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1" r:id="rId15"/>
    <p:sldId id="273" r:id="rId16"/>
    <p:sldId id="274" r:id="rId17"/>
    <p:sldId id="275" r:id="rId18"/>
    <p:sldId id="276" r:id="rId19"/>
    <p:sldId id="278" r:id="rId20"/>
    <p:sldId id="279" r:id="rId21"/>
    <p:sldId id="280" r:id="rId22"/>
    <p:sldId id="281" r:id="rId23"/>
    <p:sldId id="282" r:id="rId24"/>
    <p:sldId id="283" r:id="rId25"/>
    <p:sldId id="285" r:id="rId26"/>
    <p:sldId id="286" r:id="rId27"/>
    <p:sldId id="287" r:id="rId28"/>
    <p:sldId id="288" r:id="rId29"/>
    <p:sldId id="289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bu Kandaswamy" initials="SK" lastIdx="1" clrIdx="0">
    <p:extLst>
      <p:ext uri="{19B8F6BF-5375-455C-9EA6-DF929625EA0E}">
        <p15:presenceInfo xmlns:p15="http://schemas.microsoft.com/office/powerpoint/2012/main" userId="a4a32dfb5566fe7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813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53" y="3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2-01T11:46:07.696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8540-5F8C-4CF0-9F85-22D35032E075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7058881-2861-4E33-AC90-E4E96933A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7076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8540-5F8C-4CF0-9F85-22D35032E075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58881-2861-4E33-AC90-E4E96933A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7284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8540-5F8C-4CF0-9F85-22D35032E075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58881-2861-4E33-AC90-E4E96933A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042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8540-5F8C-4CF0-9F85-22D35032E075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58881-2861-4E33-AC90-E4E96933A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097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9548540-5F8C-4CF0-9F85-22D35032E075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7058881-2861-4E33-AC90-E4E96933A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1748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8540-5F8C-4CF0-9F85-22D35032E075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58881-2861-4E33-AC90-E4E96933A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107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8540-5F8C-4CF0-9F85-22D35032E075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58881-2861-4E33-AC90-E4E96933A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523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8540-5F8C-4CF0-9F85-22D35032E075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58881-2861-4E33-AC90-E4E96933A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495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8540-5F8C-4CF0-9F85-22D35032E075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58881-2861-4E33-AC90-E4E96933A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5849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8540-5F8C-4CF0-9F85-22D35032E075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58881-2861-4E33-AC90-E4E96933A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1140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8540-5F8C-4CF0-9F85-22D35032E075}" type="datetimeFigureOut">
              <a:rPr lang="en-IN" smtClean="0"/>
              <a:t>01-02-2022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58881-2861-4E33-AC90-E4E96933A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44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9548540-5F8C-4CF0-9F85-22D35032E075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7058881-2861-4E33-AC90-E4E96933A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712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owtographql.com/" TargetMode="External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2444B-2E18-4E2C-A526-8A25FB6D44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GRAPHQL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DD4D13-0174-4C07-9AF8-A374DDC892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1926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644C0C0-F11C-444A-BDC3-850EC1CEA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743" y="317846"/>
            <a:ext cx="10826513" cy="6540154"/>
          </a:xfrm>
          <a:prstGeom prst="rect">
            <a:avLst/>
          </a:prstGeom>
        </p:spPr>
      </p:pic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537C09C7-2B5B-4F9E-8006-259662995C38}"/>
              </a:ext>
            </a:extLst>
          </p:cNvPr>
          <p:cNvSpPr/>
          <p:nvPr/>
        </p:nvSpPr>
        <p:spPr>
          <a:xfrm>
            <a:off x="8248453" y="405353"/>
            <a:ext cx="2479249" cy="999241"/>
          </a:xfrm>
          <a:prstGeom prst="wedgeEllipseCallout">
            <a:avLst>
              <a:gd name="adj1" fmla="val -122653"/>
              <a:gd name="adj2" fmla="val 302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Specify Only What you need</a:t>
            </a:r>
            <a:endParaRPr lang="en-IN" dirty="0"/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56E3837C-AA41-47EF-9210-2598C4A9DB06}"/>
              </a:ext>
            </a:extLst>
          </p:cNvPr>
          <p:cNvSpPr/>
          <p:nvPr/>
        </p:nvSpPr>
        <p:spPr>
          <a:xfrm>
            <a:off x="8248452" y="4865803"/>
            <a:ext cx="2479249" cy="999241"/>
          </a:xfrm>
          <a:prstGeom prst="wedgeEllipseCallout">
            <a:avLst>
              <a:gd name="adj1" fmla="val -122653"/>
              <a:gd name="adj2" fmla="val 302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That’s exactly what you get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206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C3BCA-B3EB-4005-AA1E-C279BEF4F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Another Major Benefit: Types &amp; SCHEMA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7C3FB-CC86-47B7-AFC4-A38995EAE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GraphQL uses a strong type system to define capabilities of the API</a:t>
            </a:r>
          </a:p>
          <a:p>
            <a:pPr lvl="1"/>
            <a:r>
              <a:rPr lang="en-US" dirty="0"/>
              <a:t>Resource hierarchy as Type hierarchy</a:t>
            </a:r>
          </a:p>
          <a:p>
            <a:r>
              <a:rPr lang="en-US" dirty="0"/>
              <a:t>The schema defines the contract between the client and the server</a:t>
            </a:r>
          </a:p>
          <a:p>
            <a:r>
              <a:rPr lang="en-US" dirty="0"/>
              <a:t>Once there is an agreed upon schema</a:t>
            </a:r>
          </a:p>
          <a:p>
            <a:pPr lvl="1"/>
            <a:r>
              <a:rPr lang="en-US" dirty="0"/>
              <a:t>The front-end and back-end development can proceed independently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3448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865841-BD36-4F00-951C-5BF9B5A7C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GRAPHQL CORE CONCEPTS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62DF76-61D0-4C7D-AC76-3FB85F71A4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148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47E241-83E5-445C-946F-5F626F20B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SCHEMA DEFINITION LANGUAGE (SDL)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EB98B8-0C8B-4E02-8856-521E86621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SDL for simple types</a:t>
            </a:r>
          </a:p>
          <a:p>
            <a:r>
              <a:rPr lang="en-US" dirty="0"/>
              <a:t>Bang indicates ‘required’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09DDB1-3E1C-42BF-9CB7-17CFAD06C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967" y="3213232"/>
            <a:ext cx="3225628" cy="21504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1E19D2-7D54-4B23-8BFA-76541F7663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359" y="3213232"/>
            <a:ext cx="3725972" cy="215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07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47E241-83E5-445C-946F-5F626F20B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SCHEMA DEFINITION LANGUAGE (SDL)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EB98B8-0C8B-4E02-8856-521E86621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easily add relationships between types (similar to OOP)</a:t>
            </a:r>
          </a:p>
          <a:p>
            <a:r>
              <a:rPr lang="en-US" dirty="0"/>
              <a:t>Lets see how we can add one-to-many between person and posts</a:t>
            </a:r>
          </a:p>
          <a:p>
            <a:r>
              <a:rPr lang="en-US" dirty="0"/>
              <a:t>[ ] indicates collection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B1CC73-0DA9-44EC-B080-818EB4E21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446" y="3553906"/>
            <a:ext cx="3353560" cy="19738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D1AEDE-CB79-4E32-9C22-34E1A9696D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647" y="3514368"/>
            <a:ext cx="3020021" cy="201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358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47E241-83E5-445C-946F-5F626F20B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GRAPHQL QUERIES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EB98B8-0C8B-4E02-8856-521E86621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Root-field</a:t>
            </a:r>
          </a:p>
          <a:p>
            <a:r>
              <a:rPr lang="en-US" dirty="0"/>
              <a:t>Payload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4EC848-0F28-4194-B958-D602FF3B96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623" y="3004809"/>
            <a:ext cx="7209145" cy="3261643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CCB304D-CD50-46DA-A70A-0CAA7A439AF1}"/>
              </a:ext>
            </a:extLst>
          </p:cNvPr>
          <p:cNvSpPr/>
          <p:nvPr/>
        </p:nvSpPr>
        <p:spPr>
          <a:xfrm>
            <a:off x="4515439" y="3278171"/>
            <a:ext cx="1197204" cy="301658"/>
          </a:xfrm>
          <a:prstGeom prst="round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61BD626-B102-4B2E-8B3D-B1AF616E41F4}"/>
              </a:ext>
            </a:extLst>
          </p:cNvPr>
          <p:cNvSpPr/>
          <p:nvPr/>
        </p:nvSpPr>
        <p:spPr>
          <a:xfrm>
            <a:off x="4772077" y="3579829"/>
            <a:ext cx="1197204" cy="301658"/>
          </a:xfrm>
          <a:prstGeom prst="round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245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47E241-83E5-445C-946F-5F626F20B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GRAPHQL QUERIES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EB98B8-0C8B-4E02-8856-521E86621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Root field</a:t>
            </a:r>
          </a:p>
          <a:p>
            <a:r>
              <a:rPr lang="en-US" b="1" dirty="0"/>
              <a:t>Payload</a:t>
            </a:r>
            <a:r>
              <a:rPr lang="en-US" dirty="0"/>
              <a:t> (modifying the payload slightly gives us more data)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B67633-64B2-474D-959F-B79FFAEC97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824" y="3168281"/>
            <a:ext cx="7049111" cy="3368332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61BD626-B102-4B2E-8B3D-B1AF616E41F4}"/>
              </a:ext>
            </a:extLst>
          </p:cNvPr>
          <p:cNvSpPr/>
          <p:nvPr/>
        </p:nvSpPr>
        <p:spPr>
          <a:xfrm>
            <a:off x="4244176" y="3995975"/>
            <a:ext cx="1197204" cy="301658"/>
          </a:xfrm>
          <a:prstGeom prst="round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4656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47E241-83E5-445C-946F-5F626F20B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GRAPHQL QUERIES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EB98B8-0C8B-4E02-8856-521E86621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Queries can accept </a:t>
            </a:r>
            <a:r>
              <a:rPr lang="en-US" b="1" dirty="0"/>
              <a:t>parameters</a:t>
            </a:r>
            <a:r>
              <a:rPr lang="en-US" dirty="0"/>
              <a:t> </a:t>
            </a:r>
          </a:p>
          <a:p>
            <a:r>
              <a:rPr lang="en-US" dirty="0"/>
              <a:t>We can design parameters as we wish and support it in the backend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F3A7C2-DC56-4A86-9B28-EF83793B12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464" y="2974553"/>
            <a:ext cx="7071973" cy="3398815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61BD626-B102-4B2E-8B3D-B1AF616E41F4}"/>
              </a:ext>
            </a:extLst>
          </p:cNvPr>
          <p:cNvSpPr/>
          <p:nvPr/>
        </p:nvSpPr>
        <p:spPr>
          <a:xfrm>
            <a:off x="5374848" y="3429000"/>
            <a:ext cx="941111" cy="301658"/>
          </a:xfrm>
          <a:prstGeom prst="round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11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47E241-83E5-445C-946F-5F626F20B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GRAPHQL QUERIES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EB98B8-0C8B-4E02-8856-521E86621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beauty of GraphQL is the ability to support </a:t>
            </a:r>
            <a:r>
              <a:rPr lang="en-US" b="1" dirty="0"/>
              <a:t>nested Queries</a:t>
            </a:r>
          </a:p>
          <a:p>
            <a:r>
              <a:rPr lang="en-US" dirty="0"/>
              <a:t>Remember our </a:t>
            </a:r>
            <a:r>
              <a:rPr lang="en-US" dirty="0" err="1"/>
              <a:t>person+posts</a:t>
            </a:r>
            <a:r>
              <a:rPr lang="en-US" dirty="0"/>
              <a:t> schema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EEF0D2-FDA8-40EE-9780-654BD7F1C1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592" y="2957677"/>
            <a:ext cx="2503773" cy="3417098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61BD626-B102-4B2E-8B3D-B1AF616E41F4}"/>
              </a:ext>
            </a:extLst>
          </p:cNvPr>
          <p:cNvSpPr/>
          <p:nvPr/>
        </p:nvSpPr>
        <p:spPr>
          <a:xfrm>
            <a:off x="2886172" y="4515397"/>
            <a:ext cx="1572706" cy="1055844"/>
          </a:xfrm>
          <a:prstGeom prst="round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B9C9F0-62EC-417E-AC29-6E97FC5EF9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276" y="2867052"/>
            <a:ext cx="5265876" cy="340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034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D9B08-761D-445A-AEFD-CE7428075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data (mutations)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AD724-DF25-4218-ACA3-EF8F6B30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Creation of new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Updating existing data (both full and partial updates)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Deletion of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4813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6809F-B539-4727-A2FC-30C5C4B1F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HAS SOME PROBLEMS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E21AD-A00F-48EF-BC88-113A693D3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 Fetching</a:t>
            </a:r>
          </a:p>
          <a:p>
            <a:r>
              <a:rPr lang="en-US" dirty="0"/>
              <a:t>Under Fetching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1700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6B9EC-98CA-4F2B-BBE4-4324ADBE7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DAE93-8E90-46F5-932C-CB6B6B2CF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syntactic structure as queries, but always starts with the mutation keyword</a:t>
            </a:r>
          </a:p>
          <a:p>
            <a:r>
              <a:rPr lang="en-US" dirty="0"/>
              <a:t>Example of a </a:t>
            </a:r>
            <a:r>
              <a:rPr lang="en-US" b="1" dirty="0" err="1"/>
              <a:t>createperson</a:t>
            </a:r>
            <a:r>
              <a:rPr lang="en-US" dirty="0"/>
              <a:t> mutation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57F1BE-DDEC-41D4-B91F-780AC02347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515" y="3429000"/>
            <a:ext cx="5927033" cy="2370814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ADF7B71-3A51-4DC2-BA6F-A65FF8FC1639}"/>
              </a:ext>
            </a:extLst>
          </p:cNvPr>
          <p:cNvSpPr/>
          <p:nvPr/>
        </p:nvSpPr>
        <p:spPr>
          <a:xfrm>
            <a:off x="4648984" y="3928621"/>
            <a:ext cx="3278958" cy="301658"/>
          </a:xfrm>
          <a:prstGeom prst="round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CF27722-1909-4669-9F43-9FABF746F0FE}"/>
              </a:ext>
            </a:extLst>
          </p:cNvPr>
          <p:cNvSpPr/>
          <p:nvPr/>
        </p:nvSpPr>
        <p:spPr>
          <a:xfrm>
            <a:off x="2817042" y="4265642"/>
            <a:ext cx="1095082" cy="683429"/>
          </a:xfrm>
          <a:prstGeom prst="round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5935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6B9EC-98CA-4F2B-BBE4-4324ADBE7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DAE93-8E90-46F5-932C-CB6B6B2CF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syntactic structure as queries, but always starts with the mutation keyword</a:t>
            </a:r>
          </a:p>
          <a:p>
            <a:r>
              <a:rPr lang="en-US" dirty="0"/>
              <a:t>Example of a </a:t>
            </a:r>
            <a:r>
              <a:rPr lang="en-US" b="1" dirty="0" err="1"/>
              <a:t>createperson</a:t>
            </a:r>
            <a:r>
              <a:rPr lang="en-US" dirty="0"/>
              <a:t> mutation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57F1BE-DDEC-41D4-B91F-780AC02347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94" y="3429000"/>
            <a:ext cx="5927033" cy="2370814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ADF7B71-3A51-4DC2-BA6F-A65FF8FC1639}"/>
              </a:ext>
            </a:extLst>
          </p:cNvPr>
          <p:cNvSpPr/>
          <p:nvPr/>
        </p:nvSpPr>
        <p:spPr>
          <a:xfrm>
            <a:off x="2707063" y="3928621"/>
            <a:ext cx="3278958" cy="301658"/>
          </a:xfrm>
          <a:prstGeom prst="round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CF27722-1909-4669-9F43-9FABF746F0FE}"/>
              </a:ext>
            </a:extLst>
          </p:cNvPr>
          <p:cNvSpPr/>
          <p:nvPr/>
        </p:nvSpPr>
        <p:spPr>
          <a:xfrm>
            <a:off x="875121" y="4265642"/>
            <a:ext cx="1095082" cy="683429"/>
          </a:xfrm>
          <a:prstGeom prst="round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highlight>
                <a:srgbClr val="00FF00"/>
              </a:highligh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040A34-F8EA-4571-A9AD-F19CBE6FBF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154" y="3461207"/>
            <a:ext cx="4010390" cy="235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143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6B9EC-98CA-4F2B-BBE4-4324ADBE7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DAE93-8E90-46F5-932C-CB6B6B2CF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common pattern is to use the ID GraphQL type for </a:t>
            </a:r>
            <a:r>
              <a:rPr lang="en-US" dirty="0" err="1"/>
              <a:t>uniqueIDs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C43DEDC-2944-43B9-80EA-0BD34DB2BD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862" y="1079274"/>
            <a:ext cx="2496254" cy="1993863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128F77A-67A5-41BE-ABDC-14FC15A3948F}"/>
              </a:ext>
            </a:extLst>
          </p:cNvPr>
          <p:cNvSpPr/>
          <p:nvPr/>
        </p:nvSpPr>
        <p:spPr>
          <a:xfrm>
            <a:off x="9358598" y="1536569"/>
            <a:ext cx="1255983" cy="420294"/>
          </a:xfrm>
          <a:prstGeom prst="round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E22449E-0B38-489D-9334-797C90604B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291" y="3808429"/>
            <a:ext cx="5779913" cy="185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90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6B9EC-98CA-4F2B-BBE4-4324ADBE7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DAE93-8E90-46F5-932C-CB6B6B2CF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 Mutations does not require anything special</a:t>
            </a:r>
          </a:p>
          <a:p>
            <a:r>
              <a:rPr lang="en-US" dirty="0"/>
              <a:t>You just pass in ID as one of the params, along with the params that needs to be updated</a:t>
            </a:r>
          </a:p>
        </p:txBody>
      </p:sp>
    </p:spTree>
    <p:extLst>
      <p:ext uri="{BB962C8B-B14F-4D97-AF65-F5344CB8AC3E}">
        <p14:creationId xmlns:p14="http://schemas.microsoft.com/office/powerpoint/2010/main" val="1099527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6B9EC-98CA-4F2B-BBE4-4324ADBE7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SUBSCRIPTIONS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DAE93-8E90-46F5-932C-CB6B6B2CF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notable advantage of GraphQL is support to streaming Data</a:t>
            </a:r>
          </a:p>
          <a:p>
            <a:r>
              <a:rPr lang="en-US" dirty="0"/>
              <a:t>Subscriptions represent a stream of data sent over to the client</a:t>
            </a:r>
          </a:p>
          <a:p>
            <a:r>
              <a:rPr lang="en-US" dirty="0"/>
              <a:t>You subscribe to events and when that event happens the data you asked for is sent over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DA6AFC-9917-4AB8-AACC-1D6AA29EB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023" y="3866132"/>
            <a:ext cx="2513001" cy="2333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25065F-8B2D-4603-9C80-E88375CABA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230" y="3866132"/>
            <a:ext cx="3045672" cy="233350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64D9A39-9530-4CC4-9512-0F1642544627}"/>
              </a:ext>
            </a:extLst>
          </p:cNvPr>
          <p:cNvSpPr/>
          <p:nvPr/>
        </p:nvSpPr>
        <p:spPr>
          <a:xfrm>
            <a:off x="2250787" y="4232635"/>
            <a:ext cx="1633056" cy="420294"/>
          </a:xfrm>
          <a:prstGeom prst="round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927D6B6-2BE3-404B-9720-A958642C6AF6}"/>
              </a:ext>
            </a:extLst>
          </p:cNvPr>
          <p:cNvSpPr/>
          <p:nvPr/>
        </p:nvSpPr>
        <p:spPr>
          <a:xfrm>
            <a:off x="2519774" y="4729135"/>
            <a:ext cx="1095082" cy="683429"/>
          </a:xfrm>
          <a:prstGeom prst="round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highlight>
                <a:srgbClr val="00FF00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16C98A-6335-40A8-AC3E-EDFCCC3AA4BC}"/>
              </a:ext>
            </a:extLst>
          </p:cNvPr>
          <p:cNvSpPr txBox="1"/>
          <p:nvPr/>
        </p:nvSpPr>
        <p:spPr>
          <a:xfrm>
            <a:off x="1269582" y="6440950"/>
            <a:ext cx="8333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rgbClr val="0070C0"/>
                </a:solidFill>
              </a:rPr>
              <a:t>Note: Subscription is out of scope for us. We don’t expect you to stream data. You are free to explore more on your own.</a:t>
            </a:r>
            <a:endParaRPr lang="en-IN" sz="12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75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9" grpId="0" animBg="1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6B9EC-98CA-4F2B-BBE4-4324ADBE7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Revisit schema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DAE93-8E90-46F5-932C-CB6B6B2CF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Schema is simply a collection of GraphQL Types</a:t>
            </a:r>
          </a:p>
          <a:p>
            <a:r>
              <a:rPr lang="en-US" dirty="0"/>
              <a:t>However (in convention) we prefer some typical root types, especially for APIs</a:t>
            </a:r>
          </a:p>
          <a:p>
            <a:r>
              <a:rPr lang="en-US" dirty="0"/>
              <a:t>These are the entry points (Query, Mutation &amp; Subscription). </a:t>
            </a:r>
          </a:p>
          <a:p>
            <a:r>
              <a:rPr lang="en-US" dirty="0"/>
              <a:t>When you don’t specify anything it defaults to Query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855C4B-36F2-47A0-80F1-D5A34087BE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194" y="4835951"/>
            <a:ext cx="4954920" cy="161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22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6B9EC-98CA-4F2B-BBE4-4324ADBE7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Revisit schema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DAE93-8E90-46F5-932C-CB6B6B2CF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of Query with just </a:t>
            </a:r>
            <a:r>
              <a:rPr lang="en-US" dirty="0" err="1"/>
              <a:t>allpersons</a:t>
            </a:r>
            <a:endParaRPr lang="en-US" dirty="0"/>
          </a:p>
          <a:p>
            <a:r>
              <a:rPr lang="en-US" dirty="0"/>
              <a:t>Example of Query with improved </a:t>
            </a:r>
            <a:r>
              <a:rPr lang="en-US" dirty="0" err="1"/>
              <a:t>allpersons</a:t>
            </a:r>
            <a:r>
              <a:rPr lang="en-US" dirty="0"/>
              <a:t>, where you can specify limit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0E254C-E4E6-455D-A5E5-685D76757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019" y="3955322"/>
            <a:ext cx="3994968" cy="12414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72D84D-5862-461E-916D-DB47CA81BF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863" y="3978111"/>
            <a:ext cx="5241778" cy="121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671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6B9EC-98CA-4F2B-BBE4-4324ADBE7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Revisit schema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DAE93-8E90-46F5-932C-CB6B6B2CF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of </a:t>
            </a:r>
            <a:r>
              <a:rPr lang="en-US" dirty="0" err="1"/>
              <a:t>createperson</a:t>
            </a:r>
            <a:r>
              <a:rPr lang="en-US" dirty="0"/>
              <a:t> mutations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0EDBF5-2C10-4D67-BB23-79C8AED81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746" y="3429000"/>
            <a:ext cx="7715543" cy="146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346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F146932-DB31-462B-96B4-6680B43BA8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065" y="10820"/>
            <a:ext cx="6861166" cy="68268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42280D-372A-4787-940E-A6C21F3A6D1F}"/>
              </a:ext>
            </a:extLst>
          </p:cNvPr>
          <p:cNvSpPr txBox="1"/>
          <p:nvPr/>
        </p:nvSpPr>
        <p:spPr>
          <a:xfrm>
            <a:off x="443060" y="2045616"/>
            <a:ext cx="15931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Final</a:t>
            </a:r>
          </a:p>
          <a:p>
            <a:r>
              <a:rPr lang="en-US" sz="2800" dirty="0">
                <a:solidFill>
                  <a:srgbClr val="0070C0"/>
                </a:solidFill>
              </a:rPr>
              <a:t>Full</a:t>
            </a:r>
          </a:p>
          <a:p>
            <a:r>
              <a:rPr lang="en-US" sz="2800" dirty="0">
                <a:solidFill>
                  <a:srgbClr val="0070C0"/>
                </a:solidFill>
              </a:rPr>
              <a:t>Schema</a:t>
            </a:r>
            <a:endParaRPr lang="en-IN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661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34340-E03C-48EA-9BBB-D5F6E2F25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CFA9FB-766A-4E55-88D1-F3E00F5D7E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945" y="2716145"/>
            <a:ext cx="6600308" cy="15750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B6CA22-719F-4F57-8580-70D464C4CD36}"/>
              </a:ext>
            </a:extLst>
          </p:cNvPr>
          <p:cNvSpPr txBox="1"/>
          <p:nvPr/>
        </p:nvSpPr>
        <p:spPr>
          <a:xfrm>
            <a:off x="4440024" y="4675695"/>
            <a:ext cx="3817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3"/>
              </a:rPr>
              <a:t>https://www.howtographql.com/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195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AADC9-DA72-4A12-8C31-F0E98E0E5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these ‘problems’ matter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7DBA2-1A35-487B-A5EB-B347B6131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Increased mobile clients (smart phones and smart devices) requires efficient data loading</a:t>
            </a:r>
          </a:p>
          <a:p>
            <a:r>
              <a:rPr lang="en-US" dirty="0"/>
              <a:t> Client Heterogeneity ( Example: Admin client vs Order Page -&gt; accessing list of customers-orders)</a:t>
            </a:r>
          </a:p>
          <a:p>
            <a:r>
              <a:rPr lang="en-IN" dirty="0"/>
              <a:t>Faster development and deployment and rapid feature updates (hmm….grain of salt)</a:t>
            </a:r>
          </a:p>
        </p:txBody>
      </p:sp>
    </p:spTree>
    <p:extLst>
      <p:ext uri="{BB962C8B-B14F-4D97-AF65-F5344CB8AC3E}">
        <p14:creationId xmlns:p14="http://schemas.microsoft.com/office/powerpoint/2010/main" val="272981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FE65E-FC6F-407F-81A4-0D34DA693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little bit of HISTORY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F202C-EA7F-4DA4-9DB2-C9FDE9F8E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Facebook (Meta) contribution</a:t>
            </a:r>
          </a:p>
          <a:p>
            <a:r>
              <a:rPr lang="en-US" dirty="0"/>
              <a:t>Facebook started using it internally since 2012</a:t>
            </a:r>
          </a:p>
          <a:p>
            <a:r>
              <a:rPr lang="en-US" dirty="0"/>
              <a:t>Made it public in 2015 (in a React.js Conference) and open sourced</a:t>
            </a:r>
          </a:p>
          <a:p>
            <a:r>
              <a:rPr lang="en-US" dirty="0"/>
              <a:t>Lot of major companies have migrated their endpoints (or created new ones) to support GraphQL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510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621EB-4BF0-422B-AE8A-29BEA783C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Graphql</a:t>
            </a:r>
            <a:r>
              <a:rPr lang="en-US" dirty="0"/>
              <a:t> vs REST (BLOG APP)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A109C-89CC-4030-95DC-7972596E6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 User Information</a:t>
            </a:r>
          </a:p>
          <a:p>
            <a:r>
              <a:rPr lang="en-US" dirty="0"/>
              <a:t>List of Posts</a:t>
            </a:r>
          </a:p>
          <a:p>
            <a:r>
              <a:rPr lang="en-US" dirty="0"/>
              <a:t>List of latest 3 followers</a:t>
            </a:r>
          </a:p>
          <a:p>
            <a:r>
              <a:rPr lang="en-US" dirty="0"/>
              <a:t>Lets assume that the data is normalized </a:t>
            </a:r>
          </a:p>
          <a:p>
            <a:pPr lvl="1"/>
            <a:r>
              <a:rPr lang="en-US" dirty="0"/>
              <a:t>i.e. there are separate tables for</a:t>
            </a:r>
          </a:p>
          <a:p>
            <a:pPr marL="891540" lvl="2" indent="-342900">
              <a:buFont typeface="+mj-lt"/>
              <a:buAutoNum type="arabicPeriod"/>
            </a:pPr>
            <a:r>
              <a:rPr lang="en-US" dirty="0"/>
              <a:t>User</a:t>
            </a:r>
          </a:p>
          <a:p>
            <a:pPr marL="891540" lvl="2" indent="-342900">
              <a:buFont typeface="+mj-lt"/>
              <a:buAutoNum type="arabicPeriod"/>
            </a:pPr>
            <a:r>
              <a:rPr lang="en-US" dirty="0"/>
              <a:t>Posts</a:t>
            </a:r>
          </a:p>
          <a:p>
            <a:pPr marL="891540" lvl="2" indent="-342900">
              <a:buFont typeface="+mj-lt"/>
              <a:buAutoNum type="arabicPeriod"/>
            </a:pPr>
            <a:r>
              <a:rPr lang="en-US" dirty="0"/>
              <a:t>Followers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CB95F4-96D0-422C-A46D-F4640321EA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095" y="2093976"/>
            <a:ext cx="3915266" cy="420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911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621EB-4BF0-422B-AE8A-29BEA783C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Graphql</a:t>
            </a:r>
            <a:r>
              <a:rPr lang="en-US" dirty="0"/>
              <a:t> vs REST (BLOG APP)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A109C-89CC-4030-95DC-7972596E6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093976"/>
            <a:ext cx="10058400" cy="4050792"/>
          </a:xfrm>
        </p:spPr>
        <p:txBody>
          <a:bodyPr/>
          <a:lstStyle/>
          <a:p>
            <a:r>
              <a:rPr lang="en-US" dirty="0"/>
              <a:t>First Get The User Information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3CA26E-4653-4962-AA1F-4E5B5A8D39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9067"/>
          <a:stretch/>
        </p:blipFill>
        <p:spPr>
          <a:xfrm>
            <a:off x="639545" y="2941162"/>
            <a:ext cx="10738209" cy="271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202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621EB-4BF0-422B-AE8A-29BEA783C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Graphql</a:t>
            </a:r>
            <a:r>
              <a:rPr lang="en-US" dirty="0"/>
              <a:t> vs REST (BLOG APP)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A109C-89CC-4030-95DC-7972596E6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Second Get The Posts Information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2928B1-1F8C-4B1E-A191-F8EBA134FF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989" b="31272"/>
          <a:stretch/>
        </p:blipFill>
        <p:spPr>
          <a:xfrm>
            <a:off x="299396" y="2894877"/>
            <a:ext cx="11216172" cy="327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528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621EB-4BF0-422B-AE8A-29BEA783C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Graphql</a:t>
            </a:r>
            <a:r>
              <a:rPr lang="en-US" dirty="0"/>
              <a:t> vs REST (BLOG APP)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A109C-89CC-4030-95DC-7972596E6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Finally Get The Followers Information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FA369B-096C-489C-A703-A8934D30CB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966"/>
          <a:stretch/>
        </p:blipFill>
        <p:spPr>
          <a:xfrm>
            <a:off x="284797" y="3108488"/>
            <a:ext cx="11622406" cy="285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21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B2D33-5A1F-42C2-9420-DBA14947D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How does the same thing looks in </a:t>
            </a:r>
            <a:r>
              <a:rPr lang="en-US" sz="4400" dirty="0" err="1"/>
              <a:t>GrAPHQL</a:t>
            </a:r>
            <a:r>
              <a:rPr lang="en-US" sz="4400" dirty="0"/>
              <a:t>?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E293-06A8-4A74-9131-B9C4BCADA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Lets see!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6592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280</TotalTime>
  <Words>626</Words>
  <Application>Microsoft Office PowerPoint</Application>
  <PresentationFormat>Widescreen</PresentationFormat>
  <Paragraphs>93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Rockwell</vt:lpstr>
      <vt:lpstr>Rockwell Condensed</vt:lpstr>
      <vt:lpstr>Wingdings</vt:lpstr>
      <vt:lpstr>Wood Type</vt:lpstr>
      <vt:lpstr>GRAPHQL</vt:lpstr>
      <vt:lpstr>REST HAS SOME PROBLEMS</vt:lpstr>
      <vt:lpstr>Why these ‘problems’ matter</vt:lpstr>
      <vt:lpstr>A little bit of HISTORY</vt:lpstr>
      <vt:lpstr>Graphql vs REST (BLOG APP)</vt:lpstr>
      <vt:lpstr>Graphql vs REST (BLOG APP)</vt:lpstr>
      <vt:lpstr>Graphql vs REST (BLOG APP)</vt:lpstr>
      <vt:lpstr>Graphql vs REST (BLOG APP)</vt:lpstr>
      <vt:lpstr>How does the same thing looks in GrAPHQL?</vt:lpstr>
      <vt:lpstr>PowerPoint Presentation</vt:lpstr>
      <vt:lpstr>Another Major Benefit: Types &amp; SCHEMA</vt:lpstr>
      <vt:lpstr>GRAPHQL CORE CONCEPTS</vt:lpstr>
      <vt:lpstr>The SCHEMA DEFINITION LANGUAGE (SDL)</vt:lpstr>
      <vt:lpstr>The SCHEMA DEFINITION LANGUAGE (SDL)</vt:lpstr>
      <vt:lpstr>Basic GRAPHQL QUERIES</vt:lpstr>
      <vt:lpstr>Basic GRAPHQL QUERIES</vt:lpstr>
      <vt:lpstr>Basic GRAPHQL QUERIES</vt:lpstr>
      <vt:lpstr>Basic GRAPHQL QUERIES</vt:lpstr>
      <vt:lpstr>Changing data (mutations)</vt:lpstr>
      <vt:lpstr>Mutations</vt:lpstr>
      <vt:lpstr>Mutations</vt:lpstr>
      <vt:lpstr>Mutations</vt:lpstr>
      <vt:lpstr>Mutations</vt:lpstr>
      <vt:lpstr>SUBSCRIPTIONS</vt:lpstr>
      <vt:lpstr>Lets Revisit schema</vt:lpstr>
      <vt:lpstr>Lets Revisit schema</vt:lpstr>
      <vt:lpstr>Lets Revisit schema</vt:lpstr>
      <vt:lpstr>PowerPoint Presentation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GRAPHQL</dc:title>
  <dc:creator>Subu Kandaswamy</dc:creator>
  <cp:lastModifiedBy>Subu Kandaswamy</cp:lastModifiedBy>
  <cp:revision>16</cp:revision>
  <dcterms:created xsi:type="dcterms:W3CDTF">2022-02-01T05:58:08Z</dcterms:created>
  <dcterms:modified xsi:type="dcterms:W3CDTF">2022-02-01T11:28:05Z</dcterms:modified>
</cp:coreProperties>
</file>