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7248"/>
  </p:normalViewPr>
  <p:slideViewPr>
    <p:cSldViewPr snapToGrid="0">
      <p:cViewPr varScale="1">
        <p:scale>
          <a:sx n="138" d="100"/>
          <a:sy n="138" d="100"/>
        </p:scale>
        <p:origin x="176"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0BFC6-C5E7-52EE-E797-CE9D484BCB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8D7EC1-1BB5-EB93-F4FD-3F3B23E3E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CC3FCE-181A-8C5E-94F4-C1CC8676B331}"/>
              </a:ext>
            </a:extLst>
          </p:cNvPr>
          <p:cNvSpPr>
            <a:spLocks noGrp="1"/>
          </p:cNvSpPr>
          <p:nvPr>
            <p:ph type="dt" sz="half" idx="10"/>
          </p:nvPr>
        </p:nvSpPr>
        <p:spPr/>
        <p:txBody>
          <a:bodyPr/>
          <a:lstStyle/>
          <a:p>
            <a:fld id="{990385D7-7CAB-1D49-BFFB-9381194F39E2}" type="datetimeFigureOut">
              <a:rPr lang="en-US" smtClean="0"/>
              <a:t>9/2/23</a:t>
            </a:fld>
            <a:endParaRPr lang="en-US"/>
          </a:p>
        </p:txBody>
      </p:sp>
      <p:sp>
        <p:nvSpPr>
          <p:cNvPr id="5" name="Footer Placeholder 4">
            <a:extLst>
              <a:ext uri="{FF2B5EF4-FFF2-40B4-BE49-F238E27FC236}">
                <a16:creationId xmlns:a16="http://schemas.microsoft.com/office/drawing/2014/main" id="{300BBFE6-EF4D-CC57-B0BE-FDFD4751A8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4B8F1C-2B6E-3A8B-CDA2-B4843BA77FD2}"/>
              </a:ext>
            </a:extLst>
          </p:cNvPr>
          <p:cNvSpPr>
            <a:spLocks noGrp="1"/>
          </p:cNvSpPr>
          <p:nvPr>
            <p:ph type="sldNum" sz="quarter" idx="12"/>
          </p:nvPr>
        </p:nvSpPr>
        <p:spPr/>
        <p:txBody>
          <a:bodyPr/>
          <a:lstStyle/>
          <a:p>
            <a:fld id="{06610540-1D98-0D4A-B9C3-35476F82058D}" type="slidenum">
              <a:rPr lang="en-US" smtClean="0"/>
              <a:t>‹#›</a:t>
            </a:fld>
            <a:endParaRPr lang="en-US"/>
          </a:p>
        </p:txBody>
      </p:sp>
    </p:spTree>
    <p:extLst>
      <p:ext uri="{BB962C8B-B14F-4D97-AF65-F5344CB8AC3E}">
        <p14:creationId xmlns:p14="http://schemas.microsoft.com/office/powerpoint/2010/main" val="2234597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876BC-3D79-7BD5-B286-AACA0FD491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C71F52-EA28-B830-A216-7F01765E4B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CAE808-EC9B-D24B-F211-497393CED025}"/>
              </a:ext>
            </a:extLst>
          </p:cNvPr>
          <p:cNvSpPr>
            <a:spLocks noGrp="1"/>
          </p:cNvSpPr>
          <p:nvPr>
            <p:ph type="dt" sz="half" idx="10"/>
          </p:nvPr>
        </p:nvSpPr>
        <p:spPr/>
        <p:txBody>
          <a:bodyPr/>
          <a:lstStyle/>
          <a:p>
            <a:fld id="{990385D7-7CAB-1D49-BFFB-9381194F39E2}" type="datetimeFigureOut">
              <a:rPr lang="en-US" smtClean="0"/>
              <a:t>9/2/23</a:t>
            </a:fld>
            <a:endParaRPr lang="en-US"/>
          </a:p>
        </p:txBody>
      </p:sp>
      <p:sp>
        <p:nvSpPr>
          <p:cNvPr id="5" name="Footer Placeholder 4">
            <a:extLst>
              <a:ext uri="{FF2B5EF4-FFF2-40B4-BE49-F238E27FC236}">
                <a16:creationId xmlns:a16="http://schemas.microsoft.com/office/drawing/2014/main" id="{D7CC9911-C402-8CAD-9624-370F5C6465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C5614-9742-B390-A469-CAF2459DF8E7}"/>
              </a:ext>
            </a:extLst>
          </p:cNvPr>
          <p:cNvSpPr>
            <a:spLocks noGrp="1"/>
          </p:cNvSpPr>
          <p:nvPr>
            <p:ph type="sldNum" sz="quarter" idx="12"/>
          </p:nvPr>
        </p:nvSpPr>
        <p:spPr/>
        <p:txBody>
          <a:bodyPr/>
          <a:lstStyle/>
          <a:p>
            <a:fld id="{06610540-1D98-0D4A-B9C3-35476F82058D}" type="slidenum">
              <a:rPr lang="en-US" smtClean="0"/>
              <a:t>‹#›</a:t>
            </a:fld>
            <a:endParaRPr lang="en-US"/>
          </a:p>
        </p:txBody>
      </p:sp>
    </p:spTree>
    <p:extLst>
      <p:ext uri="{BB962C8B-B14F-4D97-AF65-F5344CB8AC3E}">
        <p14:creationId xmlns:p14="http://schemas.microsoft.com/office/powerpoint/2010/main" val="385349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7A765B-86A3-68D6-55D8-592D09A95C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272CB5-FAE6-4F89-7D81-97A32E8973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76805-6616-F248-41AB-8AED7C42DF36}"/>
              </a:ext>
            </a:extLst>
          </p:cNvPr>
          <p:cNvSpPr>
            <a:spLocks noGrp="1"/>
          </p:cNvSpPr>
          <p:nvPr>
            <p:ph type="dt" sz="half" idx="10"/>
          </p:nvPr>
        </p:nvSpPr>
        <p:spPr/>
        <p:txBody>
          <a:bodyPr/>
          <a:lstStyle/>
          <a:p>
            <a:fld id="{990385D7-7CAB-1D49-BFFB-9381194F39E2}" type="datetimeFigureOut">
              <a:rPr lang="en-US" smtClean="0"/>
              <a:t>9/2/23</a:t>
            </a:fld>
            <a:endParaRPr lang="en-US"/>
          </a:p>
        </p:txBody>
      </p:sp>
      <p:sp>
        <p:nvSpPr>
          <p:cNvPr id="5" name="Footer Placeholder 4">
            <a:extLst>
              <a:ext uri="{FF2B5EF4-FFF2-40B4-BE49-F238E27FC236}">
                <a16:creationId xmlns:a16="http://schemas.microsoft.com/office/drawing/2014/main" id="{5E2500D6-1E8D-CE12-F7E2-E3B83BADF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F3B9A-DA64-765B-E69C-EACD2AA890C1}"/>
              </a:ext>
            </a:extLst>
          </p:cNvPr>
          <p:cNvSpPr>
            <a:spLocks noGrp="1"/>
          </p:cNvSpPr>
          <p:nvPr>
            <p:ph type="sldNum" sz="quarter" idx="12"/>
          </p:nvPr>
        </p:nvSpPr>
        <p:spPr/>
        <p:txBody>
          <a:bodyPr/>
          <a:lstStyle/>
          <a:p>
            <a:fld id="{06610540-1D98-0D4A-B9C3-35476F82058D}" type="slidenum">
              <a:rPr lang="en-US" smtClean="0"/>
              <a:t>‹#›</a:t>
            </a:fld>
            <a:endParaRPr lang="en-US"/>
          </a:p>
        </p:txBody>
      </p:sp>
    </p:spTree>
    <p:extLst>
      <p:ext uri="{BB962C8B-B14F-4D97-AF65-F5344CB8AC3E}">
        <p14:creationId xmlns:p14="http://schemas.microsoft.com/office/powerpoint/2010/main" val="2645119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CF66-814D-BDDD-49DF-43A96EADC5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FBFDFC-576A-475C-0D39-8AE0497CD6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42388-44F1-78A5-8512-7C31BAC9BA59}"/>
              </a:ext>
            </a:extLst>
          </p:cNvPr>
          <p:cNvSpPr>
            <a:spLocks noGrp="1"/>
          </p:cNvSpPr>
          <p:nvPr>
            <p:ph type="dt" sz="half" idx="10"/>
          </p:nvPr>
        </p:nvSpPr>
        <p:spPr/>
        <p:txBody>
          <a:bodyPr/>
          <a:lstStyle/>
          <a:p>
            <a:fld id="{990385D7-7CAB-1D49-BFFB-9381194F39E2}" type="datetimeFigureOut">
              <a:rPr lang="en-US" smtClean="0"/>
              <a:t>9/2/23</a:t>
            </a:fld>
            <a:endParaRPr lang="en-US"/>
          </a:p>
        </p:txBody>
      </p:sp>
      <p:sp>
        <p:nvSpPr>
          <p:cNvPr id="5" name="Footer Placeholder 4">
            <a:extLst>
              <a:ext uri="{FF2B5EF4-FFF2-40B4-BE49-F238E27FC236}">
                <a16:creationId xmlns:a16="http://schemas.microsoft.com/office/drawing/2014/main" id="{05E5EF10-BC4F-C12F-9FC6-2198E82E4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367C08-4C23-1496-45BB-D639E6BC754A}"/>
              </a:ext>
            </a:extLst>
          </p:cNvPr>
          <p:cNvSpPr>
            <a:spLocks noGrp="1"/>
          </p:cNvSpPr>
          <p:nvPr>
            <p:ph type="sldNum" sz="quarter" idx="12"/>
          </p:nvPr>
        </p:nvSpPr>
        <p:spPr/>
        <p:txBody>
          <a:bodyPr/>
          <a:lstStyle/>
          <a:p>
            <a:fld id="{06610540-1D98-0D4A-B9C3-35476F82058D}" type="slidenum">
              <a:rPr lang="en-US" smtClean="0"/>
              <a:t>‹#›</a:t>
            </a:fld>
            <a:endParaRPr lang="en-US"/>
          </a:p>
        </p:txBody>
      </p:sp>
    </p:spTree>
    <p:extLst>
      <p:ext uri="{BB962C8B-B14F-4D97-AF65-F5344CB8AC3E}">
        <p14:creationId xmlns:p14="http://schemas.microsoft.com/office/powerpoint/2010/main" val="2168664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ADF9-843A-94A3-C2BE-49B3995705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5F541E-9DCA-19D9-AFD2-97E5293145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668870-27A0-440C-0D2F-CB9974D06E8D}"/>
              </a:ext>
            </a:extLst>
          </p:cNvPr>
          <p:cNvSpPr>
            <a:spLocks noGrp="1"/>
          </p:cNvSpPr>
          <p:nvPr>
            <p:ph type="dt" sz="half" idx="10"/>
          </p:nvPr>
        </p:nvSpPr>
        <p:spPr/>
        <p:txBody>
          <a:bodyPr/>
          <a:lstStyle/>
          <a:p>
            <a:fld id="{990385D7-7CAB-1D49-BFFB-9381194F39E2}" type="datetimeFigureOut">
              <a:rPr lang="en-US" smtClean="0"/>
              <a:t>9/2/23</a:t>
            </a:fld>
            <a:endParaRPr lang="en-US"/>
          </a:p>
        </p:txBody>
      </p:sp>
      <p:sp>
        <p:nvSpPr>
          <p:cNvPr id="5" name="Footer Placeholder 4">
            <a:extLst>
              <a:ext uri="{FF2B5EF4-FFF2-40B4-BE49-F238E27FC236}">
                <a16:creationId xmlns:a16="http://schemas.microsoft.com/office/drawing/2014/main" id="{E52D36CA-F29C-6CF1-A90B-F5BC2D93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D3B19-BFE0-6EC4-74CD-388DAA27655B}"/>
              </a:ext>
            </a:extLst>
          </p:cNvPr>
          <p:cNvSpPr>
            <a:spLocks noGrp="1"/>
          </p:cNvSpPr>
          <p:nvPr>
            <p:ph type="sldNum" sz="quarter" idx="12"/>
          </p:nvPr>
        </p:nvSpPr>
        <p:spPr/>
        <p:txBody>
          <a:bodyPr/>
          <a:lstStyle/>
          <a:p>
            <a:fld id="{06610540-1D98-0D4A-B9C3-35476F82058D}" type="slidenum">
              <a:rPr lang="en-US" smtClean="0"/>
              <a:t>‹#›</a:t>
            </a:fld>
            <a:endParaRPr lang="en-US"/>
          </a:p>
        </p:txBody>
      </p:sp>
    </p:spTree>
    <p:extLst>
      <p:ext uri="{BB962C8B-B14F-4D97-AF65-F5344CB8AC3E}">
        <p14:creationId xmlns:p14="http://schemas.microsoft.com/office/powerpoint/2010/main" val="3997177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D02FD-1118-93FD-311A-5448AB435F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8F74D9-090D-A8D3-67A5-BF38AF5D5C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2C44C3-8FDB-1AAA-382B-C0E0BF22E4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AF76A8-BA79-9331-9E78-BCDA6E1D2A45}"/>
              </a:ext>
            </a:extLst>
          </p:cNvPr>
          <p:cNvSpPr>
            <a:spLocks noGrp="1"/>
          </p:cNvSpPr>
          <p:nvPr>
            <p:ph type="dt" sz="half" idx="10"/>
          </p:nvPr>
        </p:nvSpPr>
        <p:spPr/>
        <p:txBody>
          <a:bodyPr/>
          <a:lstStyle/>
          <a:p>
            <a:fld id="{990385D7-7CAB-1D49-BFFB-9381194F39E2}" type="datetimeFigureOut">
              <a:rPr lang="en-US" smtClean="0"/>
              <a:t>9/2/23</a:t>
            </a:fld>
            <a:endParaRPr lang="en-US"/>
          </a:p>
        </p:txBody>
      </p:sp>
      <p:sp>
        <p:nvSpPr>
          <p:cNvPr id="6" name="Footer Placeholder 5">
            <a:extLst>
              <a:ext uri="{FF2B5EF4-FFF2-40B4-BE49-F238E27FC236}">
                <a16:creationId xmlns:a16="http://schemas.microsoft.com/office/drawing/2014/main" id="{2676AEB5-7F25-0200-73D9-27B2EE04AA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85C9AD-60A5-B1F5-A468-230109B1D6C0}"/>
              </a:ext>
            </a:extLst>
          </p:cNvPr>
          <p:cNvSpPr>
            <a:spLocks noGrp="1"/>
          </p:cNvSpPr>
          <p:nvPr>
            <p:ph type="sldNum" sz="quarter" idx="12"/>
          </p:nvPr>
        </p:nvSpPr>
        <p:spPr/>
        <p:txBody>
          <a:bodyPr/>
          <a:lstStyle/>
          <a:p>
            <a:fld id="{06610540-1D98-0D4A-B9C3-35476F82058D}" type="slidenum">
              <a:rPr lang="en-US" smtClean="0"/>
              <a:t>‹#›</a:t>
            </a:fld>
            <a:endParaRPr lang="en-US"/>
          </a:p>
        </p:txBody>
      </p:sp>
    </p:spTree>
    <p:extLst>
      <p:ext uri="{BB962C8B-B14F-4D97-AF65-F5344CB8AC3E}">
        <p14:creationId xmlns:p14="http://schemas.microsoft.com/office/powerpoint/2010/main" val="1240839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F0AA-A2E8-2573-D5C7-FFC0FE6A49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23947C-740B-84E5-FABD-9B62C1A63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CA3DE8-9192-B469-EDF7-D99398677D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C3F2FA-6477-2544-0F83-899D7ADA6A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2D5925-0A03-CD57-22B8-CA07E43CE4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5B93A1-DA69-E757-10E5-E2638121D2F4}"/>
              </a:ext>
            </a:extLst>
          </p:cNvPr>
          <p:cNvSpPr>
            <a:spLocks noGrp="1"/>
          </p:cNvSpPr>
          <p:nvPr>
            <p:ph type="dt" sz="half" idx="10"/>
          </p:nvPr>
        </p:nvSpPr>
        <p:spPr/>
        <p:txBody>
          <a:bodyPr/>
          <a:lstStyle/>
          <a:p>
            <a:fld id="{990385D7-7CAB-1D49-BFFB-9381194F39E2}" type="datetimeFigureOut">
              <a:rPr lang="en-US" smtClean="0"/>
              <a:t>9/2/23</a:t>
            </a:fld>
            <a:endParaRPr lang="en-US"/>
          </a:p>
        </p:txBody>
      </p:sp>
      <p:sp>
        <p:nvSpPr>
          <p:cNvPr id="8" name="Footer Placeholder 7">
            <a:extLst>
              <a:ext uri="{FF2B5EF4-FFF2-40B4-BE49-F238E27FC236}">
                <a16:creationId xmlns:a16="http://schemas.microsoft.com/office/drawing/2014/main" id="{D793DD9E-03F3-9FA0-659C-BA5CA07C5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6D446B-8EBF-C5C4-0ABD-BCFCACABAC35}"/>
              </a:ext>
            </a:extLst>
          </p:cNvPr>
          <p:cNvSpPr>
            <a:spLocks noGrp="1"/>
          </p:cNvSpPr>
          <p:nvPr>
            <p:ph type="sldNum" sz="quarter" idx="12"/>
          </p:nvPr>
        </p:nvSpPr>
        <p:spPr/>
        <p:txBody>
          <a:bodyPr/>
          <a:lstStyle/>
          <a:p>
            <a:fld id="{06610540-1D98-0D4A-B9C3-35476F82058D}" type="slidenum">
              <a:rPr lang="en-US" smtClean="0"/>
              <a:t>‹#›</a:t>
            </a:fld>
            <a:endParaRPr lang="en-US"/>
          </a:p>
        </p:txBody>
      </p:sp>
    </p:spTree>
    <p:extLst>
      <p:ext uri="{BB962C8B-B14F-4D97-AF65-F5344CB8AC3E}">
        <p14:creationId xmlns:p14="http://schemas.microsoft.com/office/powerpoint/2010/main" val="142970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236E-65E5-3B41-DE33-73974D75FB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7876A5-7134-A40C-911E-9967CBB4AA19}"/>
              </a:ext>
            </a:extLst>
          </p:cNvPr>
          <p:cNvSpPr>
            <a:spLocks noGrp="1"/>
          </p:cNvSpPr>
          <p:nvPr>
            <p:ph type="dt" sz="half" idx="10"/>
          </p:nvPr>
        </p:nvSpPr>
        <p:spPr/>
        <p:txBody>
          <a:bodyPr/>
          <a:lstStyle/>
          <a:p>
            <a:fld id="{990385D7-7CAB-1D49-BFFB-9381194F39E2}" type="datetimeFigureOut">
              <a:rPr lang="en-US" smtClean="0"/>
              <a:t>9/2/23</a:t>
            </a:fld>
            <a:endParaRPr lang="en-US"/>
          </a:p>
        </p:txBody>
      </p:sp>
      <p:sp>
        <p:nvSpPr>
          <p:cNvPr id="4" name="Footer Placeholder 3">
            <a:extLst>
              <a:ext uri="{FF2B5EF4-FFF2-40B4-BE49-F238E27FC236}">
                <a16:creationId xmlns:a16="http://schemas.microsoft.com/office/drawing/2014/main" id="{3D2E8019-9FCA-20FC-BAFF-3AC0B66B6C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7874A9-7B08-AE7C-7162-361ECA1A183C}"/>
              </a:ext>
            </a:extLst>
          </p:cNvPr>
          <p:cNvSpPr>
            <a:spLocks noGrp="1"/>
          </p:cNvSpPr>
          <p:nvPr>
            <p:ph type="sldNum" sz="quarter" idx="12"/>
          </p:nvPr>
        </p:nvSpPr>
        <p:spPr/>
        <p:txBody>
          <a:bodyPr/>
          <a:lstStyle/>
          <a:p>
            <a:fld id="{06610540-1D98-0D4A-B9C3-35476F82058D}" type="slidenum">
              <a:rPr lang="en-US" smtClean="0"/>
              <a:t>‹#›</a:t>
            </a:fld>
            <a:endParaRPr lang="en-US"/>
          </a:p>
        </p:txBody>
      </p:sp>
    </p:spTree>
    <p:extLst>
      <p:ext uri="{BB962C8B-B14F-4D97-AF65-F5344CB8AC3E}">
        <p14:creationId xmlns:p14="http://schemas.microsoft.com/office/powerpoint/2010/main" val="407371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E01500-2729-EA79-596C-ED1767B5AE6D}"/>
              </a:ext>
            </a:extLst>
          </p:cNvPr>
          <p:cNvSpPr>
            <a:spLocks noGrp="1"/>
          </p:cNvSpPr>
          <p:nvPr>
            <p:ph type="dt" sz="half" idx="10"/>
          </p:nvPr>
        </p:nvSpPr>
        <p:spPr/>
        <p:txBody>
          <a:bodyPr/>
          <a:lstStyle/>
          <a:p>
            <a:fld id="{990385D7-7CAB-1D49-BFFB-9381194F39E2}" type="datetimeFigureOut">
              <a:rPr lang="en-US" smtClean="0"/>
              <a:t>9/2/23</a:t>
            </a:fld>
            <a:endParaRPr lang="en-US"/>
          </a:p>
        </p:txBody>
      </p:sp>
      <p:sp>
        <p:nvSpPr>
          <p:cNvPr id="3" name="Footer Placeholder 2">
            <a:extLst>
              <a:ext uri="{FF2B5EF4-FFF2-40B4-BE49-F238E27FC236}">
                <a16:creationId xmlns:a16="http://schemas.microsoft.com/office/drawing/2014/main" id="{814FBD37-958F-78C5-7F5F-CAE4223199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FFBCDE-6853-8B98-850E-DA5EE3DBFEF7}"/>
              </a:ext>
            </a:extLst>
          </p:cNvPr>
          <p:cNvSpPr>
            <a:spLocks noGrp="1"/>
          </p:cNvSpPr>
          <p:nvPr>
            <p:ph type="sldNum" sz="quarter" idx="12"/>
          </p:nvPr>
        </p:nvSpPr>
        <p:spPr/>
        <p:txBody>
          <a:bodyPr/>
          <a:lstStyle/>
          <a:p>
            <a:fld id="{06610540-1D98-0D4A-B9C3-35476F82058D}" type="slidenum">
              <a:rPr lang="en-US" smtClean="0"/>
              <a:t>‹#›</a:t>
            </a:fld>
            <a:endParaRPr lang="en-US"/>
          </a:p>
        </p:txBody>
      </p:sp>
    </p:spTree>
    <p:extLst>
      <p:ext uri="{BB962C8B-B14F-4D97-AF65-F5344CB8AC3E}">
        <p14:creationId xmlns:p14="http://schemas.microsoft.com/office/powerpoint/2010/main" val="47218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58C81-EF8A-A7F9-F292-A8438DFACB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8E38D3-2DD8-FB21-B66B-6740859E08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CD940E-8856-009F-2D4A-3F925C9D48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44D607-8241-B498-6D88-7733C55793A3}"/>
              </a:ext>
            </a:extLst>
          </p:cNvPr>
          <p:cNvSpPr>
            <a:spLocks noGrp="1"/>
          </p:cNvSpPr>
          <p:nvPr>
            <p:ph type="dt" sz="half" idx="10"/>
          </p:nvPr>
        </p:nvSpPr>
        <p:spPr/>
        <p:txBody>
          <a:bodyPr/>
          <a:lstStyle/>
          <a:p>
            <a:fld id="{990385D7-7CAB-1D49-BFFB-9381194F39E2}" type="datetimeFigureOut">
              <a:rPr lang="en-US" smtClean="0"/>
              <a:t>9/2/23</a:t>
            </a:fld>
            <a:endParaRPr lang="en-US"/>
          </a:p>
        </p:txBody>
      </p:sp>
      <p:sp>
        <p:nvSpPr>
          <p:cNvPr id="6" name="Footer Placeholder 5">
            <a:extLst>
              <a:ext uri="{FF2B5EF4-FFF2-40B4-BE49-F238E27FC236}">
                <a16:creationId xmlns:a16="http://schemas.microsoft.com/office/drawing/2014/main" id="{EED63F39-324D-BC47-96E5-A53641530F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B8AFD5-3655-9EBC-CF61-4948E7AAEE42}"/>
              </a:ext>
            </a:extLst>
          </p:cNvPr>
          <p:cNvSpPr>
            <a:spLocks noGrp="1"/>
          </p:cNvSpPr>
          <p:nvPr>
            <p:ph type="sldNum" sz="quarter" idx="12"/>
          </p:nvPr>
        </p:nvSpPr>
        <p:spPr/>
        <p:txBody>
          <a:bodyPr/>
          <a:lstStyle/>
          <a:p>
            <a:fld id="{06610540-1D98-0D4A-B9C3-35476F82058D}" type="slidenum">
              <a:rPr lang="en-US" smtClean="0"/>
              <a:t>‹#›</a:t>
            </a:fld>
            <a:endParaRPr lang="en-US"/>
          </a:p>
        </p:txBody>
      </p:sp>
    </p:spTree>
    <p:extLst>
      <p:ext uri="{BB962C8B-B14F-4D97-AF65-F5344CB8AC3E}">
        <p14:creationId xmlns:p14="http://schemas.microsoft.com/office/powerpoint/2010/main" val="3774878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E86D9-3E37-267D-163D-B6976DDC55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AFA7D5-789B-6CF7-F67E-D1447D0184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9C186C-C53E-926A-62F6-D568B2985A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7CE793-F17A-53FC-4F2D-E10008FE61BE}"/>
              </a:ext>
            </a:extLst>
          </p:cNvPr>
          <p:cNvSpPr>
            <a:spLocks noGrp="1"/>
          </p:cNvSpPr>
          <p:nvPr>
            <p:ph type="dt" sz="half" idx="10"/>
          </p:nvPr>
        </p:nvSpPr>
        <p:spPr/>
        <p:txBody>
          <a:bodyPr/>
          <a:lstStyle/>
          <a:p>
            <a:fld id="{990385D7-7CAB-1D49-BFFB-9381194F39E2}" type="datetimeFigureOut">
              <a:rPr lang="en-US" smtClean="0"/>
              <a:t>9/2/23</a:t>
            </a:fld>
            <a:endParaRPr lang="en-US"/>
          </a:p>
        </p:txBody>
      </p:sp>
      <p:sp>
        <p:nvSpPr>
          <p:cNvPr id="6" name="Footer Placeholder 5">
            <a:extLst>
              <a:ext uri="{FF2B5EF4-FFF2-40B4-BE49-F238E27FC236}">
                <a16:creationId xmlns:a16="http://schemas.microsoft.com/office/drawing/2014/main" id="{7835B1AB-047A-7222-9E3D-3563E782F5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D33709-4D42-8B96-628F-16A5C51FDC65}"/>
              </a:ext>
            </a:extLst>
          </p:cNvPr>
          <p:cNvSpPr>
            <a:spLocks noGrp="1"/>
          </p:cNvSpPr>
          <p:nvPr>
            <p:ph type="sldNum" sz="quarter" idx="12"/>
          </p:nvPr>
        </p:nvSpPr>
        <p:spPr/>
        <p:txBody>
          <a:bodyPr/>
          <a:lstStyle/>
          <a:p>
            <a:fld id="{06610540-1D98-0D4A-B9C3-35476F82058D}" type="slidenum">
              <a:rPr lang="en-US" smtClean="0"/>
              <a:t>‹#›</a:t>
            </a:fld>
            <a:endParaRPr lang="en-US"/>
          </a:p>
        </p:txBody>
      </p:sp>
    </p:spTree>
    <p:extLst>
      <p:ext uri="{BB962C8B-B14F-4D97-AF65-F5344CB8AC3E}">
        <p14:creationId xmlns:p14="http://schemas.microsoft.com/office/powerpoint/2010/main" val="2622070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02F263-3DA7-4275-A8EA-D4692CBBB9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7DDFE6-1E71-E545-C2E6-DE41935ACF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328E81-13B3-2FCA-AC37-6F2DD4CDD4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385D7-7CAB-1D49-BFFB-9381194F39E2}" type="datetimeFigureOut">
              <a:rPr lang="en-US" smtClean="0"/>
              <a:t>9/2/23</a:t>
            </a:fld>
            <a:endParaRPr lang="en-US"/>
          </a:p>
        </p:txBody>
      </p:sp>
      <p:sp>
        <p:nvSpPr>
          <p:cNvPr id="5" name="Footer Placeholder 4">
            <a:extLst>
              <a:ext uri="{FF2B5EF4-FFF2-40B4-BE49-F238E27FC236}">
                <a16:creationId xmlns:a16="http://schemas.microsoft.com/office/drawing/2014/main" id="{3B680503-ABD8-5475-EB50-4C3EFE1EBC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FD3A1A-929B-C790-0BB4-4AD481385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10540-1D98-0D4A-B9C3-35476F82058D}" type="slidenum">
              <a:rPr lang="en-US" smtClean="0"/>
              <a:t>‹#›</a:t>
            </a:fld>
            <a:endParaRPr lang="en-US"/>
          </a:p>
        </p:txBody>
      </p:sp>
    </p:spTree>
    <p:extLst>
      <p:ext uri="{BB962C8B-B14F-4D97-AF65-F5344CB8AC3E}">
        <p14:creationId xmlns:p14="http://schemas.microsoft.com/office/powerpoint/2010/main" val="2751280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 Id="rId5" Type="http://schemas.openxmlformats.org/officeDocument/2006/relationships/image" Target="../media/image13.tmp"/><Relationship Id="rId4" Type="http://schemas.openxmlformats.org/officeDocument/2006/relationships/image" Target="../media/image12.tmp"/></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F19AD67-4C8F-5AE6-265B-5B2603A8563C}"/>
              </a:ext>
            </a:extLst>
          </p:cNvPr>
          <p:cNvSpPr>
            <a:spLocks noGrp="1"/>
          </p:cNvSpPr>
          <p:nvPr>
            <p:ph type="ctrTitle"/>
          </p:nvPr>
        </p:nvSpPr>
        <p:spPr>
          <a:xfrm>
            <a:off x="3315031" y="1380754"/>
            <a:ext cx="5561938" cy="2513516"/>
          </a:xfrm>
        </p:spPr>
        <p:txBody>
          <a:bodyPr>
            <a:normAutofit/>
          </a:bodyPr>
          <a:lstStyle/>
          <a:p>
            <a:r>
              <a:rPr lang="en-US" b="1">
                <a:latin typeface="Times New Roman" panose="02020603050405020304" pitchFamily="18" charset="0"/>
                <a:cs typeface="Times New Roman" panose="02020603050405020304" pitchFamily="18" charset="0"/>
              </a:rPr>
              <a:t>Churn Analysis</a:t>
            </a:r>
            <a:endParaRPr lang="en-US">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79796DE-DEC2-FA25-B958-B4B145677AE7}"/>
              </a:ext>
            </a:extLst>
          </p:cNvPr>
          <p:cNvSpPr>
            <a:spLocks noGrp="1"/>
          </p:cNvSpPr>
          <p:nvPr>
            <p:ph type="subTitle" idx="1"/>
          </p:nvPr>
        </p:nvSpPr>
        <p:spPr>
          <a:xfrm>
            <a:off x="3315031" y="4076802"/>
            <a:ext cx="5561938" cy="1534587"/>
          </a:xfrm>
        </p:spPr>
        <p:txBody>
          <a:bodyPr>
            <a:norm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Done by: Anirudh Reddy </a:t>
            </a:r>
            <a:r>
              <a:rPr lang="en-US" dirty="0" err="1">
                <a:latin typeface="Times New Roman" panose="02020603050405020304" pitchFamily="18" charset="0"/>
                <a:cs typeface="Times New Roman" panose="02020603050405020304" pitchFamily="18" charset="0"/>
              </a:rPr>
              <a:t>Jillela</a:t>
            </a:r>
            <a:endParaRPr lang="en-US" dirty="0">
              <a:latin typeface="Times New Roman" panose="02020603050405020304" pitchFamily="18" charset="0"/>
              <a:cs typeface="Times New Roman" panose="02020603050405020304" pitchFamily="18" charset="0"/>
            </a:endParaRP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4167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0CDF2-6ABE-AFD0-73E7-935780C8A4F7}"/>
              </a:ext>
            </a:extLst>
          </p:cNvPr>
          <p:cNvSpPr>
            <a:spLocks noGrp="1"/>
          </p:cNvSpPr>
          <p:nvPr>
            <p:ph type="title"/>
          </p:nvPr>
        </p:nvSpPr>
        <p:spPr>
          <a:xfrm>
            <a:off x="762000" y="1138265"/>
            <a:ext cx="5791199" cy="1401183"/>
          </a:xfrm>
        </p:spPr>
        <p:txBody>
          <a:bodyPr anchor="t">
            <a:normAutofit/>
          </a:bodyPr>
          <a:lstStyle/>
          <a:p>
            <a:r>
              <a:rPr lang="en-US" sz="3200" dirty="0">
                <a:latin typeface="Times New Roman" panose="02020603050405020304" pitchFamily="18" charset="0"/>
                <a:cs typeface="Times New Roman" panose="02020603050405020304" pitchFamily="18" charset="0"/>
              </a:rPr>
              <a:t>Monthly charges vs Churn</a:t>
            </a:r>
          </a:p>
        </p:txBody>
      </p:sp>
      <p:cxnSp>
        <p:nvCxnSpPr>
          <p:cNvPr id="9" name="Straight Connector 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DBE809-159C-9E22-9F31-E584878310D3}"/>
              </a:ext>
            </a:extLst>
          </p:cNvPr>
          <p:cNvSpPr>
            <a:spLocks noGrp="1"/>
          </p:cNvSpPr>
          <p:nvPr>
            <p:ph idx="1"/>
          </p:nvPr>
        </p:nvSpPr>
        <p:spPr>
          <a:xfrm>
            <a:off x="762000" y="2551176"/>
            <a:ext cx="5791199" cy="360293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Findings: </a:t>
            </a:r>
          </a:p>
          <a:p>
            <a:r>
              <a:rPr lang="en-US" sz="2000" dirty="0">
                <a:latin typeface="Times New Roman" panose="02020603050405020304" pitchFamily="18" charset="0"/>
                <a:cs typeface="Times New Roman" panose="02020603050405020304" pitchFamily="18" charset="0"/>
              </a:rPr>
              <a:t>When monthly charges are high, churn is high.</a:t>
            </a:r>
          </a:p>
          <a:p>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18" name="Rectangle 10">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CFDA4EC7-0148-0568-80C4-4A22C4AAE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191" y="2253104"/>
            <a:ext cx="3452192" cy="2346477"/>
          </a:xfrm>
          <a:prstGeom prst="rect">
            <a:avLst/>
          </a:prstGeom>
        </p:spPr>
      </p:pic>
    </p:spTree>
    <p:extLst>
      <p:ext uri="{BB962C8B-B14F-4D97-AF65-F5344CB8AC3E}">
        <p14:creationId xmlns:p14="http://schemas.microsoft.com/office/powerpoint/2010/main" val="367281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0E74A-ABE2-7DFC-1C04-70906EB31513}"/>
              </a:ext>
            </a:extLst>
          </p:cNvPr>
          <p:cNvSpPr>
            <a:spLocks noGrp="1"/>
          </p:cNvSpPr>
          <p:nvPr>
            <p:ph type="title"/>
          </p:nvPr>
        </p:nvSpPr>
        <p:spPr>
          <a:xfrm>
            <a:off x="762000" y="1138265"/>
            <a:ext cx="5791199" cy="1401183"/>
          </a:xfrm>
        </p:spPr>
        <p:txBody>
          <a:bodyPr anchor="t">
            <a:normAutofit/>
          </a:bodyPr>
          <a:lstStyle/>
          <a:p>
            <a:r>
              <a:rPr lang="en-US" sz="3200" dirty="0">
                <a:latin typeface="Times New Roman" panose="02020603050405020304" pitchFamily="18" charset="0"/>
                <a:cs typeface="Times New Roman" panose="02020603050405020304" pitchFamily="18" charset="0"/>
              </a:rPr>
              <a:t>Total Charges vs churn</a:t>
            </a:r>
          </a:p>
        </p:txBody>
      </p:sp>
      <p:cxnSp>
        <p:nvCxnSpPr>
          <p:cNvPr id="9" name="Straight Connector 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4BE162F-D3D6-C03A-4B57-11A03572C19E}"/>
              </a:ext>
            </a:extLst>
          </p:cNvPr>
          <p:cNvSpPr>
            <a:spLocks noGrp="1"/>
          </p:cNvSpPr>
          <p:nvPr>
            <p:ph idx="1"/>
          </p:nvPr>
        </p:nvSpPr>
        <p:spPr>
          <a:xfrm>
            <a:off x="762000" y="2551176"/>
            <a:ext cx="5791199" cy="360293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Findings: </a:t>
            </a:r>
          </a:p>
          <a:p>
            <a:r>
              <a:rPr lang="en-US" sz="2000" dirty="0">
                <a:latin typeface="Times New Roman" panose="02020603050405020304" pitchFamily="18" charset="0"/>
                <a:cs typeface="Times New Roman" panose="02020603050405020304" pitchFamily="18" charset="0"/>
              </a:rPr>
              <a:t>Increasing Churn at Decreased Total Charges</a:t>
            </a:r>
          </a:p>
          <a:p>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11" name="Rectangle 10">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A4B83F46-CA13-A8AF-5B9B-CD51702EE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191" y="2247338"/>
            <a:ext cx="3452192" cy="2358008"/>
          </a:xfrm>
          <a:prstGeom prst="rect">
            <a:avLst/>
          </a:prstGeom>
        </p:spPr>
      </p:pic>
    </p:spTree>
    <p:extLst>
      <p:ext uri="{BB962C8B-B14F-4D97-AF65-F5344CB8AC3E}">
        <p14:creationId xmlns:p14="http://schemas.microsoft.com/office/powerpoint/2010/main" val="659302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11511-A5E5-2DB1-FCB6-FBDD448B0725}"/>
              </a:ext>
            </a:extLst>
          </p:cNvPr>
          <p:cNvSpPr>
            <a:spLocks noGrp="1"/>
          </p:cNvSpPr>
          <p:nvPr>
            <p:ph type="title"/>
          </p:nvPr>
        </p:nvSpPr>
        <p:spPr>
          <a:xfrm>
            <a:off x="454467" y="2023110"/>
            <a:ext cx="2469624" cy="2846070"/>
          </a:xfrm>
        </p:spPr>
        <p:txBody>
          <a:bodyPr vert="horz" lIns="91440" tIns="45720" rIns="91440" bIns="45720" rtlCol="0" anchor="ctr">
            <a:normAutofit/>
          </a:bodyPr>
          <a:lstStyle/>
          <a:p>
            <a:r>
              <a:rPr lang="en-US" sz="3700" dirty="0">
                <a:latin typeface="Times New Roman" panose="02020603050405020304" pitchFamily="18" charset="0"/>
                <a:cs typeface="Times New Roman" panose="02020603050405020304" pitchFamily="18" charset="0"/>
              </a:rPr>
              <a:t>Bivariate Analysis</a:t>
            </a:r>
          </a:p>
        </p:txBody>
      </p:sp>
      <p:sp>
        <p:nvSpPr>
          <p:cNvPr id="25" name="Rectangle 2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number of blue and orange squares&#10;&#10;Description automatically generated">
            <a:extLst>
              <a:ext uri="{FF2B5EF4-FFF2-40B4-BE49-F238E27FC236}">
                <a16:creationId xmlns:a16="http://schemas.microsoft.com/office/drawing/2014/main" id="{028ACD41-F865-162A-70BD-C757B4DCECD0}"/>
              </a:ext>
            </a:extLst>
          </p:cNvPr>
          <p:cNvPicPr>
            <a:picLocks noChangeAspect="1"/>
          </p:cNvPicPr>
          <p:nvPr/>
        </p:nvPicPr>
        <p:blipFill rotWithShape="1">
          <a:blip r:embed="rId2"/>
          <a:srcRect b="1459"/>
          <a:stretch/>
        </p:blipFill>
        <p:spPr>
          <a:xfrm>
            <a:off x="4054251" y="1055111"/>
            <a:ext cx="3703320" cy="2180448"/>
          </a:xfrm>
          <a:prstGeom prst="rect">
            <a:avLst/>
          </a:prstGeom>
        </p:spPr>
      </p:pic>
      <p:pic>
        <p:nvPicPr>
          <p:cNvPr id="6" name="Picture 5" descr="A graph of a couple of blue and orange squares&#10;&#10;Description automatically generated">
            <a:extLst>
              <a:ext uri="{FF2B5EF4-FFF2-40B4-BE49-F238E27FC236}">
                <a16:creationId xmlns:a16="http://schemas.microsoft.com/office/drawing/2014/main" id="{9F4499CA-318E-3BDA-5789-CA1EFC159B22}"/>
              </a:ext>
            </a:extLst>
          </p:cNvPr>
          <p:cNvPicPr>
            <a:picLocks noChangeAspect="1"/>
          </p:cNvPicPr>
          <p:nvPr/>
        </p:nvPicPr>
        <p:blipFill>
          <a:blip r:embed="rId3"/>
          <a:stretch>
            <a:fillRect/>
          </a:stretch>
        </p:blipFill>
        <p:spPr>
          <a:xfrm>
            <a:off x="7927572" y="1089889"/>
            <a:ext cx="3703320" cy="2110892"/>
          </a:xfrm>
          <a:prstGeom prst="rect">
            <a:avLst/>
          </a:prstGeom>
        </p:spPr>
      </p:pic>
      <p:pic>
        <p:nvPicPr>
          <p:cNvPr id="4" name="Picture 3" descr="A graph of a bar graph&#10;&#10;Description automatically generated with medium confidence">
            <a:extLst>
              <a:ext uri="{FF2B5EF4-FFF2-40B4-BE49-F238E27FC236}">
                <a16:creationId xmlns:a16="http://schemas.microsoft.com/office/drawing/2014/main" id="{5D9C33E8-CAC8-C99C-DD72-B88F6FD8ABAF}"/>
              </a:ext>
            </a:extLst>
          </p:cNvPr>
          <p:cNvPicPr>
            <a:picLocks noChangeAspect="1"/>
          </p:cNvPicPr>
          <p:nvPr/>
        </p:nvPicPr>
        <p:blipFill>
          <a:blip r:embed="rId4"/>
          <a:stretch>
            <a:fillRect/>
          </a:stretch>
        </p:blipFill>
        <p:spPr>
          <a:xfrm>
            <a:off x="4054251" y="3873241"/>
            <a:ext cx="3703320" cy="1907209"/>
          </a:xfrm>
          <a:prstGeom prst="rect">
            <a:avLst/>
          </a:prstGeom>
        </p:spPr>
      </p:pic>
      <p:pic>
        <p:nvPicPr>
          <p:cNvPr id="7" name="Picture 6" descr="A graph of blue and orange squares&#10;&#10;Description automatically generated">
            <a:extLst>
              <a:ext uri="{FF2B5EF4-FFF2-40B4-BE49-F238E27FC236}">
                <a16:creationId xmlns:a16="http://schemas.microsoft.com/office/drawing/2014/main" id="{25105714-65B5-879D-16D0-DEE70D98D284}"/>
              </a:ext>
            </a:extLst>
          </p:cNvPr>
          <p:cNvPicPr>
            <a:picLocks noChangeAspect="1"/>
          </p:cNvPicPr>
          <p:nvPr/>
        </p:nvPicPr>
        <p:blipFill>
          <a:blip r:embed="rId5"/>
          <a:stretch>
            <a:fillRect/>
          </a:stretch>
        </p:blipFill>
        <p:spPr>
          <a:xfrm>
            <a:off x="7932998" y="3988969"/>
            <a:ext cx="3703320" cy="1675752"/>
          </a:xfrm>
          <a:prstGeom prst="rect">
            <a:avLst/>
          </a:prstGeom>
        </p:spPr>
      </p:pic>
    </p:spTree>
    <p:extLst>
      <p:ext uri="{BB962C8B-B14F-4D97-AF65-F5344CB8AC3E}">
        <p14:creationId xmlns:p14="http://schemas.microsoft.com/office/powerpoint/2010/main" val="934321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4180332" cy="2788074"/>
          </a:xfrm>
          <a:prstGeom prst="rect">
            <a:avLst/>
          </a:prstGeom>
          <a:solidFill>
            <a:srgbClr val="FFFFFF"/>
          </a:solidFill>
          <a:ln w="19050">
            <a:solidFill>
              <a:srgbClr val="F08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7EC3D18-4F33-3520-66F7-5060ABB064E7}"/>
              </a:ext>
            </a:extLst>
          </p:cNvPr>
          <p:cNvPicPr>
            <a:picLocks noChangeAspect="1"/>
          </p:cNvPicPr>
          <p:nvPr/>
        </p:nvPicPr>
        <p:blipFill>
          <a:blip r:embed="rId2"/>
          <a:stretch>
            <a:fillRect/>
          </a:stretch>
        </p:blipFill>
        <p:spPr>
          <a:xfrm>
            <a:off x="622549" y="777815"/>
            <a:ext cx="3854945" cy="2206957"/>
          </a:xfrm>
          <a:prstGeom prst="rect">
            <a:avLst/>
          </a:prstGeom>
        </p:spPr>
      </p:pic>
      <p:sp>
        <p:nvSpPr>
          <p:cNvPr id="13" name="Rectangle 12">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4180332" cy="2788074"/>
          </a:xfrm>
          <a:prstGeom prst="rect">
            <a:avLst/>
          </a:prstGeom>
          <a:solidFill>
            <a:srgbClr val="FFFFFF"/>
          </a:solidFill>
          <a:ln w="19050">
            <a:solidFill>
              <a:srgbClr val="F08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01026B2-5899-198E-AB95-612DD23987B1}"/>
              </a:ext>
            </a:extLst>
          </p:cNvPr>
          <p:cNvPicPr>
            <a:picLocks noChangeAspect="1"/>
          </p:cNvPicPr>
          <p:nvPr/>
        </p:nvPicPr>
        <p:blipFill>
          <a:blip r:embed="rId3"/>
          <a:stretch>
            <a:fillRect/>
          </a:stretch>
        </p:blipFill>
        <p:spPr>
          <a:xfrm>
            <a:off x="622549" y="4121465"/>
            <a:ext cx="3854945" cy="1725088"/>
          </a:xfrm>
          <a:prstGeom prst="rect">
            <a:avLst/>
          </a:prstGeom>
        </p:spPr>
      </p:pic>
      <p:sp>
        <p:nvSpPr>
          <p:cNvPr id="15" name="Rectangle 14">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0596" y="487090"/>
            <a:ext cx="6741849"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4C2FAA2-F134-74CD-D0B6-6CF81A02A9CB}"/>
              </a:ext>
            </a:extLst>
          </p:cNvPr>
          <p:cNvPicPr>
            <a:picLocks noChangeAspect="1"/>
          </p:cNvPicPr>
          <p:nvPr/>
        </p:nvPicPr>
        <p:blipFill>
          <a:blip r:embed="rId4"/>
          <a:stretch>
            <a:fillRect/>
          </a:stretch>
        </p:blipFill>
        <p:spPr>
          <a:xfrm>
            <a:off x="5144764" y="1424866"/>
            <a:ext cx="6410084" cy="4022327"/>
          </a:xfrm>
          <a:prstGeom prst="rect">
            <a:avLst/>
          </a:prstGeom>
        </p:spPr>
      </p:pic>
    </p:spTree>
    <p:extLst>
      <p:ext uri="{BB962C8B-B14F-4D97-AF65-F5344CB8AC3E}">
        <p14:creationId xmlns:p14="http://schemas.microsoft.com/office/powerpoint/2010/main" val="3866829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900E5-B38A-192A-BECD-ED5E336D8A54}"/>
              </a:ext>
            </a:extLst>
          </p:cNvPr>
          <p:cNvSpPr>
            <a:spLocks noGrp="1"/>
          </p:cNvSpPr>
          <p:nvPr>
            <p:ph type="title"/>
          </p:nvPr>
        </p:nvSpPr>
        <p:spPr>
          <a:xfrm>
            <a:off x="1171074" y="1396686"/>
            <a:ext cx="3240506" cy="4064628"/>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Conclusion</a:t>
            </a:r>
          </a:p>
        </p:txBody>
      </p:sp>
      <p:sp>
        <p:nvSpPr>
          <p:cNvPr id="17"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7D6F7D7-20EF-FBB9-7E34-F350A3B593FE}"/>
              </a:ext>
            </a:extLst>
          </p:cNvPr>
          <p:cNvSpPr>
            <a:spLocks noGrp="1"/>
          </p:cNvSpPr>
          <p:nvPr>
            <p:ph idx="1"/>
          </p:nvPr>
        </p:nvSpPr>
        <p:spPr>
          <a:xfrm>
            <a:off x="5370153" y="1526033"/>
            <a:ext cx="5536397" cy="3935281"/>
          </a:xfrm>
        </p:spPr>
        <p:txBody>
          <a:bodyPr>
            <a:normAutofit/>
          </a:bodyPr>
          <a:lstStyle/>
          <a:p>
            <a:pPr>
              <a:buFont typeface="Arial" panose="020B0604020202020204" pitchFamily="34" charset="0"/>
              <a:buChar char="•"/>
            </a:pPr>
            <a:r>
              <a:rPr lang="en-US" sz="1800" b="0" i="0">
                <a:effectLst/>
                <a:latin typeface="Times New Roman" panose="02020603050405020304" pitchFamily="18" charset="0"/>
                <a:cs typeface="Times New Roman" panose="02020603050405020304" pitchFamily="18" charset="0"/>
              </a:rPr>
              <a:t>Senior citizens have a higher turnover rate of roughly 42%.</a:t>
            </a:r>
          </a:p>
          <a:p>
            <a:pPr>
              <a:buFont typeface="Arial" panose="020B0604020202020204" pitchFamily="34" charset="0"/>
              <a:buChar char="•"/>
            </a:pPr>
            <a:r>
              <a:rPr lang="en-US" sz="1800" b="0" i="0">
                <a:effectLst/>
                <a:latin typeface="Times New Roman" panose="02020603050405020304" pitchFamily="18" charset="0"/>
                <a:cs typeface="Times New Roman" panose="02020603050405020304" pitchFamily="18" charset="0"/>
              </a:rPr>
              <a:t>People on monthly contracts are the most likely to leave.</a:t>
            </a:r>
          </a:p>
          <a:p>
            <a:pPr>
              <a:buFont typeface="Arial" panose="020B0604020202020204" pitchFamily="34" charset="0"/>
              <a:buChar char="•"/>
            </a:pPr>
            <a:r>
              <a:rPr lang="en-US" sz="1800" b="0" i="0">
                <a:effectLst/>
                <a:latin typeface="Times New Roman" panose="02020603050405020304" pitchFamily="18" charset="0"/>
                <a:cs typeface="Times New Roman" panose="02020603050405020304" pitchFamily="18" charset="0"/>
              </a:rPr>
              <a:t>Fiberoptic service users have a high turnover rate.</a:t>
            </a:r>
          </a:p>
          <a:p>
            <a:pPr>
              <a:buFont typeface="Arial" panose="020B0604020202020204" pitchFamily="34" charset="0"/>
              <a:buChar char="•"/>
            </a:pPr>
            <a:r>
              <a:rPr lang="en-US" sz="1800" b="0" i="0">
                <a:effectLst/>
                <a:latin typeface="Times New Roman" panose="02020603050405020304" pitchFamily="18" charset="0"/>
                <a:cs typeface="Times New Roman" panose="02020603050405020304" pitchFamily="18" charset="0"/>
              </a:rPr>
              <a:t>Electronic check payments are the most popular.</a:t>
            </a:r>
          </a:p>
          <a:p>
            <a:pPr>
              <a:buFont typeface="Arial" panose="020B0604020202020204" pitchFamily="34" charset="0"/>
              <a:buChar char="•"/>
            </a:pPr>
            <a:r>
              <a:rPr lang="en-US" sz="1800" b="0" i="0">
                <a:effectLst/>
                <a:latin typeface="Times New Roman" panose="02020603050405020304" pitchFamily="18" charset="0"/>
                <a:cs typeface="Times New Roman" panose="02020603050405020304" pitchFamily="18" charset="0"/>
              </a:rPr>
              <a:t>People on two-year contracts are less likely to leave.</a:t>
            </a:r>
          </a:p>
          <a:p>
            <a:pPr>
              <a:buFont typeface="Arial" panose="020B0604020202020204" pitchFamily="34" charset="0"/>
              <a:buChar char="•"/>
            </a:pPr>
            <a:r>
              <a:rPr lang="en-US" sz="1800" b="0" i="0">
                <a:effectLst/>
                <a:latin typeface="Times New Roman" panose="02020603050405020304" pitchFamily="18" charset="0"/>
                <a:cs typeface="Times New Roman" panose="02020603050405020304" pitchFamily="18" charset="0"/>
              </a:rPr>
              <a:t>Males who do not have partners are more likely to churn (33%).</a:t>
            </a:r>
          </a:p>
          <a:p>
            <a:pPr>
              <a:buFont typeface="Arial" panose="020B0604020202020204" pitchFamily="34" charset="0"/>
              <a:buChar char="•"/>
            </a:pPr>
            <a:r>
              <a:rPr lang="en-US" sz="1800" b="0" i="0">
                <a:effectLst/>
                <a:latin typeface="Times New Roman" panose="02020603050405020304" pitchFamily="18" charset="0"/>
                <a:cs typeface="Times New Roman" panose="02020603050405020304" pitchFamily="18" charset="0"/>
              </a:rPr>
              <a:t>Females who use credit cards for payment are more likely to churn than males.</a:t>
            </a:r>
          </a:p>
          <a:p>
            <a:endParaRPr lang="en-US" sz="1800"/>
          </a:p>
        </p:txBody>
      </p:sp>
    </p:spTree>
    <p:extLst>
      <p:ext uri="{BB962C8B-B14F-4D97-AF65-F5344CB8AC3E}">
        <p14:creationId xmlns:p14="http://schemas.microsoft.com/office/powerpoint/2010/main" val="2725864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B30A4-D5C7-7832-0893-B0824E96A1C0}"/>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dirty="0">
                <a:solidFill>
                  <a:schemeClr val="tx1"/>
                </a:solidFill>
                <a:latin typeface="+mj-lt"/>
                <a:ea typeface="+mj-ea"/>
                <a:cs typeface="+mj-cs"/>
              </a:rPr>
              <a:t>THANK YOU </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Accept">
            <a:extLst>
              <a:ext uri="{FF2B5EF4-FFF2-40B4-BE49-F238E27FC236}">
                <a16:creationId xmlns:a16="http://schemas.microsoft.com/office/drawing/2014/main" id="{961C8F8E-9143-7940-E1F8-C03B8E1833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57597" y="666728"/>
            <a:ext cx="5465791" cy="5465791"/>
          </a:xfrm>
          <a:prstGeom prst="rect">
            <a:avLst/>
          </a:prstGeom>
        </p:spPr>
      </p:pic>
    </p:spTree>
    <p:extLst>
      <p:ext uri="{BB962C8B-B14F-4D97-AF65-F5344CB8AC3E}">
        <p14:creationId xmlns:p14="http://schemas.microsoft.com/office/powerpoint/2010/main" val="323382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C1148-5BEC-1A67-2219-E07E3A452F61}"/>
              </a:ext>
            </a:extLst>
          </p:cNvPr>
          <p:cNvSpPr>
            <a:spLocks noGrp="1"/>
          </p:cNvSpPr>
          <p:nvPr>
            <p:ph type="title"/>
          </p:nvPr>
        </p:nvSpPr>
        <p:spPr>
          <a:xfrm>
            <a:off x="686834" y="1153572"/>
            <a:ext cx="3200400" cy="4461163"/>
          </a:xfrm>
        </p:spPr>
        <p:txBody>
          <a:bodyPr>
            <a:normAutofit/>
          </a:bodyPr>
          <a:lstStyle/>
          <a:p>
            <a:r>
              <a:rPr lang="en-US" sz="3700" dirty="0">
                <a:solidFill>
                  <a:srgbClr val="FFFFFF"/>
                </a:solidFill>
                <a:latin typeface="Times New Roman" panose="02020603050405020304" pitchFamily="18" charset="0"/>
                <a:cs typeface="Times New Roman" panose="02020603050405020304" pitchFamily="18" charset="0"/>
              </a:rPr>
              <a:t>Understanding and Overview of Business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C13A40-EA4E-E1D8-8D1A-653C538BD2F3}"/>
              </a:ext>
            </a:extLst>
          </p:cNvPr>
          <p:cNvSpPr>
            <a:spLocks noGrp="1"/>
          </p:cNvSpPr>
          <p:nvPr>
            <p:ph idx="1"/>
          </p:nvPr>
        </p:nvSpPr>
        <p:spPr>
          <a:xfrm>
            <a:off x="4447308" y="591344"/>
            <a:ext cx="6906491" cy="5585619"/>
          </a:xfrm>
        </p:spPr>
        <p:txBody>
          <a:bodyPr anchor="ctr">
            <a:normAutofit/>
          </a:bodyPr>
          <a:lstStyle/>
          <a:p>
            <a:pPr marL="0" indent="0">
              <a:buNone/>
            </a:pPr>
            <a:r>
              <a:rPr lang="en-US" dirty="0">
                <a:latin typeface="Times New Roman" panose="02020603050405020304" pitchFamily="18" charset="0"/>
                <a:cs typeface="Times New Roman" panose="02020603050405020304" pitchFamily="18" charset="0"/>
              </a:rPr>
              <a:t>We will employ exploratory data analysis to obtain actionable insights, transform them into relevant tales, and present them so that the organization can take the required measures to decrease customer churn by keeping them.</a:t>
            </a:r>
          </a:p>
          <a:p>
            <a:endParaRPr lang="en-US" dirty="0"/>
          </a:p>
          <a:p>
            <a:endParaRPr lang="en-US" dirty="0"/>
          </a:p>
        </p:txBody>
      </p:sp>
    </p:spTree>
    <p:extLst>
      <p:ext uri="{BB962C8B-B14F-4D97-AF65-F5344CB8AC3E}">
        <p14:creationId xmlns:p14="http://schemas.microsoft.com/office/powerpoint/2010/main" val="245498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003A2B1-C9BA-A2C4-8958-32BBC3217EC5}"/>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Data Understanding</a:t>
            </a:r>
          </a:p>
        </p:txBody>
      </p:sp>
      <p:sp>
        <p:nvSpPr>
          <p:cNvPr id="15" name="Arc 14">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267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9D4613-10F7-BE6B-95EC-64597EA45745}"/>
              </a:ext>
            </a:extLst>
          </p:cNvPr>
          <p:cNvSpPr>
            <a:spLocks noGrp="1"/>
          </p:cNvSpPr>
          <p:nvPr>
            <p:ph type="title"/>
          </p:nvPr>
        </p:nvSpPr>
        <p:spPr>
          <a:xfrm>
            <a:off x="572493" y="238539"/>
            <a:ext cx="11018520" cy="1434415"/>
          </a:xfrm>
        </p:spPr>
        <p:txBody>
          <a:bodyPr anchor="b">
            <a:normAutofit/>
          </a:bodyPr>
          <a:lstStyle/>
          <a:p>
            <a:r>
              <a:rPr lang="en-US" sz="5400" dirty="0">
                <a:latin typeface="Times New Roman" panose="02020603050405020304" pitchFamily="18" charset="0"/>
                <a:cs typeface="Times New Roman" panose="02020603050405020304" pitchFamily="18" charset="0"/>
              </a:rPr>
              <a:t>Target Variable</a:t>
            </a:r>
          </a:p>
        </p:txBody>
      </p:sp>
      <p:sp>
        <p:nvSpPr>
          <p:cNvPr id="103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Content Placeholder 1029">
            <a:extLst>
              <a:ext uri="{FF2B5EF4-FFF2-40B4-BE49-F238E27FC236}">
                <a16:creationId xmlns:a16="http://schemas.microsoft.com/office/drawing/2014/main" id="{E80FCF91-8E3C-BCFA-0311-24A63345D92B}"/>
              </a:ext>
            </a:extLst>
          </p:cNvPr>
          <p:cNvSpPr>
            <a:spLocks noGrp="1"/>
          </p:cNvSpPr>
          <p:nvPr>
            <p:ph idx="1"/>
          </p:nvPr>
        </p:nvSpPr>
        <p:spPr>
          <a:xfrm>
            <a:off x="572493" y="2071316"/>
            <a:ext cx="6713552" cy="4119172"/>
          </a:xfrm>
        </p:spPr>
        <p:txBody>
          <a:bodyPr anchor="t">
            <a:normAutofit/>
          </a:bodyPr>
          <a:lstStyle/>
          <a:p>
            <a:r>
              <a:rPr lang="en-US" sz="2200" dirty="0">
                <a:latin typeface="Times New Roman" panose="02020603050405020304" pitchFamily="18" charset="0"/>
                <a:cs typeface="Times New Roman" panose="02020603050405020304" pitchFamily="18" charset="0"/>
              </a:rPr>
              <a:t>Customers that have churned: 1869</a:t>
            </a:r>
          </a:p>
          <a:p>
            <a:r>
              <a:rPr lang="en-US" sz="2200" dirty="0">
                <a:latin typeface="Times New Roman" panose="02020603050405020304" pitchFamily="18" charset="0"/>
                <a:cs typeface="Times New Roman" panose="02020603050405020304" pitchFamily="18" charset="0"/>
              </a:rPr>
              <a:t>Customers who are active: 5174</a:t>
            </a:r>
          </a:p>
          <a:p>
            <a:r>
              <a:rPr lang="en-US" sz="2200" dirty="0">
                <a:latin typeface="Times New Roman" panose="02020603050405020304" pitchFamily="18" charset="0"/>
                <a:cs typeface="Times New Roman" panose="02020603050405020304" pitchFamily="18" charset="0"/>
              </a:rPr>
              <a:t>As a result, 26.5% of all clients were lost.</a:t>
            </a:r>
          </a:p>
          <a:p>
            <a:r>
              <a:rPr lang="en-US" sz="2200" dirty="0">
                <a:latin typeface="Times New Roman" panose="02020603050405020304" pitchFamily="18" charset="0"/>
                <a:cs typeface="Times New Roman" panose="02020603050405020304" pitchFamily="18" charset="0"/>
              </a:rPr>
              <a:t>To gain some insight into who are high churners, we must study all of the variables in relation to churn rate.</a:t>
            </a:r>
          </a:p>
          <a:p>
            <a:endParaRPr lang="en-US" sz="2200" dirty="0"/>
          </a:p>
        </p:txBody>
      </p:sp>
      <p:pic>
        <p:nvPicPr>
          <p:cNvPr id="1026" name="Picture 2" descr="A graph with red squares and numbers&#10;&#10;Description automatically generated">
            <a:extLst>
              <a:ext uri="{FF2B5EF4-FFF2-40B4-BE49-F238E27FC236}">
                <a16:creationId xmlns:a16="http://schemas.microsoft.com/office/drawing/2014/main" id="{F984159F-1679-B1D8-223F-A44B2B891A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80" r="-2" b="-2"/>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96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2DC576-B73B-6A56-C801-BBC4DDED98C0}"/>
              </a:ext>
            </a:extLst>
          </p:cNvPr>
          <p:cNvSpPr>
            <a:spLocks noGrp="1"/>
          </p:cNvSpPr>
          <p:nvPr>
            <p:ph type="title"/>
          </p:nvPr>
        </p:nvSpPr>
        <p:spPr>
          <a:xfrm>
            <a:off x="1008184" y="174032"/>
            <a:ext cx="10175631" cy="1111843"/>
          </a:xfrm>
        </p:spPr>
        <p:txBody>
          <a:bodyPr anchor="ctr">
            <a:normAutofit/>
          </a:bodyPr>
          <a:lstStyle/>
          <a:p>
            <a:pPr algn="ctr"/>
            <a:r>
              <a:rPr lang="en-US" sz="4000" dirty="0">
                <a:latin typeface="Times New Roman" panose="02020603050405020304" pitchFamily="18" charset="0"/>
                <a:cs typeface="Times New Roman" panose="02020603050405020304" pitchFamily="18" charset="0"/>
              </a:rPr>
              <a:t>Initial Intuition and Missing Data</a:t>
            </a:r>
          </a:p>
        </p:txBody>
      </p:sp>
      <p:sp>
        <p:nvSpPr>
          <p:cNvPr id="3" name="Content Placeholder 2">
            <a:extLst>
              <a:ext uri="{FF2B5EF4-FFF2-40B4-BE49-F238E27FC236}">
                <a16:creationId xmlns:a16="http://schemas.microsoft.com/office/drawing/2014/main" id="{CD534175-31B4-AC66-6829-659505F6D93D}"/>
              </a:ext>
            </a:extLst>
          </p:cNvPr>
          <p:cNvSpPr>
            <a:spLocks noGrp="1"/>
          </p:cNvSpPr>
          <p:nvPr>
            <p:ph idx="1"/>
          </p:nvPr>
        </p:nvSpPr>
        <p:spPr>
          <a:xfrm>
            <a:off x="1008184" y="1459907"/>
            <a:ext cx="10175630" cy="767904"/>
          </a:xfrm>
        </p:spPr>
        <p:txBody>
          <a:bodyPr anchor="ctr">
            <a:normAutofit/>
          </a:bodyPr>
          <a:lstStyle/>
          <a:p>
            <a:pPr algn="ctr"/>
            <a:r>
              <a:rPr lang="en-US" sz="1200" dirty="0">
                <a:latin typeface="Times New Roman" panose="02020603050405020304" pitchFamily="18" charset="0"/>
                <a:cs typeface="Times New Roman" panose="02020603050405020304" pitchFamily="18" charset="0"/>
              </a:rPr>
              <a:t>For features with fewer missing values, regression can be used to forecast missing values or the mean of the values present, depending on the feature.</a:t>
            </a:r>
          </a:p>
          <a:p>
            <a:pPr algn="ctr"/>
            <a:r>
              <a:rPr lang="en-US" sz="1200" dirty="0">
                <a:latin typeface="Times New Roman" panose="02020603050405020304" pitchFamily="18" charset="0"/>
                <a:cs typeface="Times New Roman" panose="02020603050405020304" pitchFamily="18" charset="0"/>
              </a:rPr>
              <a:t>Columns having a significant number of missing values should be removed since they provide little insight into the analysis</a:t>
            </a:r>
          </a:p>
          <a:p>
            <a:pPr algn="ctr"/>
            <a:endParaRPr lang="en-US" sz="1200" dirty="0">
              <a:latin typeface="Times New Roman" panose="02020603050405020304" pitchFamily="18" charset="0"/>
              <a:cs typeface="Times New Roman" panose="02020603050405020304" pitchFamily="18" charset="0"/>
            </a:endParaRPr>
          </a:p>
          <a:p>
            <a:pPr algn="ctr"/>
            <a:endParaRPr lang="en-US" sz="1000" dirty="0"/>
          </a:p>
        </p:txBody>
      </p:sp>
      <p:pic>
        <p:nvPicPr>
          <p:cNvPr id="2050" name="Picture 2">
            <a:extLst>
              <a:ext uri="{FF2B5EF4-FFF2-40B4-BE49-F238E27FC236}">
                <a16:creationId xmlns:a16="http://schemas.microsoft.com/office/drawing/2014/main" id="{F60848C0-B3F8-83FE-5EA7-29739BFD72F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78887" y="2405149"/>
            <a:ext cx="9628129" cy="3899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467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EDAF6A-A344-FC29-0A6B-3C79501849A7}"/>
              </a:ext>
            </a:extLst>
          </p:cNvPr>
          <p:cNvSpPr>
            <a:spLocks noGrp="1"/>
          </p:cNvSpPr>
          <p:nvPr>
            <p:ph idx="1"/>
          </p:nvPr>
        </p:nvSpPr>
        <p:spPr>
          <a:xfrm>
            <a:off x="1008184" y="1459907"/>
            <a:ext cx="10175630" cy="767904"/>
          </a:xfrm>
        </p:spPr>
        <p:txBody>
          <a:bodyPr anchor="ctr">
            <a:normAutofit lnSpcReduction="10000"/>
          </a:bodyPr>
          <a:lstStyle/>
          <a:p>
            <a:pPr algn="ctr"/>
            <a:r>
              <a:rPr lang="en-US" sz="1400" dirty="0">
                <a:latin typeface="Times New Roman" panose="02020603050405020304" pitchFamily="18" charset="0"/>
                <a:cs typeface="Times New Roman" panose="02020603050405020304" pitchFamily="18" charset="0"/>
              </a:rPr>
              <a:t>We discovered 11 rows of missing data after converting the column total charges to numerical values.</a:t>
            </a:r>
          </a:p>
          <a:p>
            <a:pPr algn="ctr"/>
            <a:r>
              <a:rPr lang="en-US" sz="1400" dirty="0">
                <a:latin typeface="Times New Roman" panose="02020603050405020304" pitchFamily="18" charset="0"/>
                <a:cs typeface="Times New Roman" panose="02020603050405020304" pitchFamily="18" charset="0"/>
              </a:rPr>
              <a:t>We divided the customers into bins depending on tenure, for example, for tenure of 12 months, assign a tenure group of 1-12, for tenure of 1 to 2 years, assign a tenure group of 13-24, and so on.</a:t>
            </a:r>
          </a:p>
          <a:p>
            <a:pPr algn="ctr"/>
            <a:endParaRPr lang="en-US" sz="1400" dirty="0">
              <a:latin typeface="Times New Roman" panose="02020603050405020304" pitchFamily="18" charset="0"/>
              <a:cs typeface="Times New Roman" panose="02020603050405020304" pitchFamily="18" charset="0"/>
            </a:endParaRPr>
          </a:p>
          <a:p>
            <a:pPr algn="ctr"/>
            <a:endParaRPr lang="en-US" sz="1300" dirty="0"/>
          </a:p>
        </p:txBody>
      </p:sp>
      <p:pic>
        <p:nvPicPr>
          <p:cNvPr id="3074" name="Picture 2">
            <a:extLst>
              <a:ext uri="{FF2B5EF4-FFF2-40B4-BE49-F238E27FC236}">
                <a16:creationId xmlns:a16="http://schemas.microsoft.com/office/drawing/2014/main" id="{BC6A6B27-1BEC-DD92-2C11-16099AB8A5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08421" y="2405149"/>
            <a:ext cx="9569061" cy="3899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326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6">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8">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0">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2">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29BE742-49E7-FD4F-0D85-C8C0B11B8E15}"/>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Categorical Analysis</a:t>
            </a:r>
          </a:p>
        </p:txBody>
      </p:sp>
      <p:sp>
        <p:nvSpPr>
          <p:cNvPr id="22" name="Arc 14">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13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5DFBA-9ADD-EBA9-24E2-2C2180D32C91}"/>
              </a:ext>
            </a:extLst>
          </p:cNvPr>
          <p:cNvSpPr>
            <a:spLocks noGrp="1"/>
          </p:cNvSpPr>
          <p:nvPr>
            <p:ph type="title"/>
          </p:nvPr>
        </p:nvSpPr>
        <p:spPr>
          <a:xfrm>
            <a:off x="5375157" y="741392"/>
            <a:ext cx="5933181" cy="665990"/>
          </a:xfrm>
        </p:spPr>
        <p:txBody>
          <a:bodyPr anchor="b">
            <a:normAutofit/>
          </a:bodyPr>
          <a:lstStyle/>
          <a:p>
            <a:pPr algn="ctr"/>
            <a:r>
              <a:rPr lang="en-US" sz="3200" dirty="0">
                <a:latin typeface="Times New Roman" panose="02020603050405020304" pitchFamily="18" charset="0"/>
                <a:cs typeface="Times New Roman" panose="02020603050405020304" pitchFamily="18" charset="0"/>
              </a:rPr>
              <a:t>Univariate Analysis</a:t>
            </a:r>
          </a:p>
        </p:txBody>
      </p:sp>
      <p:sp>
        <p:nvSpPr>
          <p:cNvPr id="46" name="Rectangle 45">
            <a:extLst>
              <a:ext uri="{FF2B5EF4-FFF2-40B4-BE49-F238E27FC236}">
                <a16:creationId xmlns:a16="http://schemas.microsoft.com/office/drawing/2014/main" id="{37EA83DF-35A8-9CC8-3C8E-C3F32BECC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86300" cy="6858000"/>
          </a:xfrm>
          <a:prstGeom prst="rect">
            <a:avLst/>
          </a:prstGeom>
          <a:solidFill>
            <a:schemeClr val="bg1">
              <a:lumMod val="95000"/>
              <a:alpha val="8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8" name="Group 47">
            <a:extLst>
              <a:ext uri="{FF2B5EF4-FFF2-40B4-BE49-F238E27FC236}">
                <a16:creationId xmlns:a16="http://schemas.microsoft.com/office/drawing/2014/main" id="{76A29D64-B4CD-CEFF-8174-BCDB2EA45C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3362" cy="6858000"/>
            <a:chOff x="12068638" y="0"/>
            <a:chExt cx="123362" cy="6858000"/>
          </a:xfrm>
        </p:grpSpPr>
        <p:sp>
          <p:nvSpPr>
            <p:cNvPr id="49" name="Rectangle 48">
              <a:extLst>
                <a:ext uri="{FF2B5EF4-FFF2-40B4-BE49-F238E27FC236}">
                  <a16:creationId xmlns:a16="http://schemas.microsoft.com/office/drawing/2014/main" id="{95271C26-E797-25E4-4A2D-5AA7A104D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E4BD6EF-3C9D-3DEF-A540-84C50BAA5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27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blue and orange bars&#10;&#10;Description automatically generated">
            <a:extLst>
              <a:ext uri="{FF2B5EF4-FFF2-40B4-BE49-F238E27FC236}">
                <a16:creationId xmlns:a16="http://schemas.microsoft.com/office/drawing/2014/main" id="{00A3A299-BDA2-7109-AC83-3CA751B1F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587" y="876300"/>
            <a:ext cx="2349656" cy="1558506"/>
          </a:xfrm>
          <a:prstGeom prst="rect">
            <a:avLst/>
          </a:prstGeom>
        </p:spPr>
      </p:pic>
      <p:pic>
        <p:nvPicPr>
          <p:cNvPr id="5" name="Picture 4" descr="A graph of blue and orange bars&#10;&#10;Description automatically generated">
            <a:extLst>
              <a:ext uri="{FF2B5EF4-FFF2-40B4-BE49-F238E27FC236}">
                <a16:creationId xmlns:a16="http://schemas.microsoft.com/office/drawing/2014/main" id="{2FD55B52-8B86-9970-FE9D-AD040061F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192" y="2632164"/>
            <a:ext cx="2386448" cy="1582910"/>
          </a:xfrm>
          <a:prstGeom prst="rect">
            <a:avLst/>
          </a:prstGeom>
        </p:spPr>
      </p:pic>
      <p:pic>
        <p:nvPicPr>
          <p:cNvPr id="6" name="Picture 5" descr="A graph of blue and orange squares&#10;&#10;Description automatically generated">
            <a:extLst>
              <a:ext uri="{FF2B5EF4-FFF2-40B4-BE49-F238E27FC236}">
                <a16:creationId xmlns:a16="http://schemas.microsoft.com/office/drawing/2014/main" id="{9A734E24-3D21-370B-BDD2-655EAA36CB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6175" y="4421446"/>
            <a:ext cx="2402480" cy="1593544"/>
          </a:xfrm>
          <a:prstGeom prst="rect">
            <a:avLst/>
          </a:prstGeom>
        </p:spPr>
      </p:pic>
      <p:sp>
        <p:nvSpPr>
          <p:cNvPr id="3" name="Content Placeholder 2">
            <a:extLst>
              <a:ext uri="{FF2B5EF4-FFF2-40B4-BE49-F238E27FC236}">
                <a16:creationId xmlns:a16="http://schemas.microsoft.com/office/drawing/2014/main" id="{158DE604-8EE1-5FCE-4E81-151095A27BE6}"/>
              </a:ext>
            </a:extLst>
          </p:cNvPr>
          <p:cNvSpPr>
            <a:spLocks noGrp="1"/>
          </p:cNvSpPr>
          <p:nvPr>
            <p:ph idx="1"/>
          </p:nvPr>
        </p:nvSpPr>
        <p:spPr>
          <a:xfrm>
            <a:off x="5375156" y="1582310"/>
            <a:ext cx="5933182" cy="4398998"/>
          </a:xfrm>
        </p:spPr>
        <p:txBody>
          <a:bodyPr anchor="t">
            <a:normAutofit/>
          </a:bodyPr>
          <a:lstStyle/>
          <a:p>
            <a:pPr marL="0" indent="0" algn="just">
              <a:buNone/>
            </a:pPr>
            <a:r>
              <a:rPr lang="en-US" sz="1100" dirty="0">
                <a:latin typeface="Times New Roman" panose="02020603050405020304" pitchFamily="18" charset="0"/>
                <a:cs typeface="Times New Roman" panose="02020603050405020304" pitchFamily="18" charset="0"/>
              </a:rPr>
              <a:t>We studied each feature individually in terms of turnover rate and created 17 charts. Some preliminary findings include:</a:t>
            </a:r>
          </a:p>
          <a:p>
            <a:pPr algn="just"/>
            <a:r>
              <a:rPr lang="en-US" sz="1100" dirty="0">
                <a:latin typeface="Times New Roman" panose="02020603050405020304" pitchFamily="18" charset="0"/>
                <a:cs typeface="Times New Roman" panose="02020603050405020304" pitchFamily="18" charset="0"/>
              </a:rPr>
              <a:t>Senior Citizens are more prone to churn, with a 41% turnover rate.</a:t>
            </a:r>
          </a:p>
          <a:p>
            <a:pPr algn="just"/>
            <a:r>
              <a:rPr lang="en-US" sz="1100" dirty="0">
                <a:latin typeface="Times New Roman" panose="02020603050405020304" pitchFamily="18" charset="0"/>
                <a:cs typeface="Times New Roman" panose="02020603050405020304" pitchFamily="18" charset="0"/>
              </a:rPr>
              <a:t>Customers who do not have a partner are more likely to churn, with a 33% turnover rate.</a:t>
            </a:r>
          </a:p>
          <a:p>
            <a:pPr algn="just"/>
            <a:r>
              <a:rPr lang="en-US" sz="1100" dirty="0">
                <a:latin typeface="Times New Roman" panose="02020603050405020304" pitchFamily="18" charset="0"/>
                <a:cs typeface="Times New Roman" panose="02020603050405020304" pitchFamily="18" charset="0"/>
              </a:rPr>
              <a:t>Customers without dependents are more likely to churn, with a 31% turnover rate.</a:t>
            </a:r>
          </a:p>
          <a:p>
            <a:pPr algn="just"/>
            <a:r>
              <a:rPr lang="en-US" sz="1100" dirty="0">
                <a:latin typeface="Times New Roman" panose="02020603050405020304" pitchFamily="18" charset="0"/>
                <a:cs typeface="Times New Roman" panose="02020603050405020304" pitchFamily="18" charset="0"/>
              </a:rPr>
              <a:t>Customers with fiber optic internet connection are more likely to churn (42%).</a:t>
            </a:r>
          </a:p>
          <a:p>
            <a:pPr algn="just"/>
            <a:r>
              <a:rPr lang="en-US" sz="1100" dirty="0">
                <a:latin typeface="Times New Roman" panose="02020603050405020304" pitchFamily="18" charset="0"/>
                <a:cs typeface="Times New Roman" panose="02020603050405020304" pitchFamily="18" charset="0"/>
              </a:rPr>
              <a:t>Customers that do not have online security are more likely to churn, with a 42% turnover rate.</a:t>
            </a:r>
          </a:p>
          <a:p>
            <a:pPr algn="just"/>
            <a:r>
              <a:rPr lang="en-US" sz="1100" dirty="0">
                <a:latin typeface="Times New Roman" panose="02020603050405020304" pitchFamily="18" charset="0"/>
                <a:cs typeface="Times New Roman" panose="02020603050405020304" pitchFamily="18" charset="0"/>
              </a:rPr>
              <a:t>Customers that do not have online backup are more likely to churn, with a 40% turnover rate.</a:t>
            </a:r>
          </a:p>
          <a:p>
            <a:pPr algn="just"/>
            <a:r>
              <a:rPr lang="en-US" sz="1100" dirty="0">
                <a:latin typeface="Times New Roman" panose="02020603050405020304" pitchFamily="18" charset="0"/>
                <a:cs typeface="Times New Roman" panose="02020603050405020304" pitchFamily="18" charset="0"/>
              </a:rPr>
              <a:t> Customers who do not have device protection are 39% more likely to churn.</a:t>
            </a:r>
          </a:p>
          <a:p>
            <a:pPr algn="just"/>
            <a:r>
              <a:rPr lang="en-US" sz="1100" dirty="0">
                <a:latin typeface="Times New Roman" panose="02020603050405020304" pitchFamily="18" charset="0"/>
                <a:cs typeface="Times New Roman" panose="02020603050405020304" pitchFamily="18" charset="0"/>
              </a:rPr>
              <a:t>Customers that do not have access to technical help are more likely to churn, with a 41% turnover rate.</a:t>
            </a:r>
          </a:p>
          <a:p>
            <a:pPr algn="just"/>
            <a:r>
              <a:rPr lang="en-US" sz="1100" dirty="0">
                <a:latin typeface="Times New Roman" panose="02020603050405020304" pitchFamily="18" charset="0"/>
                <a:cs typeface="Times New Roman" panose="02020603050405020304" pitchFamily="18" charset="0"/>
              </a:rPr>
              <a:t>Customers on month-to-month contracts are more likely to churn, with a 43% turnover rate.</a:t>
            </a:r>
          </a:p>
          <a:p>
            <a:pPr algn="just"/>
            <a:r>
              <a:rPr lang="en-US" sz="1100" dirty="0">
                <a:latin typeface="Times New Roman" panose="02020603050405020304" pitchFamily="18" charset="0"/>
                <a:cs typeface="Times New Roman" panose="02020603050405020304" pitchFamily="18" charset="0"/>
              </a:rPr>
              <a:t>Customers that receive paperless invoicing are 33% more likely to churn.</a:t>
            </a:r>
          </a:p>
          <a:p>
            <a:pPr algn="just"/>
            <a:r>
              <a:rPr lang="en-US" sz="1100" dirty="0">
                <a:latin typeface="Times New Roman" panose="02020603050405020304" pitchFamily="18" charset="0"/>
                <a:cs typeface="Times New Roman" panose="02020603050405020304" pitchFamily="18" charset="0"/>
              </a:rPr>
              <a:t> Customers that pay using electronic cheques are more likely to churn, with a 42% turnover rate.</a:t>
            </a:r>
          </a:p>
          <a:p>
            <a:pPr algn="just"/>
            <a:r>
              <a:rPr lang="en-US" sz="1100" dirty="0">
                <a:latin typeface="Times New Roman" panose="02020603050405020304" pitchFamily="18" charset="0"/>
                <a:cs typeface="Times New Roman" panose="02020603050405020304" pitchFamily="18" charset="0"/>
              </a:rPr>
              <a:t>Customers with a tenure of 1 to 12 months are more likely to churn, with a turnover rate of 48%.</a:t>
            </a:r>
          </a:p>
          <a:p>
            <a:endParaRPr lang="en-US" sz="800" dirty="0"/>
          </a:p>
        </p:txBody>
      </p:sp>
    </p:spTree>
    <p:extLst>
      <p:ext uri="{BB962C8B-B14F-4D97-AF65-F5344CB8AC3E}">
        <p14:creationId xmlns:p14="http://schemas.microsoft.com/office/powerpoint/2010/main" val="1629497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C26F-9729-0431-4434-5048B55422F8}"/>
              </a:ext>
            </a:extLst>
          </p:cNvPr>
          <p:cNvSpPr>
            <a:spLocks noGrp="1"/>
          </p:cNvSpPr>
          <p:nvPr>
            <p:ph type="title"/>
          </p:nvPr>
        </p:nvSpPr>
        <p:spPr>
          <a:xfrm>
            <a:off x="762000" y="1138265"/>
            <a:ext cx="5791199" cy="1401183"/>
          </a:xfrm>
        </p:spPr>
        <p:txBody>
          <a:bodyPr anchor="t">
            <a:normAutofit/>
          </a:bodyPr>
          <a:lstStyle/>
          <a:p>
            <a:r>
              <a:rPr lang="en-US" sz="3200" dirty="0">
                <a:latin typeface="Times New Roman" panose="02020603050405020304" pitchFamily="18" charset="0"/>
                <a:cs typeface="Times New Roman" panose="02020603050405020304" pitchFamily="18" charset="0"/>
              </a:rPr>
              <a:t>Monthly charges vs Total charges</a:t>
            </a:r>
          </a:p>
        </p:txBody>
      </p:sp>
      <p:cxnSp>
        <p:nvCxnSpPr>
          <p:cNvPr id="9" name="Straight Connector 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1189C87-D53A-1098-70D7-6BB611658BDB}"/>
              </a:ext>
            </a:extLst>
          </p:cNvPr>
          <p:cNvSpPr>
            <a:spLocks noGrp="1"/>
          </p:cNvSpPr>
          <p:nvPr>
            <p:ph idx="1"/>
          </p:nvPr>
        </p:nvSpPr>
        <p:spPr>
          <a:xfrm>
            <a:off x="762000" y="2551176"/>
            <a:ext cx="5791199" cy="360293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Finding </a:t>
            </a:r>
          </a:p>
          <a:p>
            <a:r>
              <a:rPr lang="en-US" sz="2000" dirty="0">
                <a:latin typeface="Times New Roman" panose="02020603050405020304" pitchFamily="18" charset="0"/>
                <a:cs typeface="Times New Roman" panose="02020603050405020304" pitchFamily="18" charset="0"/>
              </a:rPr>
              <a:t>1: Total charges and monthly charges have a positive association.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As monthly charges rise, total charges rise as well.</a:t>
            </a:r>
          </a:p>
          <a:p>
            <a:endParaRPr lang="en-US" sz="2000" dirty="0"/>
          </a:p>
          <a:p>
            <a:endParaRPr lang="en-US" sz="2000" dirty="0"/>
          </a:p>
        </p:txBody>
      </p:sp>
      <p:sp>
        <p:nvSpPr>
          <p:cNvPr id="11" name="Rectangle 10">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94DE9D9C-2B01-9FA5-6F77-F24CA1B4F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191" y="1700246"/>
            <a:ext cx="3452192" cy="3452192"/>
          </a:xfrm>
          <a:prstGeom prst="rect">
            <a:avLst/>
          </a:prstGeom>
        </p:spPr>
      </p:pic>
    </p:spTree>
    <p:extLst>
      <p:ext uri="{BB962C8B-B14F-4D97-AF65-F5344CB8AC3E}">
        <p14:creationId xmlns:p14="http://schemas.microsoft.com/office/powerpoint/2010/main" val="363970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596</Words>
  <Application>Microsoft Macintosh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Churn Analysis</vt:lpstr>
      <vt:lpstr>Understanding and Overview of Business</vt:lpstr>
      <vt:lpstr>Data Understanding</vt:lpstr>
      <vt:lpstr>Target Variable</vt:lpstr>
      <vt:lpstr>Initial Intuition and Missing Data</vt:lpstr>
      <vt:lpstr>PowerPoint Presentation</vt:lpstr>
      <vt:lpstr>Categorical Analysis</vt:lpstr>
      <vt:lpstr>Univariate Analysis</vt:lpstr>
      <vt:lpstr>Monthly charges vs Total charges</vt:lpstr>
      <vt:lpstr>Monthly charges vs Churn</vt:lpstr>
      <vt:lpstr>Total Charges vs churn</vt:lpstr>
      <vt:lpstr>Bivariate Analysis</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Analysis</dc:title>
  <dc:creator>Anirudh Reddy Jillela</dc:creator>
  <cp:lastModifiedBy>Anirudh Reddy Jillela</cp:lastModifiedBy>
  <cp:revision>1</cp:revision>
  <dcterms:created xsi:type="dcterms:W3CDTF">2023-09-02T21:11:22Z</dcterms:created>
  <dcterms:modified xsi:type="dcterms:W3CDTF">2023-09-02T21:52:26Z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2023-09-02T21:52:26Z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fd5b94b9-6771-4b0f-a5b9-f7b326117e82</vt:lpwstr>
  </property>
  <property fmtid="{D5CDD505-2E9C-101B-9397-08002B2CF9AE}" pid="8" name="MSIP_Label_a73fd474-4f3c-44ed-88fb-5cc4bd2471bf_ContentBits">
    <vt:lpwstr>0</vt:lpwstr>
  </property>
</Properties>
</file>