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024"/>
  </p:normalViewPr>
  <p:slideViewPr>
    <p:cSldViewPr snapToGrid="0">
      <p:cViewPr>
        <p:scale>
          <a:sx n="78" d="100"/>
          <a:sy n="78" d="100"/>
        </p:scale>
        <p:origin x="656" y="1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0F3E5F-90D5-4717-9E0B-B972512AF194}"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D0CC34A4-90E8-45D0-B62B-F7545732E10E}">
      <dgm:prSet/>
      <dgm:spPr/>
      <dgm:t>
        <a:bodyPr/>
        <a:lstStyle/>
        <a:p>
          <a:r>
            <a:rPr lang="en-CA"/>
            <a:t>A healthcare organization is mentioned in the dataset that was utilized for the analysis.</a:t>
          </a:r>
          <a:endParaRPr lang="en-US"/>
        </a:p>
      </dgm:t>
    </dgm:pt>
    <dgm:pt modelId="{E6726684-CDDC-4D49-B187-374A1FCC39A9}" type="parTrans" cxnId="{3AAC5C3A-82B4-4C2D-86C8-98251478F677}">
      <dgm:prSet/>
      <dgm:spPr/>
      <dgm:t>
        <a:bodyPr/>
        <a:lstStyle/>
        <a:p>
          <a:endParaRPr lang="en-US"/>
        </a:p>
      </dgm:t>
    </dgm:pt>
    <dgm:pt modelId="{67A1F76B-BB27-45BA-BD80-75C58ACF17A0}" type="sibTrans" cxnId="{3AAC5C3A-82B4-4C2D-86C8-98251478F677}">
      <dgm:prSet/>
      <dgm:spPr/>
      <dgm:t>
        <a:bodyPr/>
        <a:lstStyle/>
        <a:p>
          <a:endParaRPr lang="en-US"/>
        </a:p>
      </dgm:t>
    </dgm:pt>
    <dgm:pt modelId="{304B6A98-EE8D-4A1F-8986-810374ABB1A5}">
      <dgm:prSet/>
      <dgm:spPr/>
      <dgm:t>
        <a:bodyPr/>
        <a:lstStyle/>
        <a:p>
          <a:r>
            <a:rPr lang="en-CA"/>
            <a:t>It includes facts on the patient's appointment scheduling as well as other information about the patient, such as age, gender, and medical issues.</a:t>
          </a:r>
          <a:endParaRPr lang="en-US"/>
        </a:p>
      </dgm:t>
    </dgm:pt>
    <dgm:pt modelId="{452B743C-EE10-482C-8480-3FA4543A2E32}" type="parTrans" cxnId="{8E68F3FF-FD45-4DEB-AC25-B3F319382355}">
      <dgm:prSet/>
      <dgm:spPr/>
      <dgm:t>
        <a:bodyPr/>
        <a:lstStyle/>
        <a:p>
          <a:endParaRPr lang="en-US"/>
        </a:p>
      </dgm:t>
    </dgm:pt>
    <dgm:pt modelId="{604A9C17-294B-457D-9FB4-C0B31871691F}" type="sibTrans" cxnId="{8E68F3FF-FD45-4DEB-AC25-B3F319382355}">
      <dgm:prSet/>
      <dgm:spPr/>
      <dgm:t>
        <a:bodyPr/>
        <a:lstStyle/>
        <a:p>
          <a:endParaRPr lang="en-US"/>
        </a:p>
      </dgm:t>
    </dgm:pt>
    <dgm:pt modelId="{7FBC3BDA-B8E3-4756-AFCF-CD05DB1D7535}">
      <dgm:prSet/>
      <dgm:spPr/>
      <dgm:t>
        <a:bodyPr/>
        <a:lstStyle/>
        <a:p>
          <a:r>
            <a:rPr lang="en-CA"/>
            <a:t>It also includes information on the organization's scholarship programs and reminder services.</a:t>
          </a:r>
          <a:endParaRPr lang="en-US"/>
        </a:p>
      </dgm:t>
    </dgm:pt>
    <dgm:pt modelId="{5C72851B-BD55-465F-8E39-9C8D69647756}" type="parTrans" cxnId="{1BD9F759-6E08-48D5-B41B-49AE913CD191}">
      <dgm:prSet/>
      <dgm:spPr/>
      <dgm:t>
        <a:bodyPr/>
        <a:lstStyle/>
        <a:p>
          <a:endParaRPr lang="en-US"/>
        </a:p>
      </dgm:t>
    </dgm:pt>
    <dgm:pt modelId="{E843D178-6A06-467C-B427-11D4572E9761}" type="sibTrans" cxnId="{1BD9F759-6E08-48D5-B41B-49AE913CD191}">
      <dgm:prSet/>
      <dgm:spPr/>
      <dgm:t>
        <a:bodyPr/>
        <a:lstStyle/>
        <a:p>
          <a:endParaRPr lang="en-US"/>
        </a:p>
      </dgm:t>
    </dgm:pt>
    <dgm:pt modelId="{31569EFB-4379-4585-A0B4-B629AAAA378F}" type="pres">
      <dgm:prSet presAssocID="{5A0F3E5F-90D5-4717-9E0B-B972512AF194}" presName="root" presStyleCnt="0">
        <dgm:presLayoutVars>
          <dgm:dir/>
          <dgm:resizeHandles val="exact"/>
        </dgm:presLayoutVars>
      </dgm:prSet>
      <dgm:spPr/>
    </dgm:pt>
    <dgm:pt modelId="{FC94C0EA-DE83-4A0D-ABC9-F1043AB5CCA5}" type="pres">
      <dgm:prSet presAssocID="{5A0F3E5F-90D5-4717-9E0B-B972512AF194}" presName="container" presStyleCnt="0">
        <dgm:presLayoutVars>
          <dgm:dir/>
          <dgm:resizeHandles val="exact"/>
        </dgm:presLayoutVars>
      </dgm:prSet>
      <dgm:spPr/>
    </dgm:pt>
    <dgm:pt modelId="{04B838AF-DA3F-4F1E-A14C-56E730CA3C48}" type="pres">
      <dgm:prSet presAssocID="{D0CC34A4-90E8-45D0-B62B-F7545732E10E}" presName="compNode" presStyleCnt="0"/>
      <dgm:spPr/>
    </dgm:pt>
    <dgm:pt modelId="{906AD3EA-BF8A-4D7B-B196-1C394CF627AB}" type="pres">
      <dgm:prSet presAssocID="{D0CC34A4-90E8-45D0-B62B-F7545732E10E}" presName="iconBgRect" presStyleLbl="bgShp" presStyleIdx="0" presStyleCnt="3"/>
      <dgm:spPr/>
    </dgm:pt>
    <dgm:pt modelId="{B6ECDE07-266B-47B5-A56A-CD7946075B4F}" type="pres">
      <dgm:prSet presAssocID="{D0CC34A4-90E8-45D0-B62B-F7545732E10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tor"/>
        </a:ext>
      </dgm:extLst>
    </dgm:pt>
    <dgm:pt modelId="{A4E32F4A-0716-46F7-9BAA-9E444E4E460B}" type="pres">
      <dgm:prSet presAssocID="{D0CC34A4-90E8-45D0-B62B-F7545732E10E}" presName="spaceRect" presStyleCnt="0"/>
      <dgm:spPr/>
    </dgm:pt>
    <dgm:pt modelId="{02F34E5A-7131-4021-89D0-D4A0DB6CC1CA}" type="pres">
      <dgm:prSet presAssocID="{D0CC34A4-90E8-45D0-B62B-F7545732E10E}" presName="textRect" presStyleLbl="revTx" presStyleIdx="0" presStyleCnt="3">
        <dgm:presLayoutVars>
          <dgm:chMax val="1"/>
          <dgm:chPref val="1"/>
        </dgm:presLayoutVars>
      </dgm:prSet>
      <dgm:spPr/>
    </dgm:pt>
    <dgm:pt modelId="{5F9D1F19-8B7C-464D-A9CB-E4888A54518C}" type="pres">
      <dgm:prSet presAssocID="{67A1F76B-BB27-45BA-BD80-75C58ACF17A0}" presName="sibTrans" presStyleLbl="sibTrans2D1" presStyleIdx="0" presStyleCnt="0"/>
      <dgm:spPr/>
    </dgm:pt>
    <dgm:pt modelId="{5876644A-CB33-4374-948E-89398836B914}" type="pres">
      <dgm:prSet presAssocID="{304B6A98-EE8D-4A1F-8986-810374ABB1A5}" presName="compNode" presStyleCnt="0"/>
      <dgm:spPr/>
    </dgm:pt>
    <dgm:pt modelId="{D83418A6-AEEE-4EA8-8FE8-A8E9ED8B1F4D}" type="pres">
      <dgm:prSet presAssocID="{304B6A98-EE8D-4A1F-8986-810374ABB1A5}" presName="iconBgRect" presStyleLbl="bgShp" presStyleIdx="1" presStyleCnt="3"/>
      <dgm:spPr/>
    </dgm:pt>
    <dgm:pt modelId="{66B642E7-8401-4B5A-97C0-9AB5EA041F43}" type="pres">
      <dgm:prSet presAssocID="{304B6A98-EE8D-4A1F-8986-810374ABB1A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B26254DA-207B-413D-8E09-930E21BB1E45}" type="pres">
      <dgm:prSet presAssocID="{304B6A98-EE8D-4A1F-8986-810374ABB1A5}" presName="spaceRect" presStyleCnt="0"/>
      <dgm:spPr/>
    </dgm:pt>
    <dgm:pt modelId="{CAB3DFF5-DE7B-4014-89D5-6F1D3AADBBD9}" type="pres">
      <dgm:prSet presAssocID="{304B6A98-EE8D-4A1F-8986-810374ABB1A5}" presName="textRect" presStyleLbl="revTx" presStyleIdx="1" presStyleCnt="3">
        <dgm:presLayoutVars>
          <dgm:chMax val="1"/>
          <dgm:chPref val="1"/>
        </dgm:presLayoutVars>
      </dgm:prSet>
      <dgm:spPr/>
    </dgm:pt>
    <dgm:pt modelId="{94952C4E-B6A6-4A91-967C-5C3909DC7592}" type="pres">
      <dgm:prSet presAssocID="{604A9C17-294B-457D-9FB4-C0B31871691F}" presName="sibTrans" presStyleLbl="sibTrans2D1" presStyleIdx="0" presStyleCnt="0"/>
      <dgm:spPr/>
    </dgm:pt>
    <dgm:pt modelId="{5D71251C-D647-4AA3-95EF-0081411A7E99}" type="pres">
      <dgm:prSet presAssocID="{7FBC3BDA-B8E3-4756-AFCF-CD05DB1D7535}" presName="compNode" presStyleCnt="0"/>
      <dgm:spPr/>
    </dgm:pt>
    <dgm:pt modelId="{1EE8621E-C520-4B3A-A17B-03AEAC8FC3D9}" type="pres">
      <dgm:prSet presAssocID="{7FBC3BDA-B8E3-4756-AFCF-CD05DB1D7535}" presName="iconBgRect" presStyleLbl="bgShp" presStyleIdx="2" presStyleCnt="3"/>
      <dgm:spPr/>
    </dgm:pt>
    <dgm:pt modelId="{86E86F52-5691-49AF-978B-A1EE7BBDADD6}" type="pres">
      <dgm:prSet presAssocID="{7FBC3BDA-B8E3-4756-AFCF-CD05DB1D753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Roll"/>
        </a:ext>
      </dgm:extLst>
    </dgm:pt>
    <dgm:pt modelId="{B7506BA0-4A66-46A2-8339-6BD892258CC7}" type="pres">
      <dgm:prSet presAssocID="{7FBC3BDA-B8E3-4756-AFCF-CD05DB1D7535}" presName="spaceRect" presStyleCnt="0"/>
      <dgm:spPr/>
    </dgm:pt>
    <dgm:pt modelId="{AAC55AD7-866B-47CC-B33F-1629411D3473}" type="pres">
      <dgm:prSet presAssocID="{7FBC3BDA-B8E3-4756-AFCF-CD05DB1D7535}" presName="textRect" presStyleLbl="revTx" presStyleIdx="2" presStyleCnt="3">
        <dgm:presLayoutVars>
          <dgm:chMax val="1"/>
          <dgm:chPref val="1"/>
        </dgm:presLayoutVars>
      </dgm:prSet>
      <dgm:spPr/>
    </dgm:pt>
  </dgm:ptLst>
  <dgm:cxnLst>
    <dgm:cxn modelId="{1F5F122A-ED3C-4169-BC0F-76990A5DCCAD}" type="presOf" srcId="{304B6A98-EE8D-4A1F-8986-810374ABB1A5}" destId="{CAB3DFF5-DE7B-4014-89D5-6F1D3AADBBD9}" srcOrd="0" destOrd="0" presId="urn:microsoft.com/office/officeart/2018/2/layout/IconCircleList"/>
    <dgm:cxn modelId="{3AAC5C3A-82B4-4C2D-86C8-98251478F677}" srcId="{5A0F3E5F-90D5-4717-9E0B-B972512AF194}" destId="{D0CC34A4-90E8-45D0-B62B-F7545732E10E}" srcOrd="0" destOrd="0" parTransId="{E6726684-CDDC-4D49-B187-374A1FCC39A9}" sibTransId="{67A1F76B-BB27-45BA-BD80-75C58ACF17A0}"/>
    <dgm:cxn modelId="{1BD9F759-6E08-48D5-B41B-49AE913CD191}" srcId="{5A0F3E5F-90D5-4717-9E0B-B972512AF194}" destId="{7FBC3BDA-B8E3-4756-AFCF-CD05DB1D7535}" srcOrd="2" destOrd="0" parTransId="{5C72851B-BD55-465F-8E39-9C8D69647756}" sibTransId="{E843D178-6A06-467C-B427-11D4572E9761}"/>
    <dgm:cxn modelId="{24E6BB96-E519-438A-A9ED-633AE4D0B060}" type="presOf" srcId="{5A0F3E5F-90D5-4717-9E0B-B972512AF194}" destId="{31569EFB-4379-4585-A0B4-B629AAAA378F}" srcOrd="0" destOrd="0" presId="urn:microsoft.com/office/officeart/2018/2/layout/IconCircleList"/>
    <dgm:cxn modelId="{1B1255B9-1640-49E5-ACEB-64D3043C957D}" type="presOf" srcId="{67A1F76B-BB27-45BA-BD80-75C58ACF17A0}" destId="{5F9D1F19-8B7C-464D-A9CB-E4888A54518C}" srcOrd="0" destOrd="0" presId="urn:microsoft.com/office/officeart/2018/2/layout/IconCircleList"/>
    <dgm:cxn modelId="{F5956EBD-23D0-4933-9FC7-F6649C22230D}" type="presOf" srcId="{7FBC3BDA-B8E3-4756-AFCF-CD05DB1D7535}" destId="{AAC55AD7-866B-47CC-B33F-1629411D3473}" srcOrd="0" destOrd="0" presId="urn:microsoft.com/office/officeart/2018/2/layout/IconCircleList"/>
    <dgm:cxn modelId="{A4F412DF-D37D-485A-B1E8-BD438F9C900B}" type="presOf" srcId="{D0CC34A4-90E8-45D0-B62B-F7545732E10E}" destId="{02F34E5A-7131-4021-89D0-D4A0DB6CC1CA}" srcOrd="0" destOrd="0" presId="urn:microsoft.com/office/officeart/2018/2/layout/IconCircleList"/>
    <dgm:cxn modelId="{B5DC1AF7-AC30-469B-8916-B4E625F71C11}" type="presOf" srcId="{604A9C17-294B-457D-9FB4-C0B31871691F}" destId="{94952C4E-B6A6-4A91-967C-5C3909DC7592}" srcOrd="0" destOrd="0" presId="urn:microsoft.com/office/officeart/2018/2/layout/IconCircleList"/>
    <dgm:cxn modelId="{8E68F3FF-FD45-4DEB-AC25-B3F319382355}" srcId="{5A0F3E5F-90D5-4717-9E0B-B972512AF194}" destId="{304B6A98-EE8D-4A1F-8986-810374ABB1A5}" srcOrd="1" destOrd="0" parTransId="{452B743C-EE10-482C-8480-3FA4543A2E32}" sibTransId="{604A9C17-294B-457D-9FB4-C0B31871691F}"/>
    <dgm:cxn modelId="{5F336FFB-57E5-40B8-979F-A515A0A45975}" type="presParOf" srcId="{31569EFB-4379-4585-A0B4-B629AAAA378F}" destId="{FC94C0EA-DE83-4A0D-ABC9-F1043AB5CCA5}" srcOrd="0" destOrd="0" presId="urn:microsoft.com/office/officeart/2018/2/layout/IconCircleList"/>
    <dgm:cxn modelId="{B88D9153-C569-45FD-AE2B-623B15866BCC}" type="presParOf" srcId="{FC94C0EA-DE83-4A0D-ABC9-F1043AB5CCA5}" destId="{04B838AF-DA3F-4F1E-A14C-56E730CA3C48}" srcOrd="0" destOrd="0" presId="urn:microsoft.com/office/officeart/2018/2/layout/IconCircleList"/>
    <dgm:cxn modelId="{A5DDCD0C-39F3-41FC-A42E-C156973CC22C}" type="presParOf" srcId="{04B838AF-DA3F-4F1E-A14C-56E730CA3C48}" destId="{906AD3EA-BF8A-4D7B-B196-1C394CF627AB}" srcOrd="0" destOrd="0" presId="urn:microsoft.com/office/officeart/2018/2/layout/IconCircleList"/>
    <dgm:cxn modelId="{A8ABEF08-9AB1-434E-B9A7-66F8740121F3}" type="presParOf" srcId="{04B838AF-DA3F-4F1E-A14C-56E730CA3C48}" destId="{B6ECDE07-266B-47B5-A56A-CD7946075B4F}" srcOrd="1" destOrd="0" presId="urn:microsoft.com/office/officeart/2018/2/layout/IconCircleList"/>
    <dgm:cxn modelId="{E1D40B44-3CA2-487D-BFFA-D47528F77C70}" type="presParOf" srcId="{04B838AF-DA3F-4F1E-A14C-56E730CA3C48}" destId="{A4E32F4A-0716-46F7-9BAA-9E444E4E460B}" srcOrd="2" destOrd="0" presId="urn:microsoft.com/office/officeart/2018/2/layout/IconCircleList"/>
    <dgm:cxn modelId="{45C19C9F-BC53-45AB-AFB8-791CC524D37F}" type="presParOf" srcId="{04B838AF-DA3F-4F1E-A14C-56E730CA3C48}" destId="{02F34E5A-7131-4021-89D0-D4A0DB6CC1CA}" srcOrd="3" destOrd="0" presId="urn:microsoft.com/office/officeart/2018/2/layout/IconCircleList"/>
    <dgm:cxn modelId="{E8654898-9A85-47FE-AA00-44B7BFC37C39}" type="presParOf" srcId="{FC94C0EA-DE83-4A0D-ABC9-F1043AB5CCA5}" destId="{5F9D1F19-8B7C-464D-A9CB-E4888A54518C}" srcOrd="1" destOrd="0" presId="urn:microsoft.com/office/officeart/2018/2/layout/IconCircleList"/>
    <dgm:cxn modelId="{01401EF3-AEC0-4C07-BFFE-4FE03087D554}" type="presParOf" srcId="{FC94C0EA-DE83-4A0D-ABC9-F1043AB5CCA5}" destId="{5876644A-CB33-4374-948E-89398836B914}" srcOrd="2" destOrd="0" presId="urn:microsoft.com/office/officeart/2018/2/layout/IconCircleList"/>
    <dgm:cxn modelId="{6F5D6B84-ABA2-481F-9DC8-6A3AB6A9151B}" type="presParOf" srcId="{5876644A-CB33-4374-948E-89398836B914}" destId="{D83418A6-AEEE-4EA8-8FE8-A8E9ED8B1F4D}" srcOrd="0" destOrd="0" presId="urn:microsoft.com/office/officeart/2018/2/layout/IconCircleList"/>
    <dgm:cxn modelId="{01CAD9C8-549D-468D-A302-1C5C1186F187}" type="presParOf" srcId="{5876644A-CB33-4374-948E-89398836B914}" destId="{66B642E7-8401-4B5A-97C0-9AB5EA041F43}" srcOrd="1" destOrd="0" presId="urn:microsoft.com/office/officeart/2018/2/layout/IconCircleList"/>
    <dgm:cxn modelId="{7D6314F4-8DDE-4FE4-9750-DA44B8A0280C}" type="presParOf" srcId="{5876644A-CB33-4374-948E-89398836B914}" destId="{B26254DA-207B-413D-8E09-930E21BB1E45}" srcOrd="2" destOrd="0" presId="urn:microsoft.com/office/officeart/2018/2/layout/IconCircleList"/>
    <dgm:cxn modelId="{D4D2CA21-7D85-409B-BBCB-DE58F9731A39}" type="presParOf" srcId="{5876644A-CB33-4374-948E-89398836B914}" destId="{CAB3DFF5-DE7B-4014-89D5-6F1D3AADBBD9}" srcOrd="3" destOrd="0" presId="urn:microsoft.com/office/officeart/2018/2/layout/IconCircleList"/>
    <dgm:cxn modelId="{0D408E94-A869-4D60-B3F8-DF0955A57D9D}" type="presParOf" srcId="{FC94C0EA-DE83-4A0D-ABC9-F1043AB5CCA5}" destId="{94952C4E-B6A6-4A91-967C-5C3909DC7592}" srcOrd="3" destOrd="0" presId="urn:microsoft.com/office/officeart/2018/2/layout/IconCircleList"/>
    <dgm:cxn modelId="{183C521D-D1FD-442C-8DE9-C51A057B57C0}" type="presParOf" srcId="{FC94C0EA-DE83-4A0D-ABC9-F1043AB5CCA5}" destId="{5D71251C-D647-4AA3-95EF-0081411A7E99}" srcOrd="4" destOrd="0" presId="urn:microsoft.com/office/officeart/2018/2/layout/IconCircleList"/>
    <dgm:cxn modelId="{2109FAD0-9803-415A-8B7A-C6A74B5ABC18}" type="presParOf" srcId="{5D71251C-D647-4AA3-95EF-0081411A7E99}" destId="{1EE8621E-C520-4B3A-A17B-03AEAC8FC3D9}" srcOrd="0" destOrd="0" presId="urn:microsoft.com/office/officeart/2018/2/layout/IconCircleList"/>
    <dgm:cxn modelId="{94194D69-F9C8-4FC9-86F8-A7E94A12546F}" type="presParOf" srcId="{5D71251C-D647-4AA3-95EF-0081411A7E99}" destId="{86E86F52-5691-49AF-978B-A1EE7BBDADD6}" srcOrd="1" destOrd="0" presId="urn:microsoft.com/office/officeart/2018/2/layout/IconCircleList"/>
    <dgm:cxn modelId="{10355185-0701-45FD-8B7C-020FF0F682F9}" type="presParOf" srcId="{5D71251C-D647-4AA3-95EF-0081411A7E99}" destId="{B7506BA0-4A66-46A2-8339-6BD892258CC7}" srcOrd="2" destOrd="0" presId="urn:microsoft.com/office/officeart/2018/2/layout/IconCircleList"/>
    <dgm:cxn modelId="{2DCD8623-4E8B-41FD-BCA2-94D94F9FE6CC}" type="presParOf" srcId="{5D71251C-D647-4AA3-95EF-0081411A7E99}" destId="{AAC55AD7-866B-47CC-B33F-1629411D347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A3F7E4-E66A-4D95-B5FB-2EEA0B5ECC4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3CD0FC2-1F6E-4D07-84D5-EE27533331FA}">
      <dgm:prSet/>
      <dgm:spPr/>
      <dgm:t>
        <a:bodyPr/>
        <a:lstStyle/>
        <a:p>
          <a:pPr>
            <a:lnSpc>
              <a:spcPct val="100000"/>
            </a:lnSpc>
          </a:pPr>
          <a:r>
            <a:rPr lang="en-US" b="0" i="0"/>
            <a:t>Exploratory Data Analysis (EDA) was used to gather important information and make inferences regarding the causes of patients' cancellations of appointments. </a:t>
          </a:r>
          <a:endParaRPr lang="en-US"/>
        </a:p>
      </dgm:t>
    </dgm:pt>
    <dgm:pt modelId="{385D5831-D2EE-4705-8781-1E7E4AE8411D}" type="parTrans" cxnId="{A8B976D5-13EF-4EB2-8C51-E1E77379612A}">
      <dgm:prSet/>
      <dgm:spPr/>
      <dgm:t>
        <a:bodyPr/>
        <a:lstStyle/>
        <a:p>
          <a:endParaRPr lang="en-US"/>
        </a:p>
      </dgm:t>
    </dgm:pt>
    <dgm:pt modelId="{A74AF943-D2B9-4010-A0B6-5AD8AFFD2EDD}" type="sibTrans" cxnId="{A8B976D5-13EF-4EB2-8C51-E1E77379612A}">
      <dgm:prSet/>
      <dgm:spPr/>
      <dgm:t>
        <a:bodyPr/>
        <a:lstStyle/>
        <a:p>
          <a:endParaRPr lang="en-US"/>
        </a:p>
      </dgm:t>
    </dgm:pt>
    <dgm:pt modelId="{DC3248D7-A555-4DF3-8987-71F5112C8658}">
      <dgm:prSet/>
      <dgm:spPr/>
      <dgm:t>
        <a:bodyPr/>
        <a:lstStyle/>
        <a:p>
          <a:pPr>
            <a:lnSpc>
              <a:spcPct val="100000"/>
            </a:lnSpc>
          </a:pPr>
          <a:r>
            <a:rPr lang="en-US" b="0" i="0"/>
            <a:t>Future steps are advised in order to address the problem of patients missing appointments and make ongoing adjustments to the clinical workflow process.</a:t>
          </a:r>
          <a:endParaRPr lang="en-US"/>
        </a:p>
      </dgm:t>
    </dgm:pt>
    <dgm:pt modelId="{C6DD5FEF-65A2-4C95-A0FD-D0BAF31B4E17}" type="parTrans" cxnId="{F28F31AC-2BEA-475B-8787-8B563298D15B}">
      <dgm:prSet/>
      <dgm:spPr/>
      <dgm:t>
        <a:bodyPr/>
        <a:lstStyle/>
        <a:p>
          <a:endParaRPr lang="en-US"/>
        </a:p>
      </dgm:t>
    </dgm:pt>
    <dgm:pt modelId="{22560D75-99B0-4C82-9F85-EA62FED8A8EF}" type="sibTrans" cxnId="{F28F31AC-2BEA-475B-8787-8B563298D15B}">
      <dgm:prSet/>
      <dgm:spPr/>
      <dgm:t>
        <a:bodyPr/>
        <a:lstStyle/>
        <a:p>
          <a:endParaRPr lang="en-US"/>
        </a:p>
      </dgm:t>
    </dgm:pt>
    <dgm:pt modelId="{E6807B13-0DEE-49AC-906D-18373FB2BF16}" type="pres">
      <dgm:prSet presAssocID="{F9A3F7E4-E66A-4D95-B5FB-2EEA0B5ECC4C}" presName="root" presStyleCnt="0">
        <dgm:presLayoutVars>
          <dgm:dir/>
          <dgm:resizeHandles val="exact"/>
        </dgm:presLayoutVars>
      </dgm:prSet>
      <dgm:spPr/>
    </dgm:pt>
    <dgm:pt modelId="{F4A829C9-97AE-4F89-8B1E-F2FD7D9C2453}" type="pres">
      <dgm:prSet presAssocID="{63CD0FC2-1F6E-4D07-84D5-EE27533331FA}" presName="compNode" presStyleCnt="0"/>
      <dgm:spPr/>
    </dgm:pt>
    <dgm:pt modelId="{586E0BAB-0DF9-4CBB-BD51-69CE6D6362AD}" type="pres">
      <dgm:prSet presAssocID="{63CD0FC2-1F6E-4D07-84D5-EE27533331FA}" presName="bgRect" presStyleLbl="bgShp" presStyleIdx="0" presStyleCnt="2"/>
      <dgm:spPr/>
    </dgm:pt>
    <dgm:pt modelId="{EEEA14D7-E352-48C6-9C8A-A5245A17A76C}" type="pres">
      <dgm:prSet presAssocID="{63CD0FC2-1F6E-4D07-84D5-EE27533331F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estion mark"/>
        </a:ext>
      </dgm:extLst>
    </dgm:pt>
    <dgm:pt modelId="{4414CB97-6B9F-46C1-8465-1276E403F0A8}" type="pres">
      <dgm:prSet presAssocID="{63CD0FC2-1F6E-4D07-84D5-EE27533331FA}" presName="spaceRect" presStyleCnt="0"/>
      <dgm:spPr/>
    </dgm:pt>
    <dgm:pt modelId="{684BAB86-8048-45C6-909E-EAE9D3D0424D}" type="pres">
      <dgm:prSet presAssocID="{63CD0FC2-1F6E-4D07-84D5-EE27533331FA}" presName="parTx" presStyleLbl="revTx" presStyleIdx="0" presStyleCnt="2">
        <dgm:presLayoutVars>
          <dgm:chMax val="0"/>
          <dgm:chPref val="0"/>
        </dgm:presLayoutVars>
      </dgm:prSet>
      <dgm:spPr/>
    </dgm:pt>
    <dgm:pt modelId="{4038CA42-364D-44FA-9281-47FDAFB36A5D}" type="pres">
      <dgm:prSet presAssocID="{A74AF943-D2B9-4010-A0B6-5AD8AFFD2EDD}" presName="sibTrans" presStyleCnt="0"/>
      <dgm:spPr/>
    </dgm:pt>
    <dgm:pt modelId="{E6422A7E-0169-4FBC-9F5C-A3223CD5E9D2}" type="pres">
      <dgm:prSet presAssocID="{DC3248D7-A555-4DF3-8987-71F5112C8658}" presName="compNode" presStyleCnt="0"/>
      <dgm:spPr/>
    </dgm:pt>
    <dgm:pt modelId="{318051C0-3FD0-4813-9F6F-E2B25486A30E}" type="pres">
      <dgm:prSet presAssocID="{DC3248D7-A555-4DF3-8987-71F5112C8658}" presName="bgRect" presStyleLbl="bgShp" presStyleIdx="1" presStyleCnt="2"/>
      <dgm:spPr/>
    </dgm:pt>
    <dgm:pt modelId="{2142C3A8-0467-4508-80A8-40D7B9E08B34}" type="pres">
      <dgm:prSet presAssocID="{DC3248D7-A555-4DF3-8987-71F5112C865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EA456A21-994A-482F-892E-89590CE190C8}" type="pres">
      <dgm:prSet presAssocID="{DC3248D7-A555-4DF3-8987-71F5112C8658}" presName="spaceRect" presStyleCnt="0"/>
      <dgm:spPr/>
    </dgm:pt>
    <dgm:pt modelId="{2C593394-EAEC-4015-B07A-683788B0CF09}" type="pres">
      <dgm:prSet presAssocID="{DC3248D7-A555-4DF3-8987-71F5112C8658}" presName="parTx" presStyleLbl="revTx" presStyleIdx="1" presStyleCnt="2">
        <dgm:presLayoutVars>
          <dgm:chMax val="0"/>
          <dgm:chPref val="0"/>
        </dgm:presLayoutVars>
      </dgm:prSet>
      <dgm:spPr/>
    </dgm:pt>
  </dgm:ptLst>
  <dgm:cxnLst>
    <dgm:cxn modelId="{B3B7F081-5C3C-43FF-BD78-A950E760B2A3}" type="presOf" srcId="{63CD0FC2-1F6E-4D07-84D5-EE27533331FA}" destId="{684BAB86-8048-45C6-909E-EAE9D3D0424D}" srcOrd="0" destOrd="0" presId="urn:microsoft.com/office/officeart/2018/2/layout/IconVerticalSolidList"/>
    <dgm:cxn modelId="{F28F31AC-2BEA-475B-8787-8B563298D15B}" srcId="{F9A3F7E4-E66A-4D95-B5FB-2EEA0B5ECC4C}" destId="{DC3248D7-A555-4DF3-8987-71F5112C8658}" srcOrd="1" destOrd="0" parTransId="{C6DD5FEF-65A2-4C95-A0FD-D0BAF31B4E17}" sibTransId="{22560D75-99B0-4C82-9F85-EA62FED8A8EF}"/>
    <dgm:cxn modelId="{78B195AF-169A-4018-8440-65344C4AC55B}" type="presOf" srcId="{DC3248D7-A555-4DF3-8987-71F5112C8658}" destId="{2C593394-EAEC-4015-B07A-683788B0CF09}" srcOrd="0" destOrd="0" presId="urn:microsoft.com/office/officeart/2018/2/layout/IconVerticalSolidList"/>
    <dgm:cxn modelId="{8DFBA2C6-2197-47D6-8290-23BC4BBA02FE}" type="presOf" srcId="{F9A3F7E4-E66A-4D95-B5FB-2EEA0B5ECC4C}" destId="{E6807B13-0DEE-49AC-906D-18373FB2BF16}" srcOrd="0" destOrd="0" presId="urn:microsoft.com/office/officeart/2018/2/layout/IconVerticalSolidList"/>
    <dgm:cxn modelId="{A8B976D5-13EF-4EB2-8C51-E1E77379612A}" srcId="{F9A3F7E4-E66A-4D95-B5FB-2EEA0B5ECC4C}" destId="{63CD0FC2-1F6E-4D07-84D5-EE27533331FA}" srcOrd="0" destOrd="0" parTransId="{385D5831-D2EE-4705-8781-1E7E4AE8411D}" sibTransId="{A74AF943-D2B9-4010-A0B6-5AD8AFFD2EDD}"/>
    <dgm:cxn modelId="{86C1C169-A83E-4075-875D-1E944C1FEE5E}" type="presParOf" srcId="{E6807B13-0DEE-49AC-906D-18373FB2BF16}" destId="{F4A829C9-97AE-4F89-8B1E-F2FD7D9C2453}" srcOrd="0" destOrd="0" presId="urn:microsoft.com/office/officeart/2018/2/layout/IconVerticalSolidList"/>
    <dgm:cxn modelId="{258DE0E3-0336-4221-936A-1B4A992C273D}" type="presParOf" srcId="{F4A829C9-97AE-4F89-8B1E-F2FD7D9C2453}" destId="{586E0BAB-0DF9-4CBB-BD51-69CE6D6362AD}" srcOrd="0" destOrd="0" presId="urn:microsoft.com/office/officeart/2018/2/layout/IconVerticalSolidList"/>
    <dgm:cxn modelId="{5074E89F-9AB5-49B8-A82D-E7941C55F02F}" type="presParOf" srcId="{F4A829C9-97AE-4F89-8B1E-F2FD7D9C2453}" destId="{EEEA14D7-E352-48C6-9C8A-A5245A17A76C}" srcOrd="1" destOrd="0" presId="urn:microsoft.com/office/officeart/2018/2/layout/IconVerticalSolidList"/>
    <dgm:cxn modelId="{B766821F-907C-4D98-825A-82FFAA2C70BB}" type="presParOf" srcId="{F4A829C9-97AE-4F89-8B1E-F2FD7D9C2453}" destId="{4414CB97-6B9F-46C1-8465-1276E403F0A8}" srcOrd="2" destOrd="0" presId="urn:microsoft.com/office/officeart/2018/2/layout/IconVerticalSolidList"/>
    <dgm:cxn modelId="{F96D2BB6-1E91-4AC7-BC69-597D3A5C4E24}" type="presParOf" srcId="{F4A829C9-97AE-4F89-8B1E-F2FD7D9C2453}" destId="{684BAB86-8048-45C6-909E-EAE9D3D0424D}" srcOrd="3" destOrd="0" presId="urn:microsoft.com/office/officeart/2018/2/layout/IconVerticalSolidList"/>
    <dgm:cxn modelId="{F0929756-24F0-4DE0-8C3A-882F7A1611D7}" type="presParOf" srcId="{E6807B13-0DEE-49AC-906D-18373FB2BF16}" destId="{4038CA42-364D-44FA-9281-47FDAFB36A5D}" srcOrd="1" destOrd="0" presId="urn:microsoft.com/office/officeart/2018/2/layout/IconVerticalSolidList"/>
    <dgm:cxn modelId="{20231CB3-413F-40A7-AAD8-8DFF64D8B6EE}" type="presParOf" srcId="{E6807B13-0DEE-49AC-906D-18373FB2BF16}" destId="{E6422A7E-0169-4FBC-9F5C-A3223CD5E9D2}" srcOrd="2" destOrd="0" presId="urn:microsoft.com/office/officeart/2018/2/layout/IconVerticalSolidList"/>
    <dgm:cxn modelId="{68229C2D-E4D5-4754-9D67-303E1E84BE9C}" type="presParOf" srcId="{E6422A7E-0169-4FBC-9F5C-A3223CD5E9D2}" destId="{318051C0-3FD0-4813-9F6F-E2B25486A30E}" srcOrd="0" destOrd="0" presId="urn:microsoft.com/office/officeart/2018/2/layout/IconVerticalSolidList"/>
    <dgm:cxn modelId="{9D6D3E80-8E07-4C47-98BC-08F491641332}" type="presParOf" srcId="{E6422A7E-0169-4FBC-9F5C-A3223CD5E9D2}" destId="{2142C3A8-0467-4508-80A8-40D7B9E08B34}" srcOrd="1" destOrd="0" presId="urn:microsoft.com/office/officeart/2018/2/layout/IconVerticalSolidList"/>
    <dgm:cxn modelId="{9F27019A-3087-4906-BFB6-B1CBFA0F0EA8}" type="presParOf" srcId="{E6422A7E-0169-4FBC-9F5C-A3223CD5E9D2}" destId="{EA456A21-994A-482F-892E-89590CE190C8}" srcOrd="2" destOrd="0" presId="urn:microsoft.com/office/officeart/2018/2/layout/IconVerticalSolidList"/>
    <dgm:cxn modelId="{45E2EAFE-B69C-4234-9CEC-03130792358E}" type="presParOf" srcId="{E6422A7E-0169-4FBC-9F5C-A3223CD5E9D2}" destId="{2C593394-EAEC-4015-B07A-683788B0CF0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4CA415-A79F-4723-8A95-98DC68E4E04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C02A9A2-175B-49B9-A6D8-0F42055AB6E2}">
      <dgm:prSet/>
      <dgm:spPr/>
      <dgm:t>
        <a:bodyPr/>
        <a:lstStyle/>
        <a:p>
          <a:pPr>
            <a:lnSpc>
              <a:spcPct val="100000"/>
            </a:lnSpc>
          </a:pPr>
          <a:r>
            <a:rPr lang="en-US"/>
            <a:t>"No show" was the goal variable in this EDA. </a:t>
          </a:r>
        </a:p>
      </dgm:t>
    </dgm:pt>
    <dgm:pt modelId="{48BF3F26-145E-45C9-B250-6DDCC28CC53F}" type="parTrans" cxnId="{9A173387-40EB-455A-ABA6-7123C26D6FED}">
      <dgm:prSet/>
      <dgm:spPr/>
      <dgm:t>
        <a:bodyPr/>
        <a:lstStyle/>
        <a:p>
          <a:endParaRPr lang="en-US"/>
        </a:p>
      </dgm:t>
    </dgm:pt>
    <dgm:pt modelId="{F46CE4FE-8007-48F5-BFED-E07D23077C5D}" type="sibTrans" cxnId="{9A173387-40EB-455A-ABA6-7123C26D6FED}">
      <dgm:prSet/>
      <dgm:spPr/>
      <dgm:t>
        <a:bodyPr/>
        <a:lstStyle/>
        <a:p>
          <a:endParaRPr lang="en-US"/>
        </a:p>
      </dgm:t>
    </dgm:pt>
    <dgm:pt modelId="{73920676-2D6C-4B3B-853C-8F919CB87F86}">
      <dgm:prSet/>
      <dgm:spPr/>
      <dgm:t>
        <a:bodyPr/>
        <a:lstStyle/>
        <a:p>
          <a:pPr>
            <a:lnSpc>
              <a:spcPct val="100000"/>
            </a:lnSpc>
          </a:pPr>
          <a:r>
            <a:rPr lang="en-US"/>
            <a:t>The ratio of the data was determined to be 80:20, which is quite unbalanced.</a:t>
          </a:r>
        </a:p>
      </dgm:t>
    </dgm:pt>
    <dgm:pt modelId="{DCF79920-EFE3-4677-B883-11AFDC2607E4}" type="parTrans" cxnId="{D3149AB1-54A5-4066-9AED-775645359800}">
      <dgm:prSet/>
      <dgm:spPr/>
      <dgm:t>
        <a:bodyPr/>
        <a:lstStyle/>
        <a:p>
          <a:endParaRPr lang="en-US"/>
        </a:p>
      </dgm:t>
    </dgm:pt>
    <dgm:pt modelId="{66646F9D-DB86-4126-A95B-D875580EA991}" type="sibTrans" cxnId="{D3149AB1-54A5-4066-9AED-775645359800}">
      <dgm:prSet/>
      <dgm:spPr/>
      <dgm:t>
        <a:bodyPr/>
        <a:lstStyle/>
        <a:p>
          <a:endParaRPr lang="en-US"/>
        </a:p>
      </dgm:t>
    </dgm:pt>
    <dgm:pt modelId="{9812AC1A-561F-49DA-96E2-B183DB12EFF7}">
      <dgm:prSet/>
      <dgm:spPr/>
      <dgm:t>
        <a:bodyPr/>
        <a:lstStyle/>
        <a:p>
          <a:pPr>
            <a:lnSpc>
              <a:spcPct val="100000"/>
            </a:lnSpc>
          </a:pPr>
          <a:r>
            <a:rPr lang="en-US"/>
            <a:t>To analyze target variable in greater depth, both univariate and bivariate analysis was done to acquire some important insights regarding causes behind missed visits, so as to allow the healthcare organization to plan suitable future measures.</a:t>
          </a:r>
        </a:p>
      </dgm:t>
    </dgm:pt>
    <dgm:pt modelId="{8E8DB208-2001-4685-8B63-170039BE5730}" type="parTrans" cxnId="{1CCF4D9A-ECDC-4A48-B725-3CCBA2DC45BA}">
      <dgm:prSet/>
      <dgm:spPr/>
      <dgm:t>
        <a:bodyPr/>
        <a:lstStyle/>
        <a:p>
          <a:endParaRPr lang="en-US"/>
        </a:p>
      </dgm:t>
    </dgm:pt>
    <dgm:pt modelId="{386080A7-ACAB-4C7B-BDE5-F1B5FEC7690E}" type="sibTrans" cxnId="{1CCF4D9A-ECDC-4A48-B725-3CCBA2DC45BA}">
      <dgm:prSet/>
      <dgm:spPr/>
      <dgm:t>
        <a:bodyPr/>
        <a:lstStyle/>
        <a:p>
          <a:endParaRPr lang="en-US"/>
        </a:p>
      </dgm:t>
    </dgm:pt>
    <dgm:pt modelId="{4578168E-8A60-4FD7-92CA-818225459A31}" type="pres">
      <dgm:prSet presAssocID="{354CA415-A79F-4723-8A95-98DC68E4E046}" presName="root" presStyleCnt="0">
        <dgm:presLayoutVars>
          <dgm:dir/>
          <dgm:resizeHandles val="exact"/>
        </dgm:presLayoutVars>
      </dgm:prSet>
      <dgm:spPr/>
    </dgm:pt>
    <dgm:pt modelId="{915995DB-6C08-44F4-AF3D-8716E2F28DE8}" type="pres">
      <dgm:prSet presAssocID="{0C02A9A2-175B-49B9-A6D8-0F42055AB6E2}" presName="compNode" presStyleCnt="0"/>
      <dgm:spPr/>
    </dgm:pt>
    <dgm:pt modelId="{8C5DD85D-193A-41E4-8D53-222ACF13FF72}" type="pres">
      <dgm:prSet presAssocID="{0C02A9A2-175B-49B9-A6D8-0F42055AB6E2}" presName="bgRect" presStyleLbl="bgShp" presStyleIdx="0" presStyleCnt="3"/>
      <dgm:spPr/>
    </dgm:pt>
    <dgm:pt modelId="{36AC33FF-37A0-4E33-BACA-2321DC3C6DAA}" type="pres">
      <dgm:prSet presAssocID="{0C02A9A2-175B-49B9-A6D8-0F42055AB6E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raduation Cap"/>
        </a:ext>
      </dgm:extLst>
    </dgm:pt>
    <dgm:pt modelId="{9B19E2DD-1F33-4556-83BC-4DFC43E95460}" type="pres">
      <dgm:prSet presAssocID="{0C02A9A2-175B-49B9-A6D8-0F42055AB6E2}" presName="spaceRect" presStyleCnt="0"/>
      <dgm:spPr/>
    </dgm:pt>
    <dgm:pt modelId="{5F003450-ACD8-40AE-A1EF-B38DCD48E24F}" type="pres">
      <dgm:prSet presAssocID="{0C02A9A2-175B-49B9-A6D8-0F42055AB6E2}" presName="parTx" presStyleLbl="revTx" presStyleIdx="0" presStyleCnt="3">
        <dgm:presLayoutVars>
          <dgm:chMax val="0"/>
          <dgm:chPref val="0"/>
        </dgm:presLayoutVars>
      </dgm:prSet>
      <dgm:spPr/>
    </dgm:pt>
    <dgm:pt modelId="{D21E61C6-AC80-4D33-9071-679A44CBAD98}" type="pres">
      <dgm:prSet presAssocID="{F46CE4FE-8007-48F5-BFED-E07D23077C5D}" presName="sibTrans" presStyleCnt="0"/>
      <dgm:spPr/>
    </dgm:pt>
    <dgm:pt modelId="{AF0FC48F-492E-4369-AD53-8699776AFA47}" type="pres">
      <dgm:prSet presAssocID="{73920676-2D6C-4B3B-853C-8F919CB87F86}" presName="compNode" presStyleCnt="0"/>
      <dgm:spPr/>
    </dgm:pt>
    <dgm:pt modelId="{DA3AE239-5D2C-4C7A-A36A-E72CF5D64862}" type="pres">
      <dgm:prSet presAssocID="{73920676-2D6C-4B3B-853C-8F919CB87F86}" presName="bgRect" presStyleLbl="bgShp" presStyleIdx="1" presStyleCnt="3"/>
      <dgm:spPr/>
    </dgm:pt>
    <dgm:pt modelId="{9E4D047F-97CB-4695-AEDF-73D50940EF78}" type="pres">
      <dgm:prSet presAssocID="{73920676-2D6C-4B3B-853C-8F919CB87F8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iness Growth"/>
        </a:ext>
      </dgm:extLst>
    </dgm:pt>
    <dgm:pt modelId="{BA614170-8D78-4BA6-AE00-2CAFBB0643E4}" type="pres">
      <dgm:prSet presAssocID="{73920676-2D6C-4B3B-853C-8F919CB87F86}" presName="spaceRect" presStyleCnt="0"/>
      <dgm:spPr/>
    </dgm:pt>
    <dgm:pt modelId="{5278AD46-2B87-41C3-9964-F70BD4CA5883}" type="pres">
      <dgm:prSet presAssocID="{73920676-2D6C-4B3B-853C-8F919CB87F86}" presName="parTx" presStyleLbl="revTx" presStyleIdx="1" presStyleCnt="3">
        <dgm:presLayoutVars>
          <dgm:chMax val="0"/>
          <dgm:chPref val="0"/>
        </dgm:presLayoutVars>
      </dgm:prSet>
      <dgm:spPr/>
    </dgm:pt>
    <dgm:pt modelId="{D530427F-2A1C-45F4-80DE-637F0CA49C38}" type="pres">
      <dgm:prSet presAssocID="{66646F9D-DB86-4126-A95B-D875580EA991}" presName="sibTrans" presStyleCnt="0"/>
      <dgm:spPr/>
    </dgm:pt>
    <dgm:pt modelId="{028BFFC3-EC13-49DB-8D73-14A411601DEB}" type="pres">
      <dgm:prSet presAssocID="{9812AC1A-561F-49DA-96E2-B183DB12EFF7}" presName="compNode" presStyleCnt="0"/>
      <dgm:spPr/>
    </dgm:pt>
    <dgm:pt modelId="{48DBA8E0-6BD5-4E33-AEBC-41971629DB15}" type="pres">
      <dgm:prSet presAssocID="{9812AC1A-561F-49DA-96E2-B183DB12EFF7}" presName="bgRect" presStyleLbl="bgShp" presStyleIdx="2" presStyleCnt="3"/>
      <dgm:spPr/>
    </dgm:pt>
    <dgm:pt modelId="{103590BD-DCA9-4DD5-A702-538CA6D7B1A6}" type="pres">
      <dgm:prSet presAssocID="{9812AC1A-561F-49DA-96E2-B183DB12EFF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3BE805B1-85A4-44D1-8FB2-C8B20AE3CA0A}" type="pres">
      <dgm:prSet presAssocID="{9812AC1A-561F-49DA-96E2-B183DB12EFF7}" presName="spaceRect" presStyleCnt="0"/>
      <dgm:spPr/>
    </dgm:pt>
    <dgm:pt modelId="{45158EBB-1C2B-4D7A-98B2-5F3C160AAE9A}" type="pres">
      <dgm:prSet presAssocID="{9812AC1A-561F-49DA-96E2-B183DB12EFF7}" presName="parTx" presStyleLbl="revTx" presStyleIdx="2" presStyleCnt="3">
        <dgm:presLayoutVars>
          <dgm:chMax val="0"/>
          <dgm:chPref val="0"/>
        </dgm:presLayoutVars>
      </dgm:prSet>
      <dgm:spPr/>
    </dgm:pt>
  </dgm:ptLst>
  <dgm:cxnLst>
    <dgm:cxn modelId="{189ED002-19A7-4B35-916F-968AEE422CE9}" type="presOf" srcId="{0C02A9A2-175B-49B9-A6D8-0F42055AB6E2}" destId="{5F003450-ACD8-40AE-A1EF-B38DCD48E24F}" srcOrd="0" destOrd="0" presId="urn:microsoft.com/office/officeart/2018/2/layout/IconVerticalSolidList"/>
    <dgm:cxn modelId="{8B184B3C-3BE2-4211-97E6-346ABDD51025}" type="presOf" srcId="{9812AC1A-561F-49DA-96E2-B183DB12EFF7}" destId="{45158EBB-1C2B-4D7A-98B2-5F3C160AAE9A}" srcOrd="0" destOrd="0" presId="urn:microsoft.com/office/officeart/2018/2/layout/IconVerticalSolidList"/>
    <dgm:cxn modelId="{9A173387-40EB-455A-ABA6-7123C26D6FED}" srcId="{354CA415-A79F-4723-8A95-98DC68E4E046}" destId="{0C02A9A2-175B-49B9-A6D8-0F42055AB6E2}" srcOrd="0" destOrd="0" parTransId="{48BF3F26-145E-45C9-B250-6DDCC28CC53F}" sibTransId="{F46CE4FE-8007-48F5-BFED-E07D23077C5D}"/>
    <dgm:cxn modelId="{1CCF4D9A-ECDC-4A48-B725-3CCBA2DC45BA}" srcId="{354CA415-A79F-4723-8A95-98DC68E4E046}" destId="{9812AC1A-561F-49DA-96E2-B183DB12EFF7}" srcOrd="2" destOrd="0" parTransId="{8E8DB208-2001-4685-8B63-170039BE5730}" sibTransId="{386080A7-ACAB-4C7B-BDE5-F1B5FEC7690E}"/>
    <dgm:cxn modelId="{FA683EAD-98E7-41CA-829B-4B4C269C2B53}" type="presOf" srcId="{354CA415-A79F-4723-8A95-98DC68E4E046}" destId="{4578168E-8A60-4FD7-92CA-818225459A31}" srcOrd="0" destOrd="0" presId="urn:microsoft.com/office/officeart/2018/2/layout/IconVerticalSolidList"/>
    <dgm:cxn modelId="{D3149AB1-54A5-4066-9AED-775645359800}" srcId="{354CA415-A79F-4723-8A95-98DC68E4E046}" destId="{73920676-2D6C-4B3B-853C-8F919CB87F86}" srcOrd="1" destOrd="0" parTransId="{DCF79920-EFE3-4677-B883-11AFDC2607E4}" sibTransId="{66646F9D-DB86-4126-A95B-D875580EA991}"/>
    <dgm:cxn modelId="{3425EEC6-6F74-4739-AABB-E51E333E0E0C}" type="presOf" srcId="{73920676-2D6C-4B3B-853C-8F919CB87F86}" destId="{5278AD46-2B87-41C3-9964-F70BD4CA5883}" srcOrd="0" destOrd="0" presId="urn:microsoft.com/office/officeart/2018/2/layout/IconVerticalSolidList"/>
    <dgm:cxn modelId="{CF7A4E0B-CFED-4540-AE4A-028C6082A74D}" type="presParOf" srcId="{4578168E-8A60-4FD7-92CA-818225459A31}" destId="{915995DB-6C08-44F4-AF3D-8716E2F28DE8}" srcOrd="0" destOrd="0" presId="urn:microsoft.com/office/officeart/2018/2/layout/IconVerticalSolidList"/>
    <dgm:cxn modelId="{F97CEB0C-2290-4C46-9833-0EF4D96DDF95}" type="presParOf" srcId="{915995DB-6C08-44F4-AF3D-8716E2F28DE8}" destId="{8C5DD85D-193A-41E4-8D53-222ACF13FF72}" srcOrd="0" destOrd="0" presId="urn:microsoft.com/office/officeart/2018/2/layout/IconVerticalSolidList"/>
    <dgm:cxn modelId="{E2F0ACEC-7022-4A5E-9BC3-28E351476D1E}" type="presParOf" srcId="{915995DB-6C08-44F4-AF3D-8716E2F28DE8}" destId="{36AC33FF-37A0-4E33-BACA-2321DC3C6DAA}" srcOrd="1" destOrd="0" presId="urn:microsoft.com/office/officeart/2018/2/layout/IconVerticalSolidList"/>
    <dgm:cxn modelId="{4CF2CF8A-85C9-42AE-9598-60C509257C29}" type="presParOf" srcId="{915995DB-6C08-44F4-AF3D-8716E2F28DE8}" destId="{9B19E2DD-1F33-4556-83BC-4DFC43E95460}" srcOrd="2" destOrd="0" presId="urn:microsoft.com/office/officeart/2018/2/layout/IconVerticalSolidList"/>
    <dgm:cxn modelId="{124F4F77-17BC-4BCA-9A6A-F99F66B19F17}" type="presParOf" srcId="{915995DB-6C08-44F4-AF3D-8716E2F28DE8}" destId="{5F003450-ACD8-40AE-A1EF-B38DCD48E24F}" srcOrd="3" destOrd="0" presId="urn:microsoft.com/office/officeart/2018/2/layout/IconVerticalSolidList"/>
    <dgm:cxn modelId="{7281D4C3-7510-4402-8ECB-38575046CCD5}" type="presParOf" srcId="{4578168E-8A60-4FD7-92CA-818225459A31}" destId="{D21E61C6-AC80-4D33-9071-679A44CBAD98}" srcOrd="1" destOrd="0" presId="urn:microsoft.com/office/officeart/2018/2/layout/IconVerticalSolidList"/>
    <dgm:cxn modelId="{15BDD830-664E-4D86-8334-935E4551812C}" type="presParOf" srcId="{4578168E-8A60-4FD7-92CA-818225459A31}" destId="{AF0FC48F-492E-4369-AD53-8699776AFA47}" srcOrd="2" destOrd="0" presId="urn:microsoft.com/office/officeart/2018/2/layout/IconVerticalSolidList"/>
    <dgm:cxn modelId="{17764654-1151-45E3-A6F5-997C26CAB3D0}" type="presParOf" srcId="{AF0FC48F-492E-4369-AD53-8699776AFA47}" destId="{DA3AE239-5D2C-4C7A-A36A-E72CF5D64862}" srcOrd="0" destOrd="0" presId="urn:microsoft.com/office/officeart/2018/2/layout/IconVerticalSolidList"/>
    <dgm:cxn modelId="{C4B850F6-AF5B-42EE-8FEF-9EE05C4A243A}" type="presParOf" srcId="{AF0FC48F-492E-4369-AD53-8699776AFA47}" destId="{9E4D047F-97CB-4695-AEDF-73D50940EF78}" srcOrd="1" destOrd="0" presId="urn:microsoft.com/office/officeart/2018/2/layout/IconVerticalSolidList"/>
    <dgm:cxn modelId="{A73039AC-7D61-4647-9161-81D5A1525724}" type="presParOf" srcId="{AF0FC48F-492E-4369-AD53-8699776AFA47}" destId="{BA614170-8D78-4BA6-AE00-2CAFBB0643E4}" srcOrd="2" destOrd="0" presId="urn:microsoft.com/office/officeart/2018/2/layout/IconVerticalSolidList"/>
    <dgm:cxn modelId="{3BCD2726-CAD2-4C0A-BAE0-049246F2593D}" type="presParOf" srcId="{AF0FC48F-492E-4369-AD53-8699776AFA47}" destId="{5278AD46-2B87-41C3-9964-F70BD4CA5883}" srcOrd="3" destOrd="0" presId="urn:microsoft.com/office/officeart/2018/2/layout/IconVerticalSolidList"/>
    <dgm:cxn modelId="{7E430B1A-51BB-4132-8B4C-EFECD626E6F4}" type="presParOf" srcId="{4578168E-8A60-4FD7-92CA-818225459A31}" destId="{D530427F-2A1C-45F4-80DE-637F0CA49C38}" srcOrd="3" destOrd="0" presId="urn:microsoft.com/office/officeart/2018/2/layout/IconVerticalSolidList"/>
    <dgm:cxn modelId="{2D48531C-5AF8-4F4E-9A5C-1BDFCC955993}" type="presParOf" srcId="{4578168E-8A60-4FD7-92CA-818225459A31}" destId="{028BFFC3-EC13-49DB-8D73-14A411601DEB}" srcOrd="4" destOrd="0" presId="urn:microsoft.com/office/officeart/2018/2/layout/IconVerticalSolidList"/>
    <dgm:cxn modelId="{3062CAD6-AD08-482B-BFB9-47AD50C11498}" type="presParOf" srcId="{028BFFC3-EC13-49DB-8D73-14A411601DEB}" destId="{48DBA8E0-6BD5-4E33-AEBC-41971629DB15}" srcOrd="0" destOrd="0" presId="urn:microsoft.com/office/officeart/2018/2/layout/IconVerticalSolidList"/>
    <dgm:cxn modelId="{2A2754C8-B53E-4ACD-8E4A-B4C083730A6F}" type="presParOf" srcId="{028BFFC3-EC13-49DB-8D73-14A411601DEB}" destId="{103590BD-DCA9-4DD5-A702-538CA6D7B1A6}" srcOrd="1" destOrd="0" presId="urn:microsoft.com/office/officeart/2018/2/layout/IconVerticalSolidList"/>
    <dgm:cxn modelId="{473BEBDF-CCED-488C-ADA8-7C738FDB0112}" type="presParOf" srcId="{028BFFC3-EC13-49DB-8D73-14A411601DEB}" destId="{3BE805B1-85A4-44D1-8FB2-C8B20AE3CA0A}" srcOrd="2" destOrd="0" presId="urn:microsoft.com/office/officeart/2018/2/layout/IconVerticalSolidList"/>
    <dgm:cxn modelId="{DEB9413B-E2D3-4840-B4E1-07A375BCDE9D}" type="presParOf" srcId="{028BFFC3-EC13-49DB-8D73-14A411601DEB}" destId="{45158EBB-1C2B-4D7A-98B2-5F3C160AAE9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BEA76C-2310-4716-843B-E93629B7E27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010E116-BA32-4590-8EE5-08BE304A7535}">
      <dgm:prSet/>
      <dgm:spPr/>
      <dgm:t>
        <a:bodyPr/>
        <a:lstStyle/>
        <a:p>
          <a:pPr>
            <a:lnSpc>
              <a:spcPct val="100000"/>
            </a:lnSpc>
          </a:pPr>
          <a:r>
            <a:rPr lang="en-CA"/>
            <a:t>A few columns that have no bearing on analysis, such as "Patient Id," "Appointment Id," "Scheduled Day," and "Appointment Day," were eliminated. </a:t>
          </a:r>
          <a:endParaRPr lang="en-US"/>
        </a:p>
      </dgm:t>
    </dgm:pt>
    <dgm:pt modelId="{4710EE06-9969-47BF-8791-209DF5F4B404}" type="parTrans" cxnId="{BB119857-CD62-4975-9ABE-37805BC90CC3}">
      <dgm:prSet/>
      <dgm:spPr/>
      <dgm:t>
        <a:bodyPr/>
        <a:lstStyle/>
        <a:p>
          <a:endParaRPr lang="en-US"/>
        </a:p>
      </dgm:t>
    </dgm:pt>
    <dgm:pt modelId="{ED8ECB39-BEAB-4672-B96D-1AFAFAD68749}" type="sibTrans" cxnId="{BB119857-CD62-4975-9ABE-37805BC90CC3}">
      <dgm:prSet/>
      <dgm:spPr/>
      <dgm:t>
        <a:bodyPr/>
        <a:lstStyle/>
        <a:p>
          <a:endParaRPr lang="en-US"/>
        </a:p>
      </dgm:t>
    </dgm:pt>
    <dgm:pt modelId="{AE6E7D24-F9B1-4C28-93C6-B340A5F175DC}">
      <dgm:prSet/>
      <dgm:spPr/>
      <dgm:t>
        <a:bodyPr/>
        <a:lstStyle/>
        <a:p>
          <a:pPr>
            <a:lnSpc>
              <a:spcPct val="100000"/>
            </a:lnSpc>
          </a:pPr>
          <a:r>
            <a:rPr lang="en-CA"/>
            <a:t>For simplicity of analysis, bins were made for the column "Age," and then the "Age" column was eliminated. A new column named "Age group" was formed by grouping the data in bins of 1 to 17 years.</a:t>
          </a:r>
          <a:endParaRPr lang="en-US"/>
        </a:p>
      </dgm:t>
    </dgm:pt>
    <dgm:pt modelId="{2211DFBF-45A6-4F3D-9C1D-3149BF9E0BD5}" type="parTrans" cxnId="{31B7E10C-25E5-4E60-B297-AD0D19BF47B5}">
      <dgm:prSet/>
      <dgm:spPr/>
      <dgm:t>
        <a:bodyPr/>
        <a:lstStyle/>
        <a:p>
          <a:endParaRPr lang="en-US"/>
        </a:p>
      </dgm:t>
    </dgm:pt>
    <dgm:pt modelId="{B30AE91A-68F0-4009-A3D3-951414A9A188}" type="sibTrans" cxnId="{31B7E10C-25E5-4E60-B297-AD0D19BF47B5}">
      <dgm:prSet/>
      <dgm:spPr/>
      <dgm:t>
        <a:bodyPr/>
        <a:lstStyle/>
        <a:p>
          <a:endParaRPr lang="en-US"/>
        </a:p>
      </dgm:t>
    </dgm:pt>
    <dgm:pt modelId="{30460F5E-7923-495D-AF0B-848B0A4753AF}">
      <dgm:prSet/>
      <dgm:spPr/>
      <dgm:t>
        <a:bodyPr/>
        <a:lstStyle/>
        <a:p>
          <a:pPr>
            <a:lnSpc>
              <a:spcPct val="100000"/>
            </a:lnSpc>
          </a:pPr>
          <a:r>
            <a:rPr lang="en-CA"/>
            <a:t>When analyzing patient data, it was simple to distinguish between children and adults by constructing bins for "Age."</a:t>
          </a:r>
          <a:endParaRPr lang="en-US"/>
        </a:p>
      </dgm:t>
    </dgm:pt>
    <dgm:pt modelId="{FBFE1B11-CF72-48CA-96CE-F9C01067B0FD}" type="parTrans" cxnId="{8AD74390-ECF2-4175-85F0-7E5FD5E9A035}">
      <dgm:prSet/>
      <dgm:spPr/>
      <dgm:t>
        <a:bodyPr/>
        <a:lstStyle/>
        <a:p>
          <a:endParaRPr lang="en-US"/>
        </a:p>
      </dgm:t>
    </dgm:pt>
    <dgm:pt modelId="{98FCC071-1087-4145-9044-C1466764BF33}" type="sibTrans" cxnId="{8AD74390-ECF2-4175-85F0-7E5FD5E9A035}">
      <dgm:prSet/>
      <dgm:spPr/>
      <dgm:t>
        <a:bodyPr/>
        <a:lstStyle/>
        <a:p>
          <a:endParaRPr lang="en-US"/>
        </a:p>
      </dgm:t>
    </dgm:pt>
    <dgm:pt modelId="{0C49908B-711C-4289-9C0B-03179C8B4B4D}" type="pres">
      <dgm:prSet presAssocID="{08BEA76C-2310-4716-843B-E93629B7E271}" presName="root" presStyleCnt="0">
        <dgm:presLayoutVars>
          <dgm:dir/>
          <dgm:resizeHandles val="exact"/>
        </dgm:presLayoutVars>
      </dgm:prSet>
      <dgm:spPr/>
    </dgm:pt>
    <dgm:pt modelId="{80E5993E-B347-42B4-9964-25DF9F144C15}" type="pres">
      <dgm:prSet presAssocID="{A010E116-BA32-4590-8EE5-08BE304A7535}" presName="compNode" presStyleCnt="0"/>
      <dgm:spPr/>
    </dgm:pt>
    <dgm:pt modelId="{94692BB1-0E95-41B2-85D7-E532CDC8C970}" type="pres">
      <dgm:prSet presAssocID="{A010E116-BA32-4590-8EE5-08BE304A753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ily Calendar"/>
        </a:ext>
      </dgm:extLst>
    </dgm:pt>
    <dgm:pt modelId="{EFC94498-670C-4C57-BA85-2594B1156487}" type="pres">
      <dgm:prSet presAssocID="{A010E116-BA32-4590-8EE5-08BE304A7535}" presName="spaceRect" presStyleCnt="0"/>
      <dgm:spPr/>
    </dgm:pt>
    <dgm:pt modelId="{EFC12845-13D5-4A58-B3C1-89DB44BF624D}" type="pres">
      <dgm:prSet presAssocID="{A010E116-BA32-4590-8EE5-08BE304A7535}" presName="textRect" presStyleLbl="revTx" presStyleIdx="0" presStyleCnt="3">
        <dgm:presLayoutVars>
          <dgm:chMax val="1"/>
          <dgm:chPref val="1"/>
        </dgm:presLayoutVars>
      </dgm:prSet>
      <dgm:spPr/>
    </dgm:pt>
    <dgm:pt modelId="{BFD3B063-16EE-423A-8BF4-766392AF37A5}" type="pres">
      <dgm:prSet presAssocID="{ED8ECB39-BEAB-4672-B96D-1AFAFAD68749}" presName="sibTrans" presStyleCnt="0"/>
      <dgm:spPr/>
    </dgm:pt>
    <dgm:pt modelId="{B2264386-6872-4A23-B876-9BD975E7FBB0}" type="pres">
      <dgm:prSet presAssocID="{AE6E7D24-F9B1-4C28-93C6-B340A5F175DC}" presName="compNode" presStyleCnt="0"/>
      <dgm:spPr/>
    </dgm:pt>
    <dgm:pt modelId="{44416ADB-8FFC-407C-B2F3-BE3B73EE2A31}" type="pres">
      <dgm:prSet presAssocID="{AE6E7D24-F9B1-4C28-93C6-B340A5F175D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cycle"/>
        </a:ext>
      </dgm:extLst>
    </dgm:pt>
    <dgm:pt modelId="{49E2CC07-3A73-42C1-85DF-693AD4800AC5}" type="pres">
      <dgm:prSet presAssocID="{AE6E7D24-F9B1-4C28-93C6-B340A5F175DC}" presName="spaceRect" presStyleCnt="0"/>
      <dgm:spPr/>
    </dgm:pt>
    <dgm:pt modelId="{4FCF5A45-53E0-4F56-A496-741E08918668}" type="pres">
      <dgm:prSet presAssocID="{AE6E7D24-F9B1-4C28-93C6-B340A5F175DC}" presName="textRect" presStyleLbl="revTx" presStyleIdx="1" presStyleCnt="3">
        <dgm:presLayoutVars>
          <dgm:chMax val="1"/>
          <dgm:chPref val="1"/>
        </dgm:presLayoutVars>
      </dgm:prSet>
      <dgm:spPr/>
    </dgm:pt>
    <dgm:pt modelId="{B0FF3F26-B254-428E-B3E7-64718C3BABF7}" type="pres">
      <dgm:prSet presAssocID="{B30AE91A-68F0-4009-A3D3-951414A9A188}" presName="sibTrans" presStyleCnt="0"/>
      <dgm:spPr/>
    </dgm:pt>
    <dgm:pt modelId="{8F878EDC-AB86-4E11-B791-DE6B512B4FBB}" type="pres">
      <dgm:prSet presAssocID="{30460F5E-7923-495D-AF0B-848B0A4753AF}" presName="compNode" presStyleCnt="0"/>
      <dgm:spPr/>
    </dgm:pt>
    <dgm:pt modelId="{78E7FF1C-FF96-464F-B17C-3FC6FD5ADAAA}" type="pres">
      <dgm:prSet presAssocID="{30460F5E-7923-495D-AF0B-848B0A4753A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ecycle Sign"/>
        </a:ext>
      </dgm:extLst>
    </dgm:pt>
    <dgm:pt modelId="{DC34A8F0-A24F-4D83-B3A5-90246259A97A}" type="pres">
      <dgm:prSet presAssocID="{30460F5E-7923-495D-AF0B-848B0A4753AF}" presName="spaceRect" presStyleCnt="0"/>
      <dgm:spPr/>
    </dgm:pt>
    <dgm:pt modelId="{48EA5329-729A-41FA-A9F5-7695FEB75033}" type="pres">
      <dgm:prSet presAssocID="{30460F5E-7923-495D-AF0B-848B0A4753AF}" presName="textRect" presStyleLbl="revTx" presStyleIdx="2" presStyleCnt="3">
        <dgm:presLayoutVars>
          <dgm:chMax val="1"/>
          <dgm:chPref val="1"/>
        </dgm:presLayoutVars>
      </dgm:prSet>
      <dgm:spPr/>
    </dgm:pt>
  </dgm:ptLst>
  <dgm:cxnLst>
    <dgm:cxn modelId="{06B9B808-3977-4143-9332-F9C9DB344534}" type="presOf" srcId="{08BEA76C-2310-4716-843B-E93629B7E271}" destId="{0C49908B-711C-4289-9C0B-03179C8B4B4D}" srcOrd="0" destOrd="0" presId="urn:microsoft.com/office/officeart/2018/2/layout/IconLabelList"/>
    <dgm:cxn modelId="{31B7E10C-25E5-4E60-B297-AD0D19BF47B5}" srcId="{08BEA76C-2310-4716-843B-E93629B7E271}" destId="{AE6E7D24-F9B1-4C28-93C6-B340A5F175DC}" srcOrd="1" destOrd="0" parTransId="{2211DFBF-45A6-4F3D-9C1D-3149BF9E0BD5}" sibTransId="{B30AE91A-68F0-4009-A3D3-951414A9A188}"/>
    <dgm:cxn modelId="{6D75DA30-74B0-442E-8C41-7AE1D62FF2FD}" type="presOf" srcId="{AE6E7D24-F9B1-4C28-93C6-B340A5F175DC}" destId="{4FCF5A45-53E0-4F56-A496-741E08918668}" srcOrd="0" destOrd="0" presId="urn:microsoft.com/office/officeart/2018/2/layout/IconLabelList"/>
    <dgm:cxn modelId="{BB119857-CD62-4975-9ABE-37805BC90CC3}" srcId="{08BEA76C-2310-4716-843B-E93629B7E271}" destId="{A010E116-BA32-4590-8EE5-08BE304A7535}" srcOrd="0" destOrd="0" parTransId="{4710EE06-9969-47BF-8791-209DF5F4B404}" sibTransId="{ED8ECB39-BEAB-4672-B96D-1AFAFAD68749}"/>
    <dgm:cxn modelId="{B11E906E-F7F3-4A61-B176-19D20EE96B96}" type="presOf" srcId="{30460F5E-7923-495D-AF0B-848B0A4753AF}" destId="{48EA5329-729A-41FA-A9F5-7695FEB75033}" srcOrd="0" destOrd="0" presId="urn:microsoft.com/office/officeart/2018/2/layout/IconLabelList"/>
    <dgm:cxn modelId="{8AD74390-ECF2-4175-85F0-7E5FD5E9A035}" srcId="{08BEA76C-2310-4716-843B-E93629B7E271}" destId="{30460F5E-7923-495D-AF0B-848B0A4753AF}" srcOrd="2" destOrd="0" parTransId="{FBFE1B11-CF72-48CA-96CE-F9C01067B0FD}" sibTransId="{98FCC071-1087-4145-9044-C1466764BF33}"/>
    <dgm:cxn modelId="{7160DBC9-D889-456A-A8BD-29E27DF9A3C5}" type="presOf" srcId="{A010E116-BA32-4590-8EE5-08BE304A7535}" destId="{EFC12845-13D5-4A58-B3C1-89DB44BF624D}" srcOrd="0" destOrd="0" presId="urn:microsoft.com/office/officeart/2018/2/layout/IconLabelList"/>
    <dgm:cxn modelId="{1E077429-6DEE-4E72-BC69-4E93E3EBE4CE}" type="presParOf" srcId="{0C49908B-711C-4289-9C0B-03179C8B4B4D}" destId="{80E5993E-B347-42B4-9964-25DF9F144C15}" srcOrd="0" destOrd="0" presId="urn:microsoft.com/office/officeart/2018/2/layout/IconLabelList"/>
    <dgm:cxn modelId="{29529A1F-3231-4791-8FA5-E16FA0F3E2CC}" type="presParOf" srcId="{80E5993E-B347-42B4-9964-25DF9F144C15}" destId="{94692BB1-0E95-41B2-85D7-E532CDC8C970}" srcOrd="0" destOrd="0" presId="urn:microsoft.com/office/officeart/2018/2/layout/IconLabelList"/>
    <dgm:cxn modelId="{B5A07910-4F7F-4FEA-8AA8-A0999C4114B4}" type="presParOf" srcId="{80E5993E-B347-42B4-9964-25DF9F144C15}" destId="{EFC94498-670C-4C57-BA85-2594B1156487}" srcOrd="1" destOrd="0" presId="urn:microsoft.com/office/officeart/2018/2/layout/IconLabelList"/>
    <dgm:cxn modelId="{193A4321-0BF5-4607-9F0D-B0449DCC861D}" type="presParOf" srcId="{80E5993E-B347-42B4-9964-25DF9F144C15}" destId="{EFC12845-13D5-4A58-B3C1-89DB44BF624D}" srcOrd="2" destOrd="0" presId="urn:microsoft.com/office/officeart/2018/2/layout/IconLabelList"/>
    <dgm:cxn modelId="{0873F35B-F816-4196-9542-CF95B271B0C5}" type="presParOf" srcId="{0C49908B-711C-4289-9C0B-03179C8B4B4D}" destId="{BFD3B063-16EE-423A-8BF4-766392AF37A5}" srcOrd="1" destOrd="0" presId="urn:microsoft.com/office/officeart/2018/2/layout/IconLabelList"/>
    <dgm:cxn modelId="{AB2DE994-1EB6-462C-B38E-08F2E12B8D33}" type="presParOf" srcId="{0C49908B-711C-4289-9C0B-03179C8B4B4D}" destId="{B2264386-6872-4A23-B876-9BD975E7FBB0}" srcOrd="2" destOrd="0" presId="urn:microsoft.com/office/officeart/2018/2/layout/IconLabelList"/>
    <dgm:cxn modelId="{F45D8CEC-B2D4-46A8-8D44-BA0C4132C79A}" type="presParOf" srcId="{B2264386-6872-4A23-B876-9BD975E7FBB0}" destId="{44416ADB-8FFC-407C-B2F3-BE3B73EE2A31}" srcOrd="0" destOrd="0" presId="urn:microsoft.com/office/officeart/2018/2/layout/IconLabelList"/>
    <dgm:cxn modelId="{9B1E403F-55DD-426B-9E27-74FBBFDDE959}" type="presParOf" srcId="{B2264386-6872-4A23-B876-9BD975E7FBB0}" destId="{49E2CC07-3A73-42C1-85DF-693AD4800AC5}" srcOrd="1" destOrd="0" presId="urn:microsoft.com/office/officeart/2018/2/layout/IconLabelList"/>
    <dgm:cxn modelId="{E7D07DBC-2A1B-4627-8943-C44403628579}" type="presParOf" srcId="{B2264386-6872-4A23-B876-9BD975E7FBB0}" destId="{4FCF5A45-53E0-4F56-A496-741E08918668}" srcOrd="2" destOrd="0" presId="urn:microsoft.com/office/officeart/2018/2/layout/IconLabelList"/>
    <dgm:cxn modelId="{DA51BF02-FADB-4BF9-B71B-013FEEEE3585}" type="presParOf" srcId="{0C49908B-711C-4289-9C0B-03179C8B4B4D}" destId="{B0FF3F26-B254-428E-B3E7-64718C3BABF7}" srcOrd="3" destOrd="0" presId="urn:microsoft.com/office/officeart/2018/2/layout/IconLabelList"/>
    <dgm:cxn modelId="{72A04747-46F9-436A-9140-FC4ACAD75458}" type="presParOf" srcId="{0C49908B-711C-4289-9C0B-03179C8B4B4D}" destId="{8F878EDC-AB86-4E11-B791-DE6B512B4FBB}" srcOrd="4" destOrd="0" presId="urn:microsoft.com/office/officeart/2018/2/layout/IconLabelList"/>
    <dgm:cxn modelId="{EDD91BBB-3C2D-4E86-891B-6E5E80256E9A}" type="presParOf" srcId="{8F878EDC-AB86-4E11-B791-DE6B512B4FBB}" destId="{78E7FF1C-FF96-464F-B17C-3FC6FD5ADAAA}" srcOrd="0" destOrd="0" presId="urn:microsoft.com/office/officeart/2018/2/layout/IconLabelList"/>
    <dgm:cxn modelId="{31D34D0E-3BA6-4854-AEA5-D3E2F779B26E}" type="presParOf" srcId="{8F878EDC-AB86-4E11-B791-DE6B512B4FBB}" destId="{DC34A8F0-A24F-4D83-B3A5-90246259A97A}" srcOrd="1" destOrd="0" presId="urn:microsoft.com/office/officeart/2018/2/layout/IconLabelList"/>
    <dgm:cxn modelId="{2B3BC21C-FC0B-40C8-B10C-82F44419D5C7}" type="presParOf" srcId="{8F878EDC-AB86-4E11-B791-DE6B512B4FBB}" destId="{48EA5329-729A-41FA-A9F5-7695FEB7503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8B2AA73-31C2-4B40-A7C9-7E084278806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0745AC4-885B-45F2-A963-45D65DAA3240}">
      <dgm:prSet/>
      <dgm:spPr/>
      <dgm:t>
        <a:bodyPr/>
        <a:lstStyle/>
        <a:p>
          <a:r>
            <a:rPr lang="en-US" b="0" i="0"/>
            <a:t>Due to the fact that both men and women have an equal tendency to skip appointments, a univariate analysis reveals that gender has no discernible influence.</a:t>
          </a:r>
          <a:endParaRPr lang="en-US"/>
        </a:p>
      </dgm:t>
    </dgm:pt>
    <dgm:pt modelId="{276F037A-AF3A-445B-A298-28921C3984CD}" type="parTrans" cxnId="{13F39C2B-4C95-446D-AE08-260BF11F239B}">
      <dgm:prSet/>
      <dgm:spPr/>
      <dgm:t>
        <a:bodyPr/>
        <a:lstStyle/>
        <a:p>
          <a:endParaRPr lang="en-US"/>
        </a:p>
      </dgm:t>
    </dgm:pt>
    <dgm:pt modelId="{1ED4A997-F7AA-4E30-9005-CF2CB0F5E1BA}" type="sibTrans" cxnId="{13F39C2B-4C95-446D-AE08-260BF11F239B}">
      <dgm:prSet/>
      <dgm:spPr/>
      <dgm:t>
        <a:bodyPr/>
        <a:lstStyle/>
        <a:p>
          <a:endParaRPr lang="en-US"/>
        </a:p>
      </dgm:t>
    </dgm:pt>
    <dgm:pt modelId="{E0FED63E-67AD-4560-9BF6-30DDDE8148A9}">
      <dgm:prSet/>
      <dgm:spPr/>
      <dgm:t>
        <a:bodyPr/>
        <a:lstStyle/>
        <a:p>
          <a:r>
            <a:rPr lang="en-US" b="0" i="0"/>
            <a:t>Patients who are part of the scholarship program have a greater churn rate.</a:t>
          </a:r>
          <a:endParaRPr lang="en-US"/>
        </a:p>
      </dgm:t>
    </dgm:pt>
    <dgm:pt modelId="{DD1739E2-3D43-41A6-904D-833D5E1F12C4}" type="parTrans" cxnId="{F33039FA-3C74-46DA-8E0A-37907217AA31}">
      <dgm:prSet/>
      <dgm:spPr/>
      <dgm:t>
        <a:bodyPr/>
        <a:lstStyle/>
        <a:p>
          <a:endParaRPr lang="en-US"/>
        </a:p>
      </dgm:t>
    </dgm:pt>
    <dgm:pt modelId="{AAF8B605-9EE6-41B2-BD95-2E5BDE278251}" type="sibTrans" cxnId="{F33039FA-3C74-46DA-8E0A-37907217AA31}">
      <dgm:prSet/>
      <dgm:spPr/>
      <dgm:t>
        <a:bodyPr/>
        <a:lstStyle/>
        <a:p>
          <a:endParaRPr lang="en-US"/>
        </a:p>
      </dgm:t>
    </dgm:pt>
    <dgm:pt modelId="{2680DBCF-14B1-4079-BE0C-0A3DDD50B4ED}">
      <dgm:prSet/>
      <dgm:spPr/>
      <dgm:t>
        <a:bodyPr/>
        <a:lstStyle/>
        <a:p>
          <a:r>
            <a:rPr lang="en-US" b="0" i="0"/>
            <a:t>Patients who do not have hypertension are more prone to miss appointments.</a:t>
          </a:r>
          <a:endParaRPr lang="en-US"/>
        </a:p>
      </dgm:t>
    </dgm:pt>
    <dgm:pt modelId="{0F209F2A-5A2F-494C-8315-286FBEA8A8AA}" type="parTrans" cxnId="{F45066AD-0922-41D7-9BC7-31AE9CC217AD}">
      <dgm:prSet/>
      <dgm:spPr/>
      <dgm:t>
        <a:bodyPr/>
        <a:lstStyle/>
        <a:p>
          <a:endParaRPr lang="en-US"/>
        </a:p>
      </dgm:t>
    </dgm:pt>
    <dgm:pt modelId="{31D25F38-C88D-4CE8-BA63-07A38D1361F8}" type="sibTrans" cxnId="{F45066AD-0922-41D7-9BC7-31AE9CC217AD}">
      <dgm:prSet/>
      <dgm:spPr/>
      <dgm:t>
        <a:bodyPr/>
        <a:lstStyle/>
        <a:p>
          <a:endParaRPr lang="en-US"/>
        </a:p>
      </dgm:t>
    </dgm:pt>
    <dgm:pt modelId="{34DE42B4-8F50-4E28-8075-9A9C28396F91}">
      <dgm:prSet/>
      <dgm:spPr/>
      <dgm:t>
        <a:bodyPr/>
        <a:lstStyle/>
        <a:p>
          <a:r>
            <a:rPr lang="en-US" b="0" i="0"/>
            <a:t>Patients without diabetes are more prone to miss appointments.</a:t>
          </a:r>
          <a:endParaRPr lang="en-US"/>
        </a:p>
      </dgm:t>
    </dgm:pt>
    <dgm:pt modelId="{C6F379C9-C167-45C9-9CB3-4E106FC6A031}" type="parTrans" cxnId="{4F3054F5-4E10-43CE-810B-5D244ED38ECA}">
      <dgm:prSet/>
      <dgm:spPr/>
      <dgm:t>
        <a:bodyPr/>
        <a:lstStyle/>
        <a:p>
          <a:endParaRPr lang="en-US"/>
        </a:p>
      </dgm:t>
    </dgm:pt>
    <dgm:pt modelId="{AFE28E59-9036-49EC-ACF2-F877A6DAAF35}" type="sibTrans" cxnId="{4F3054F5-4E10-43CE-810B-5D244ED38ECA}">
      <dgm:prSet/>
      <dgm:spPr/>
      <dgm:t>
        <a:bodyPr/>
        <a:lstStyle/>
        <a:p>
          <a:endParaRPr lang="en-US"/>
        </a:p>
      </dgm:t>
    </dgm:pt>
    <dgm:pt modelId="{ABAD636E-243B-44CB-801B-D49A0C1EE85D}">
      <dgm:prSet/>
      <dgm:spPr/>
      <dgm:t>
        <a:bodyPr/>
        <a:lstStyle/>
        <a:p>
          <a:r>
            <a:rPr lang="en-US" b="0" i="0"/>
            <a:t>Alcoholism appears to have little effect on missed appointments, since alcoholic patients have the same turnover rate as non-alcoholics.</a:t>
          </a:r>
          <a:endParaRPr lang="en-US"/>
        </a:p>
      </dgm:t>
    </dgm:pt>
    <dgm:pt modelId="{ECA47AA9-0F44-4AB5-9618-C01592D8D9D1}" type="parTrans" cxnId="{E7080334-BDB5-474F-B894-660AF546020C}">
      <dgm:prSet/>
      <dgm:spPr/>
      <dgm:t>
        <a:bodyPr/>
        <a:lstStyle/>
        <a:p>
          <a:endParaRPr lang="en-US"/>
        </a:p>
      </dgm:t>
    </dgm:pt>
    <dgm:pt modelId="{EED2FAA1-2281-4433-B876-E955C31559BF}" type="sibTrans" cxnId="{E7080334-BDB5-474F-B894-660AF546020C}">
      <dgm:prSet/>
      <dgm:spPr/>
      <dgm:t>
        <a:bodyPr/>
        <a:lstStyle/>
        <a:p>
          <a:endParaRPr lang="en-US"/>
        </a:p>
      </dgm:t>
    </dgm:pt>
    <dgm:pt modelId="{35BE6D6C-DCA3-4543-B7EF-5AC4F1A98596}">
      <dgm:prSet/>
      <dgm:spPr/>
      <dgm:t>
        <a:bodyPr/>
        <a:lstStyle/>
        <a:p>
          <a:r>
            <a:rPr lang="en-US" b="0" i="0"/>
            <a:t>As the amount of disability grows, the likelihood of not attending the appointment increases.</a:t>
          </a:r>
          <a:endParaRPr lang="en-US"/>
        </a:p>
      </dgm:t>
    </dgm:pt>
    <dgm:pt modelId="{C8794A95-BBD5-47A6-B64F-F4F0B7F63634}" type="parTrans" cxnId="{872CD3A3-0398-40C0-9CD1-1A8589E632FD}">
      <dgm:prSet/>
      <dgm:spPr/>
      <dgm:t>
        <a:bodyPr/>
        <a:lstStyle/>
        <a:p>
          <a:endParaRPr lang="en-US"/>
        </a:p>
      </dgm:t>
    </dgm:pt>
    <dgm:pt modelId="{59A158F1-BCF1-4810-905D-FC05480EBB16}" type="sibTrans" cxnId="{872CD3A3-0398-40C0-9CD1-1A8589E632FD}">
      <dgm:prSet/>
      <dgm:spPr/>
      <dgm:t>
        <a:bodyPr/>
        <a:lstStyle/>
        <a:p>
          <a:endParaRPr lang="en-US"/>
        </a:p>
      </dgm:t>
    </dgm:pt>
    <dgm:pt modelId="{548CABD0-3D3E-4253-ADD9-60E08B629CEA}">
      <dgm:prSet/>
      <dgm:spPr/>
      <dgm:t>
        <a:bodyPr/>
        <a:lstStyle/>
        <a:p>
          <a:r>
            <a:rPr lang="en-US" b="0" i="0"/>
            <a:t>Another unexpected finding: those who get SMS reminders are more likely to skip appointments.</a:t>
          </a:r>
          <a:endParaRPr lang="en-US"/>
        </a:p>
      </dgm:t>
    </dgm:pt>
    <dgm:pt modelId="{EDBAA3A5-0088-4C49-8FBA-0C481E93CAC3}" type="parTrans" cxnId="{F5DA8F4F-ADE0-4F4E-B9EA-C8209A579E63}">
      <dgm:prSet/>
      <dgm:spPr/>
      <dgm:t>
        <a:bodyPr/>
        <a:lstStyle/>
        <a:p>
          <a:endParaRPr lang="en-US"/>
        </a:p>
      </dgm:t>
    </dgm:pt>
    <dgm:pt modelId="{9EEB55A6-30AC-4AF5-9FAD-ADB3AA294A8D}" type="sibTrans" cxnId="{F5DA8F4F-ADE0-4F4E-B9EA-C8209A579E63}">
      <dgm:prSet/>
      <dgm:spPr/>
      <dgm:t>
        <a:bodyPr/>
        <a:lstStyle/>
        <a:p>
          <a:endParaRPr lang="en-US"/>
        </a:p>
      </dgm:t>
    </dgm:pt>
    <dgm:pt modelId="{DC248C7A-7E0C-4D96-BCF8-4D9183CB7D98}">
      <dgm:prSet/>
      <dgm:spPr/>
      <dgm:t>
        <a:bodyPr/>
        <a:lstStyle/>
        <a:p>
          <a:r>
            <a:rPr lang="en-US" b="0" i="0"/>
            <a:t>The majority of patients who are over 52 and under 103 are likely to arrive for visits.</a:t>
          </a:r>
          <a:endParaRPr lang="en-US"/>
        </a:p>
      </dgm:t>
    </dgm:pt>
    <dgm:pt modelId="{0E3705DB-4577-425E-83F4-F88AE05E48D8}" type="parTrans" cxnId="{A70E6953-49E1-43BC-AA74-3FE551C20B8F}">
      <dgm:prSet/>
      <dgm:spPr/>
      <dgm:t>
        <a:bodyPr/>
        <a:lstStyle/>
        <a:p>
          <a:endParaRPr lang="en-US"/>
        </a:p>
      </dgm:t>
    </dgm:pt>
    <dgm:pt modelId="{A94ABDCB-55B5-4F91-8E28-40AF9C1766BF}" type="sibTrans" cxnId="{A70E6953-49E1-43BC-AA74-3FE551C20B8F}">
      <dgm:prSet/>
      <dgm:spPr/>
      <dgm:t>
        <a:bodyPr/>
        <a:lstStyle/>
        <a:p>
          <a:endParaRPr lang="en-US"/>
        </a:p>
      </dgm:t>
    </dgm:pt>
    <dgm:pt modelId="{12D22BD6-096C-204B-9666-98BAD60EAF5D}" type="pres">
      <dgm:prSet presAssocID="{E8B2AA73-31C2-4B40-A7C9-7E0842788065}" presName="linear" presStyleCnt="0">
        <dgm:presLayoutVars>
          <dgm:animLvl val="lvl"/>
          <dgm:resizeHandles val="exact"/>
        </dgm:presLayoutVars>
      </dgm:prSet>
      <dgm:spPr/>
    </dgm:pt>
    <dgm:pt modelId="{02C4A83B-48C0-A844-B761-CD25D391F16A}" type="pres">
      <dgm:prSet presAssocID="{60745AC4-885B-45F2-A963-45D65DAA3240}" presName="parentText" presStyleLbl="node1" presStyleIdx="0" presStyleCnt="8">
        <dgm:presLayoutVars>
          <dgm:chMax val="0"/>
          <dgm:bulletEnabled val="1"/>
        </dgm:presLayoutVars>
      </dgm:prSet>
      <dgm:spPr/>
    </dgm:pt>
    <dgm:pt modelId="{CCC725BD-977A-0C4B-A710-6A31F7CE8A32}" type="pres">
      <dgm:prSet presAssocID="{1ED4A997-F7AA-4E30-9005-CF2CB0F5E1BA}" presName="spacer" presStyleCnt="0"/>
      <dgm:spPr/>
    </dgm:pt>
    <dgm:pt modelId="{AC2E0288-94DB-B34C-AA03-DA6E9B7AA82E}" type="pres">
      <dgm:prSet presAssocID="{E0FED63E-67AD-4560-9BF6-30DDDE8148A9}" presName="parentText" presStyleLbl="node1" presStyleIdx="1" presStyleCnt="8">
        <dgm:presLayoutVars>
          <dgm:chMax val="0"/>
          <dgm:bulletEnabled val="1"/>
        </dgm:presLayoutVars>
      </dgm:prSet>
      <dgm:spPr/>
    </dgm:pt>
    <dgm:pt modelId="{B14F33CB-E539-734E-AC6A-0E944D5A22FF}" type="pres">
      <dgm:prSet presAssocID="{AAF8B605-9EE6-41B2-BD95-2E5BDE278251}" presName="spacer" presStyleCnt="0"/>
      <dgm:spPr/>
    </dgm:pt>
    <dgm:pt modelId="{10743E29-C866-EC44-9BC2-0C3FCD07D457}" type="pres">
      <dgm:prSet presAssocID="{2680DBCF-14B1-4079-BE0C-0A3DDD50B4ED}" presName="parentText" presStyleLbl="node1" presStyleIdx="2" presStyleCnt="8">
        <dgm:presLayoutVars>
          <dgm:chMax val="0"/>
          <dgm:bulletEnabled val="1"/>
        </dgm:presLayoutVars>
      </dgm:prSet>
      <dgm:spPr/>
    </dgm:pt>
    <dgm:pt modelId="{90416AD6-FE02-4044-8ED2-13CBAF9DC1CB}" type="pres">
      <dgm:prSet presAssocID="{31D25F38-C88D-4CE8-BA63-07A38D1361F8}" presName="spacer" presStyleCnt="0"/>
      <dgm:spPr/>
    </dgm:pt>
    <dgm:pt modelId="{DBE694D0-E532-5B4D-8DB9-940934EDDF8C}" type="pres">
      <dgm:prSet presAssocID="{34DE42B4-8F50-4E28-8075-9A9C28396F91}" presName="parentText" presStyleLbl="node1" presStyleIdx="3" presStyleCnt="8">
        <dgm:presLayoutVars>
          <dgm:chMax val="0"/>
          <dgm:bulletEnabled val="1"/>
        </dgm:presLayoutVars>
      </dgm:prSet>
      <dgm:spPr/>
    </dgm:pt>
    <dgm:pt modelId="{2632CED7-9AB6-934B-8F5C-7927DE93EAD4}" type="pres">
      <dgm:prSet presAssocID="{AFE28E59-9036-49EC-ACF2-F877A6DAAF35}" presName="spacer" presStyleCnt="0"/>
      <dgm:spPr/>
    </dgm:pt>
    <dgm:pt modelId="{4728156B-E31D-A04E-974B-FEE726470F9D}" type="pres">
      <dgm:prSet presAssocID="{ABAD636E-243B-44CB-801B-D49A0C1EE85D}" presName="parentText" presStyleLbl="node1" presStyleIdx="4" presStyleCnt="8">
        <dgm:presLayoutVars>
          <dgm:chMax val="0"/>
          <dgm:bulletEnabled val="1"/>
        </dgm:presLayoutVars>
      </dgm:prSet>
      <dgm:spPr/>
    </dgm:pt>
    <dgm:pt modelId="{1C391773-FE28-EE47-9EC9-4D8FED7417C1}" type="pres">
      <dgm:prSet presAssocID="{EED2FAA1-2281-4433-B876-E955C31559BF}" presName="spacer" presStyleCnt="0"/>
      <dgm:spPr/>
    </dgm:pt>
    <dgm:pt modelId="{A6FD2383-C87C-1941-8086-96DA1906F3E6}" type="pres">
      <dgm:prSet presAssocID="{35BE6D6C-DCA3-4543-B7EF-5AC4F1A98596}" presName="parentText" presStyleLbl="node1" presStyleIdx="5" presStyleCnt="8">
        <dgm:presLayoutVars>
          <dgm:chMax val="0"/>
          <dgm:bulletEnabled val="1"/>
        </dgm:presLayoutVars>
      </dgm:prSet>
      <dgm:spPr/>
    </dgm:pt>
    <dgm:pt modelId="{032C04BC-1610-4843-9477-CFB8F614709E}" type="pres">
      <dgm:prSet presAssocID="{59A158F1-BCF1-4810-905D-FC05480EBB16}" presName="spacer" presStyleCnt="0"/>
      <dgm:spPr/>
    </dgm:pt>
    <dgm:pt modelId="{042B78CF-3AFB-C249-9960-7A564AFEF0DF}" type="pres">
      <dgm:prSet presAssocID="{548CABD0-3D3E-4253-ADD9-60E08B629CEA}" presName="parentText" presStyleLbl="node1" presStyleIdx="6" presStyleCnt="8">
        <dgm:presLayoutVars>
          <dgm:chMax val="0"/>
          <dgm:bulletEnabled val="1"/>
        </dgm:presLayoutVars>
      </dgm:prSet>
      <dgm:spPr/>
    </dgm:pt>
    <dgm:pt modelId="{F4DA96B0-2FDB-A740-A427-A23E9FC670F6}" type="pres">
      <dgm:prSet presAssocID="{9EEB55A6-30AC-4AF5-9FAD-ADB3AA294A8D}" presName="spacer" presStyleCnt="0"/>
      <dgm:spPr/>
    </dgm:pt>
    <dgm:pt modelId="{623148AC-E773-444B-8596-8B8016DE7517}" type="pres">
      <dgm:prSet presAssocID="{DC248C7A-7E0C-4D96-BCF8-4D9183CB7D98}" presName="parentText" presStyleLbl="node1" presStyleIdx="7" presStyleCnt="8">
        <dgm:presLayoutVars>
          <dgm:chMax val="0"/>
          <dgm:bulletEnabled val="1"/>
        </dgm:presLayoutVars>
      </dgm:prSet>
      <dgm:spPr/>
    </dgm:pt>
  </dgm:ptLst>
  <dgm:cxnLst>
    <dgm:cxn modelId="{D671B323-CD63-DB4F-B875-F0DAB6ECCEC5}" type="presOf" srcId="{DC248C7A-7E0C-4D96-BCF8-4D9183CB7D98}" destId="{623148AC-E773-444B-8596-8B8016DE7517}" srcOrd="0" destOrd="0" presId="urn:microsoft.com/office/officeart/2005/8/layout/vList2"/>
    <dgm:cxn modelId="{3067A126-5BFA-884C-A892-8FF0DA0EEEAD}" type="presOf" srcId="{35BE6D6C-DCA3-4543-B7EF-5AC4F1A98596}" destId="{A6FD2383-C87C-1941-8086-96DA1906F3E6}" srcOrd="0" destOrd="0" presId="urn:microsoft.com/office/officeart/2005/8/layout/vList2"/>
    <dgm:cxn modelId="{13F39C2B-4C95-446D-AE08-260BF11F239B}" srcId="{E8B2AA73-31C2-4B40-A7C9-7E0842788065}" destId="{60745AC4-885B-45F2-A963-45D65DAA3240}" srcOrd="0" destOrd="0" parTransId="{276F037A-AF3A-445B-A298-28921C3984CD}" sibTransId="{1ED4A997-F7AA-4E30-9005-CF2CB0F5E1BA}"/>
    <dgm:cxn modelId="{E431F031-A2C0-4B4B-9F53-46D5C4A0D63C}" type="presOf" srcId="{E8B2AA73-31C2-4B40-A7C9-7E0842788065}" destId="{12D22BD6-096C-204B-9666-98BAD60EAF5D}" srcOrd="0" destOrd="0" presId="urn:microsoft.com/office/officeart/2005/8/layout/vList2"/>
    <dgm:cxn modelId="{E7080334-BDB5-474F-B894-660AF546020C}" srcId="{E8B2AA73-31C2-4B40-A7C9-7E0842788065}" destId="{ABAD636E-243B-44CB-801B-D49A0C1EE85D}" srcOrd="4" destOrd="0" parTransId="{ECA47AA9-0F44-4AB5-9618-C01592D8D9D1}" sibTransId="{EED2FAA1-2281-4433-B876-E955C31559BF}"/>
    <dgm:cxn modelId="{A9DEC83D-1B74-EB4C-B128-998B624EBD70}" type="presOf" srcId="{548CABD0-3D3E-4253-ADD9-60E08B629CEA}" destId="{042B78CF-3AFB-C249-9960-7A564AFEF0DF}" srcOrd="0" destOrd="0" presId="urn:microsoft.com/office/officeart/2005/8/layout/vList2"/>
    <dgm:cxn modelId="{1035FC45-AB5E-634B-9EBF-822039F53C52}" type="presOf" srcId="{60745AC4-885B-45F2-A963-45D65DAA3240}" destId="{02C4A83B-48C0-A844-B761-CD25D391F16A}" srcOrd="0" destOrd="0" presId="urn:microsoft.com/office/officeart/2005/8/layout/vList2"/>
    <dgm:cxn modelId="{F5DA8F4F-ADE0-4F4E-B9EA-C8209A579E63}" srcId="{E8B2AA73-31C2-4B40-A7C9-7E0842788065}" destId="{548CABD0-3D3E-4253-ADD9-60E08B629CEA}" srcOrd="6" destOrd="0" parTransId="{EDBAA3A5-0088-4C49-8FBA-0C481E93CAC3}" sibTransId="{9EEB55A6-30AC-4AF5-9FAD-ADB3AA294A8D}"/>
    <dgm:cxn modelId="{A70E6953-49E1-43BC-AA74-3FE551C20B8F}" srcId="{E8B2AA73-31C2-4B40-A7C9-7E0842788065}" destId="{DC248C7A-7E0C-4D96-BCF8-4D9183CB7D98}" srcOrd="7" destOrd="0" parTransId="{0E3705DB-4577-425E-83F4-F88AE05E48D8}" sibTransId="{A94ABDCB-55B5-4F91-8E28-40AF9C1766BF}"/>
    <dgm:cxn modelId="{66E68558-5560-5C47-902D-B2A76ACE160C}" type="presOf" srcId="{2680DBCF-14B1-4079-BE0C-0A3DDD50B4ED}" destId="{10743E29-C866-EC44-9BC2-0C3FCD07D457}" srcOrd="0" destOrd="0" presId="urn:microsoft.com/office/officeart/2005/8/layout/vList2"/>
    <dgm:cxn modelId="{872CD3A3-0398-40C0-9CD1-1A8589E632FD}" srcId="{E8B2AA73-31C2-4B40-A7C9-7E0842788065}" destId="{35BE6D6C-DCA3-4543-B7EF-5AC4F1A98596}" srcOrd="5" destOrd="0" parTransId="{C8794A95-BBD5-47A6-B64F-F4F0B7F63634}" sibTransId="{59A158F1-BCF1-4810-905D-FC05480EBB16}"/>
    <dgm:cxn modelId="{F05E30A5-1649-F84E-8362-37AE4FF5BD36}" type="presOf" srcId="{34DE42B4-8F50-4E28-8075-9A9C28396F91}" destId="{DBE694D0-E532-5B4D-8DB9-940934EDDF8C}" srcOrd="0" destOrd="0" presId="urn:microsoft.com/office/officeart/2005/8/layout/vList2"/>
    <dgm:cxn modelId="{F45066AD-0922-41D7-9BC7-31AE9CC217AD}" srcId="{E8B2AA73-31C2-4B40-A7C9-7E0842788065}" destId="{2680DBCF-14B1-4079-BE0C-0A3DDD50B4ED}" srcOrd="2" destOrd="0" parTransId="{0F209F2A-5A2F-494C-8315-286FBEA8A8AA}" sibTransId="{31D25F38-C88D-4CE8-BA63-07A38D1361F8}"/>
    <dgm:cxn modelId="{90510DC0-3C2B-F948-BD76-6B16A0E44EC5}" type="presOf" srcId="{ABAD636E-243B-44CB-801B-D49A0C1EE85D}" destId="{4728156B-E31D-A04E-974B-FEE726470F9D}" srcOrd="0" destOrd="0" presId="urn:microsoft.com/office/officeart/2005/8/layout/vList2"/>
    <dgm:cxn modelId="{94BEFFEE-0582-F240-A1E5-FF9D0D29440B}" type="presOf" srcId="{E0FED63E-67AD-4560-9BF6-30DDDE8148A9}" destId="{AC2E0288-94DB-B34C-AA03-DA6E9B7AA82E}" srcOrd="0" destOrd="0" presId="urn:microsoft.com/office/officeart/2005/8/layout/vList2"/>
    <dgm:cxn modelId="{4F3054F5-4E10-43CE-810B-5D244ED38ECA}" srcId="{E8B2AA73-31C2-4B40-A7C9-7E0842788065}" destId="{34DE42B4-8F50-4E28-8075-9A9C28396F91}" srcOrd="3" destOrd="0" parTransId="{C6F379C9-C167-45C9-9CB3-4E106FC6A031}" sibTransId="{AFE28E59-9036-49EC-ACF2-F877A6DAAF35}"/>
    <dgm:cxn modelId="{F33039FA-3C74-46DA-8E0A-37907217AA31}" srcId="{E8B2AA73-31C2-4B40-A7C9-7E0842788065}" destId="{E0FED63E-67AD-4560-9BF6-30DDDE8148A9}" srcOrd="1" destOrd="0" parTransId="{DD1739E2-3D43-41A6-904D-833D5E1F12C4}" sibTransId="{AAF8B605-9EE6-41B2-BD95-2E5BDE278251}"/>
    <dgm:cxn modelId="{95F3FD43-6849-254A-8B09-91D982B45214}" type="presParOf" srcId="{12D22BD6-096C-204B-9666-98BAD60EAF5D}" destId="{02C4A83B-48C0-A844-B761-CD25D391F16A}" srcOrd="0" destOrd="0" presId="urn:microsoft.com/office/officeart/2005/8/layout/vList2"/>
    <dgm:cxn modelId="{2EB16918-5093-0E4F-AA98-6923CFC0FB68}" type="presParOf" srcId="{12D22BD6-096C-204B-9666-98BAD60EAF5D}" destId="{CCC725BD-977A-0C4B-A710-6A31F7CE8A32}" srcOrd="1" destOrd="0" presId="urn:microsoft.com/office/officeart/2005/8/layout/vList2"/>
    <dgm:cxn modelId="{B7A615BC-FB86-AC46-A79C-7BEF4C83DD46}" type="presParOf" srcId="{12D22BD6-096C-204B-9666-98BAD60EAF5D}" destId="{AC2E0288-94DB-B34C-AA03-DA6E9B7AA82E}" srcOrd="2" destOrd="0" presId="urn:microsoft.com/office/officeart/2005/8/layout/vList2"/>
    <dgm:cxn modelId="{0C5BA355-1FDA-A845-980C-0802AC6CA8C8}" type="presParOf" srcId="{12D22BD6-096C-204B-9666-98BAD60EAF5D}" destId="{B14F33CB-E539-734E-AC6A-0E944D5A22FF}" srcOrd="3" destOrd="0" presId="urn:microsoft.com/office/officeart/2005/8/layout/vList2"/>
    <dgm:cxn modelId="{5038B663-D321-744E-947A-7275313924DE}" type="presParOf" srcId="{12D22BD6-096C-204B-9666-98BAD60EAF5D}" destId="{10743E29-C866-EC44-9BC2-0C3FCD07D457}" srcOrd="4" destOrd="0" presId="urn:microsoft.com/office/officeart/2005/8/layout/vList2"/>
    <dgm:cxn modelId="{E9149F2B-A0BC-AB4D-AC6B-22DA057778D2}" type="presParOf" srcId="{12D22BD6-096C-204B-9666-98BAD60EAF5D}" destId="{90416AD6-FE02-4044-8ED2-13CBAF9DC1CB}" srcOrd="5" destOrd="0" presId="urn:microsoft.com/office/officeart/2005/8/layout/vList2"/>
    <dgm:cxn modelId="{89C0F567-5AA9-194F-8223-2926C412DD16}" type="presParOf" srcId="{12D22BD6-096C-204B-9666-98BAD60EAF5D}" destId="{DBE694D0-E532-5B4D-8DB9-940934EDDF8C}" srcOrd="6" destOrd="0" presId="urn:microsoft.com/office/officeart/2005/8/layout/vList2"/>
    <dgm:cxn modelId="{C300DFA7-FA4F-024D-9E4C-6F13F2A030A0}" type="presParOf" srcId="{12D22BD6-096C-204B-9666-98BAD60EAF5D}" destId="{2632CED7-9AB6-934B-8F5C-7927DE93EAD4}" srcOrd="7" destOrd="0" presId="urn:microsoft.com/office/officeart/2005/8/layout/vList2"/>
    <dgm:cxn modelId="{EC8ABFB3-78A9-0346-9845-D2D726A0BDD6}" type="presParOf" srcId="{12D22BD6-096C-204B-9666-98BAD60EAF5D}" destId="{4728156B-E31D-A04E-974B-FEE726470F9D}" srcOrd="8" destOrd="0" presId="urn:microsoft.com/office/officeart/2005/8/layout/vList2"/>
    <dgm:cxn modelId="{9326DEC8-5512-E945-97D9-F052986BEEF8}" type="presParOf" srcId="{12D22BD6-096C-204B-9666-98BAD60EAF5D}" destId="{1C391773-FE28-EE47-9EC9-4D8FED7417C1}" srcOrd="9" destOrd="0" presId="urn:microsoft.com/office/officeart/2005/8/layout/vList2"/>
    <dgm:cxn modelId="{9CC2BA2F-AA75-6949-891B-2736E880EB8C}" type="presParOf" srcId="{12D22BD6-096C-204B-9666-98BAD60EAF5D}" destId="{A6FD2383-C87C-1941-8086-96DA1906F3E6}" srcOrd="10" destOrd="0" presId="urn:microsoft.com/office/officeart/2005/8/layout/vList2"/>
    <dgm:cxn modelId="{81C00861-55D3-A349-8209-A73D3C298421}" type="presParOf" srcId="{12D22BD6-096C-204B-9666-98BAD60EAF5D}" destId="{032C04BC-1610-4843-9477-CFB8F614709E}" srcOrd="11" destOrd="0" presId="urn:microsoft.com/office/officeart/2005/8/layout/vList2"/>
    <dgm:cxn modelId="{D361228B-31ED-3F4F-AA75-6EB39FCE8738}" type="presParOf" srcId="{12D22BD6-096C-204B-9666-98BAD60EAF5D}" destId="{042B78CF-3AFB-C249-9960-7A564AFEF0DF}" srcOrd="12" destOrd="0" presId="urn:microsoft.com/office/officeart/2005/8/layout/vList2"/>
    <dgm:cxn modelId="{1EBC7428-4C44-4443-AC23-66B79ECDFA0C}" type="presParOf" srcId="{12D22BD6-096C-204B-9666-98BAD60EAF5D}" destId="{F4DA96B0-2FDB-A740-A427-A23E9FC670F6}" srcOrd="13" destOrd="0" presId="urn:microsoft.com/office/officeart/2005/8/layout/vList2"/>
    <dgm:cxn modelId="{8F689577-A047-2740-B365-3F1AF5394929}" type="presParOf" srcId="{12D22BD6-096C-204B-9666-98BAD60EAF5D}" destId="{623148AC-E773-444B-8596-8B8016DE7517}"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86A6A44-1F01-4B64-AEC0-02900E054AAD}"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F8A89DF7-B7D2-411B-A3B5-D41299DBC793}">
      <dgm:prSet/>
      <dgm:spPr/>
      <dgm:t>
        <a:bodyPr/>
        <a:lstStyle/>
        <a:p>
          <a:r>
            <a:rPr lang="en-US" b="1" i="0"/>
            <a:t>Gender's Role:</a:t>
          </a:r>
          <a:endParaRPr lang="en-US"/>
        </a:p>
      </dgm:t>
    </dgm:pt>
    <dgm:pt modelId="{7AFAEA1B-CD6D-4BED-9F26-E4639AE7D7EB}" type="parTrans" cxnId="{8AF9B8B7-6DD0-4496-B716-C62BB55B7439}">
      <dgm:prSet/>
      <dgm:spPr/>
      <dgm:t>
        <a:bodyPr/>
        <a:lstStyle/>
        <a:p>
          <a:endParaRPr lang="en-US"/>
        </a:p>
      </dgm:t>
    </dgm:pt>
    <dgm:pt modelId="{79709B7A-D850-4A73-A629-1AB2E4C6F1DB}" type="sibTrans" cxnId="{8AF9B8B7-6DD0-4496-B716-C62BB55B7439}">
      <dgm:prSet/>
      <dgm:spPr/>
      <dgm:t>
        <a:bodyPr/>
        <a:lstStyle/>
        <a:p>
          <a:endParaRPr lang="en-US"/>
        </a:p>
      </dgm:t>
    </dgm:pt>
    <dgm:pt modelId="{E32ACBBB-C62B-4D5D-91E2-20A883283A1A}">
      <dgm:prSet/>
      <dgm:spPr/>
      <dgm:t>
        <a:bodyPr/>
        <a:lstStyle/>
        <a:p>
          <a:r>
            <a:rPr lang="en-US" b="0" i="0"/>
            <a:t>Females, regardless of age, have a larger proclivity to skip appointments, even when they have:</a:t>
          </a:r>
          <a:endParaRPr lang="en-US"/>
        </a:p>
      </dgm:t>
    </dgm:pt>
    <dgm:pt modelId="{EDCD360D-3929-40F8-AACF-7B52D437FBFA}" type="parTrans" cxnId="{D2B78D68-6B50-4153-B964-24F559D6041F}">
      <dgm:prSet/>
      <dgm:spPr/>
      <dgm:t>
        <a:bodyPr/>
        <a:lstStyle/>
        <a:p>
          <a:endParaRPr lang="en-US"/>
        </a:p>
      </dgm:t>
    </dgm:pt>
    <dgm:pt modelId="{A15FDC53-00FB-4BA1-A77A-E857728E0B27}" type="sibTrans" cxnId="{D2B78D68-6B50-4153-B964-24F559D6041F}">
      <dgm:prSet/>
      <dgm:spPr/>
      <dgm:t>
        <a:bodyPr/>
        <a:lstStyle/>
        <a:p>
          <a:endParaRPr lang="en-US"/>
        </a:p>
      </dgm:t>
    </dgm:pt>
    <dgm:pt modelId="{C62D28F4-E9E8-4C0E-ABE4-72E2BCA45106}">
      <dgm:prSet/>
      <dgm:spPr/>
      <dgm:t>
        <a:bodyPr/>
        <a:lstStyle/>
        <a:p>
          <a:r>
            <a:rPr lang="en-US" b="0" i="0"/>
            <a:t>Medical problems that are ongoing.</a:t>
          </a:r>
          <a:endParaRPr lang="en-US"/>
        </a:p>
      </dgm:t>
    </dgm:pt>
    <dgm:pt modelId="{1BA3C38E-6F48-42F0-AAD1-660D136E54EE}" type="parTrans" cxnId="{19332694-B63D-4A4A-8A1D-C3BE94A07263}">
      <dgm:prSet/>
      <dgm:spPr/>
      <dgm:t>
        <a:bodyPr/>
        <a:lstStyle/>
        <a:p>
          <a:endParaRPr lang="en-US"/>
        </a:p>
      </dgm:t>
    </dgm:pt>
    <dgm:pt modelId="{8EC9EE50-94A9-463C-9164-8D2903939D25}" type="sibTrans" cxnId="{19332694-B63D-4A4A-8A1D-C3BE94A07263}">
      <dgm:prSet/>
      <dgm:spPr/>
      <dgm:t>
        <a:bodyPr/>
        <a:lstStyle/>
        <a:p>
          <a:endParaRPr lang="en-US"/>
        </a:p>
      </dgm:t>
    </dgm:pt>
    <dgm:pt modelId="{98366241-1989-4E92-B7DB-49151E46F1E3}">
      <dgm:prSet/>
      <dgm:spPr/>
      <dgm:t>
        <a:bodyPr/>
        <a:lstStyle/>
        <a:p>
          <a:r>
            <a:rPr lang="en-US" b="0" i="0"/>
            <a:t>Participation in scholarship programs.</a:t>
          </a:r>
          <a:endParaRPr lang="en-US"/>
        </a:p>
      </dgm:t>
    </dgm:pt>
    <dgm:pt modelId="{2ECF835F-8787-4D98-98DF-84356C951971}" type="parTrans" cxnId="{0A82AC64-83A1-49EE-9232-3D9B76C68A61}">
      <dgm:prSet/>
      <dgm:spPr/>
      <dgm:t>
        <a:bodyPr/>
        <a:lstStyle/>
        <a:p>
          <a:endParaRPr lang="en-US"/>
        </a:p>
      </dgm:t>
    </dgm:pt>
    <dgm:pt modelId="{E3B79C48-9AD2-4268-8E7C-9342CCB63B86}" type="sibTrans" cxnId="{0A82AC64-83A1-49EE-9232-3D9B76C68A61}">
      <dgm:prSet/>
      <dgm:spPr/>
      <dgm:t>
        <a:bodyPr/>
        <a:lstStyle/>
        <a:p>
          <a:endParaRPr lang="en-US"/>
        </a:p>
      </dgm:t>
    </dgm:pt>
    <dgm:pt modelId="{BA0142A7-7B25-4BCE-8F8E-2996EC1DB464}">
      <dgm:prSet/>
      <dgm:spPr/>
      <dgm:t>
        <a:bodyPr/>
        <a:lstStyle/>
        <a:p>
          <a:r>
            <a:rPr lang="en-US" b="0" i="0"/>
            <a:t>SMS reminders were sent.</a:t>
          </a:r>
          <a:endParaRPr lang="en-US"/>
        </a:p>
      </dgm:t>
    </dgm:pt>
    <dgm:pt modelId="{88CC6B77-1740-44E9-AF64-B21A8B4D7F7D}" type="parTrans" cxnId="{1A97C6D5-6831-4B26-A736-694906C851A4}">
      <dgm:prSet/>
      <dgm:spPr/>
      <dgm:t>
        <a:bodyPr/>
        <a:lstStyle/>
        <a:p>
          <a:endParaRPr lang="en-US"/>
        </a:p>
      </dgm:t>
    </dgm:pt>
    <dgm:pt modelId="{2BBEFEFA-E613-486D-AD14-9179F68B5E23}" type="sibTrans" cxnId="{1A97C6D5-6831-4B26-A736-694906C851A4}">
      <dgm:prSet/>
      <dgm:spPr/>
      <dgm:t>
        <a:bodyPr/>
        <a:lstStyle/>
        <a:p>
          <a:endParaRPr lang="en-US"/>
        </a:p>
      </dgm:t>
    </dgm:pt>
    <dgm:pt modelId="{9FEF752A-856E-E84D-A0C2-C312572DB771}" type="pres">
      <dgm:prSet presAssocID="{B86A6A44-1F01-4B64-AEC0-02900E054AAD}" presName="Name0" presStyleCnt="0">
        <dgm:presLayoutVars>
          <dgm:dir/>
          <dgm:animLvl val="lvl"/>
          <dgm:resizeHandles val="exact"/>
        </dgm:presLayoutVars>
      </dgm:prSet>
      <dgm:spPr/>
    </dgm:pt>
    <dgm:pt modelId="{D6D233B9-8B7A-D84D-9CD9-02CD0FC00212}" type="pres">
      <dgm:prSet presAssocID="{F8A89DF7-B7D2-411B-A3B5-D41299DBC793}" presName="linNode" presStyleCnt="0"/>
      <dgm:spPr/>
    </dgm:pt>
    <dgm:pt modelId="{D72F5784-4AE6-744F-92F1-81F642ABB09F}" type="pres">
      <dgm:prSet presAssocID="{F8A89DF7-B7D2-411B-A3B5-D41299DBC793}" presName="parentText" presStyleLbl="node1" presStyleIdx="0" presStyleCnt="5">
        <dgm:presLayoutVars>
          <dgm:chMax val="1"/>
          <dgm:bulletEnabled val="1"/>
        </dgm:presLayoutVars>
      </dgm:prSet>
      <dgm:spPr/>
    </dgm:pt>
    <dgm:pt modelId="{A81FAF0A-37D9-484A-9516-3B62BB43C228}" type="pres">
      <dgm:prSet presAssocID="{79709B7A-D850-4A73-A629-1AB2E4C6F1DB}" presName="sp" presStyleCnt="0"/>
      <dgm:spPr/>
    </dgm:pt>
    <dgm:pt modelId="{5BF862F0-63A5-D94E-827C-B76AFC2FCC48}" type="pres">
      <dgm:prSet presAssocID="{E32ACBBB-C62B-4D5D-91E2-20A883283A1A}" presName="linNode" presStyleCnt="0"/>
      <dgm:spPr/>
    </dgm:pt>
    <dgm:pt modelId="{CBD21526-EFFB-354D-9A19-3CBD2F256EA5}" type="pres">
      <dgm:prSet presAssocID="{E32ACBBB-C62B-4D5D-91E2-20A883283A1A}" presName="parentText" presStyleLbl="node1" presStyleIdx="1" presStyleCnt="5">
        <dgm:presLayoutVars>
          <dgm:chMax val="1"/>
          <dgm:bulletEnabled val="1"/>
        </dgm:presLayoutVars>
      </dgm:prSet>
      <dgm:spPr/>
    </dgm:pt>
    <dgm:pt modelId="{08F35B2E-C3BA-EC48-8F4D-8928CB8F319F}" type="pres">
      <dgm:prSet presAssocID="{A15FDC53-00FB-4BA1-A77A-E857728E0B27}" presName="sp" presStyleCnt="0"/>
      <dgm:spPr/>
    </dgm:pt>
    <dgm:pt modelId="{901EABF2-2C79-7B48-8525-F0FCC0AF0042}" type="pres">
      <dgm:prSet presAssocID="{C62D28F4-E9E8-4C0E-ABE4-72E2BCA45106}" presName="linNode" presStyleCnt="0"/>
      <dgm:spPr/>
    </dgm:pt>
    <dgm:pt modelId="{6A49AE8B-17B5-014B-A533-5365737C14D2}" type="pres">
      <dgm:prSet presAssocID="{C62D28F4-E9E8-4C0E-ABE4-72E2BCA45106}" presName="parentText" presStyleLbl="node1" presStyleIdx="2" presStyleCnt="5">
        <dgm:presLayoutVars>
          <dgm:chMax val="1"/>
          <dgm:bulletEnabled val="1"/>
        </dgm:presLayoutVars>
      </dgm:prSet>
      <dgm:spPr/>
    </dgm:pt>
    <dgm:pt modelId="{1215FB80-C50D-1343-B9A8-8C4974CDBAC3}" type="pres">
      <dgm:prSet presAssocID="{8EC9EE50-94A9-463C-9164-8D2903939D25}" presName="sp" presStyleCnt="0"/>
      <dgm:spPr/>
    </dgm:pt>
    <dgm:pt modelId="{D841A69A-0D7D-FF45-9C8E-8FDA3B10AC7B}" type="pres">
      <dgm:prSet presAssocID="{98366241-1989-4E92-B7DB-49151E46F1E3}" presName="linNode" presStyleCnt="0"/>
      <dgm:spPr/>
    </dgm:pt>
    <dgm:pt modelId="{6FAEF11A-42E4-E44C-81D3-17B42C7FECF0}" type="pres">
      <dgm:prSet presAssocID="{98366241-1989-4E92-B7DB-49151E46F1E3}" presName="parentText" presStyleLbl="node1" presStyleIdx="3" presStyleCnt="5">
        <dgm:presLayoutVars>
          <dgm:chMax val="1"/>
          <dgm:bulletEnabled val="1"/>
        </dgm:presLayoutVars>
      </dgm:prSet>
      <dgm:spPr/>
    </dgm:pt>
    <dgm:pt modelId="{4BBB555F-70B1-3742-9055-78BE6175FC9F}" type="pres">
      <dgm:prSet presAssocID="{E3B79C48-9AD2-4268-8E7C-9342CCB63B86}" presName="sp" presStyleCnt="0"/>
      <dgm:spPr/>
    </dgm:pt>
    <dgm:pt modelId="{572CAEAD-3580-3E48-9671-6138745DD5E0}" type="pres">
      <dgm:prSet presAssocID="{BA0142A7-7B25-4BCE-8F8E-2996EC1DB464}" presName="linNode" presStyleCnt="0"/>
      <dgm:spPr/>
    </dgm:pt>
    <dgm:pt modelId="{99E637D6-66E2-5145-B6BC-97058C930983}" type="pres">
      <dgm:prSet presAssocID="{BA0142A7-7B25-4BCE-8F8E-2996EC1DB464}" presName="parentText" presStyleLbl="node1" presStyleIdx="4" presStyleCnt="5">
        <dgm:presLayoutVars>
          <dgm:chMax val="1"/>
          <dgm:bulletEnabled val="1"/>
        </dgm:presLayoutVars>
      </dgm:prSet>
      <dgm:spPr/>
    </dgm:pt>
  </dgm:ptLst>
  <dgm:cxnLst>
    <dgm:cxn modelId="{8771E000-A4B1-BD40-AF4F-54BB3173DFF0}" type="presOf" srcId="{F8A89DF7-B7D2-411B-A3B5-D41299DBC793}" destId="{D72F5784-4AE6-744F-92F1-81F642ABB09F}" srcOrd="0" destOrd="0" presId="urn:microsoft.com/office/officeart/2005/8/layout/vList5"/>
    <dgm:cxn modelId="{66B51F54-3D89-5643-BF31-0192D00A53E0}" type="presOf" srcId="{E32ACBBB-C62B-4D5D-91E2-20A883283A1A}" destId="{CBD21526-EFFB-354D-9A19-3CBD2F256EA5}" srcOrd="0" destOrd="0" presId="urn:microsoft.com/office/officeart/2005/8/layout/vList5"/>
    <dgm:cxn modelId="{0A82AC64-83A1-49EE-9232-3D9B76C68A61}" srcId="{B86A6A44-1F01-4B64-AEC0-02900E054AAD}" destId="{98366241-1989-4E92-B7DB-49151E46F1E3}" srcOrd="3" destOrd="0" parTransId="{2ECF835F-8787-4D98-98DF-84356C951971}" sibTransId="{E3B79C48-9AD2-4268-8E7C-9342CCB63B86}"/>
    <dgm:cxn modelId="{D2B78D68-6B50-4153-B964-24F559D6041F}" srcId="{B86A6A44-1F01-4B64-AEC0-02900E054AAD}" destId="{E32ACBBB-C62B-4D5D-91E2-20A883283A1A}" srcOrd="1" destOrd="0" parTransId="{EDCD360D-3929-40F8-AACF-7B52D437FBFA}" sibTransId="{A15FDC53-00FB-4BA1-A77A-E857728E0B27}"/>
    <dgm:cxn modelId="{D7A3BE6E-361F-AA4E-94F7-431DDD75875B}" type="presOf" srcId="{B86A6A44-1F01-4B64-AEC0-02900E054AAD}" destId="{9FEF752A-856E-E84D-A0C2-C312572DB771}" srcOrd="0" destOrd="0" presId="urn:microsoft.com/office/officeart/2005/8/layout/vList5"/>
    <dgm:cxn modelId="{19332694-B63D-4A4A-8A1D-C3BE94A07263}" srcId="{B86A6A44-1F01-4B64-AEC0-02900E054AAD}" destId="{C62D28F4-E9E8-4C0E-ABE4-72E2BCA45106}" srcOrd="2" destOrd="0" parTransId="{1BA3C38E-6F48-42F0-AAD1-660D136E54EE}" sibTransId="{8EC9EE50-94A9-463C-9164-8D2903939D25}"/>
    <dgm:cxn modelId="{8AF9B8B7-6DD0-4496-B716-C62BB55B7439}" srcId="{B86A6A44-1F01-4B64-AEC0-02900E054AAD}" destId="{F8A89DF7-B7D2-411B-A3B5-D41299DBC793}" srcOrd="0" destOrd="0" parTransId="{7AFAEA1B-CD6D-4BED-9F26-E4639AE7D7EB}" sibTransId="{79709B7A-D850-4A73-A629-1AB2E4C6F1DB}"/>
    <dgm:cxn modelId="{A8E45EC4-0880-3A41-A4BC-5C76FA5FC928}" type="presOf" srcId="{98366241-1989-4E92-B7DB-49151E46F1E3}" destId="{6FAEF11A-42E4-E44C-81D3-17B42C7FECF0}" srcOrd="0" destOrd="0" presId="urn:microsoft.com/office/officeart/2005/8/layout/vList5"/>
    <dgm:cxn modelId="{271F37CA-B48A-BF4D-BAAB-A7073B16684A}" type="presOf" srcId="{BA0142A7-7B25-4BCE-8F8E-2996EC1DB464}" destId="{99E637D6-66E2-5145-B6BC-97058C930983}" srcOrd="0" destOrd="0" presId="urn:microsoft.com/office/officeart/2005/8/layout/vList5"/>
    <dgm:cxn modelId="{1A97C6D5-6831-4B26-A736-694906C851A4}" srcId="{B86A6A44-1F01-4B64-AEC0-02900E054AAD}" destId="{BA0142A7-7B25-4BCE-8F8E-2996EC1DB464}" srcOrd="4" destOrd="0" parTransId="{88CC6B77-1740-44E9-AF64-B21A8B4D7F7D}" sibTransId="{2BBEFEFA-E613-486D-AD14-9179F68B5E23}"/>
    <dgm:cxn modelId="{DB7E70FA-54F1-0B4F-904F-5113C97AD1C0}" type="presOf" srcId="{C62D28F4-E9E8-4C0E-ABE4-72E2BCA45106}" destId="{6A49AE8B-17B5-014B-A533-5365737C14D2}" srcOrd="0" destOrd="0" presId="urn:microsoft.com/office/officeart/2005/8/layout/vList5"/>
    <dgm:cxn modelId="{646B5820-DEC9-3342-B254-79D2AA4BB90B}" type="presParOf" srcId="{9FEF752A-856E-E84D-A0C2-C312572DB771}" destId="{D6D233B9-8B7A-D84D-9CD9-02CD0FC00212}" srcOrd="0" destOrd="0" presId="urn:microsoft.com/office/officeart/2005/8/layout/vList5"/>
    <dgm:cxn modelId="{B8B89DC5-8AAF-F746-9376-10530007F9AC}" type="presParOf" srcId="{D6D233B9-8B7A-D84D-9CD9-02CD0FC00212}" destId="{D72F5784-4AE6-744F-92F1-81F642ABB09F}" srcOrd="0" destOrd="0" presId="urn:microsoft.com/office/officeart/2005/8/layout/vList5"/>
    <dgm:cxn modelId="{642E474C-6CD4-AA48-BAC1-610BD5071C4D}" type="presParOf" srcId="{9FEF752A-856E-E84D-A0C2-C312572DB771}" destId="{A81FAF0A-37D9-484A-9516-3B62BB43C228}" srcOrd="1" destOrd="0" presId="urn:microsoft.com/office/officeart/2005/8/layout/vList5"/>
    <dgm:cxn modelId="{5A520CFB-0C74-0844-BE58-944E9691C3B4}" type="presParOf" srcId="{9FEF752A-856E-E84D-A0C2-C312572DB771}" destId="{5BF862F0-63A5-D94E-827C-B76AFC2FCC48}" srcOrd="2" destOrd="0" presId="urn:microsoft.com/office/officeart/2005/8/layout/vList5"/>
    <dgm:cxn modelId="{830DE624-226A-AF4E-9ECE-404CE35C4904}" type="presParOf" srcId="{5BF862F0-63A5-D94E-827C-B76AFC2FCC48}" destId="{CBD21526-EFFB-354D-9A19-3CBD2F256EA5}" srcOrd="0" destOrd="0" presId="urn:microsoft.com/office/officeart/2005/8/layout/vList5"/>
    <dgm:cxn modelId="{68A66FB3-A94C-3E4F-920C-8344AA047869}" type="presParOf" srcId="{9FEF752A-856E-E84D-A0C2-C312572DB771}" destId="{08F35B2E-C3BA-EC48-8F4D-8928CB8F319F}" srcOrd="3" destOrd="0" presId="urn:microsoft.com/office/officeart/2005/8/layout/vList5"/>
    <dgm:cxn modelId="{7575BA54-5C32-794F-A6A2-92D1DFBBA879}" type="presParOf" srcId="{9FEF752A-856E-E84D-A0C2-C312572DB771}" destId="{901EABF2-2C79-7B48-8525-F0FCC0AF0042}" srcOrd="4" destOrd="0" presId="urn:microsoft.com/office/officeart/2005/8/layout/vList5"/>
    <dgm:cxn modelId="{B6B0B8BD-D10D-B44C-BC8C-5726D9ABA7E9}" type="presParOf" srcId="{901EABF2-2C79-7B48-8525-F0FCC0AF0042}" destId="{6A49AE8B-17B5-014B-A533-5365737C14D2}" srcOrd="0" destOrd="0" presId="urn:microsoft.com/office/officeart/2005/8/layout/vList5"/>
    <dgm:cxn modelId="{3E3BEC0A-144A-9D46-8ADC-7A97B69A6F33}" type="presParOf" srcId="{9FEF752A-856E-E84D-A0C2-C312572DB771}" destId="{1215FB80-C50D-1343-B9A8-8C4974CDBAC3}" srcOrd="5" destOrd="0" presId="urn:microsoft.com/office/officeart/2005/8/layout/vList5"/>
    <dgm:cxn modelId="{102D2742-B10E-9342-A7F9-1437D6691779}" type="presParOf" srcId="{9FEF752A-856E-E84D-A0C2-C312572DB771}" destId="{D841A69A-0D7D-FF45-9C8E-8FDA3B10AC7B}" srcOrd="6" destOrd="0" presId="urn:microsoft.com/office/officeart/2005/8/layout/vList5"/>
    <dgm:cxn modelId="{4372FF97-B64A-A94B-BC72-E4387FB25DD9}" type="presParOf" srcId="{D841A69A-0D7D-FF45-9C8E-8FDA3B10AC7B}" destId="{6FAEF11A-42E4-E44C-81D3-17B42C7FECF0}" srcOrd="0" destOrd="0" presId="urn:microsoft.com/office/officeart/2005/8/layout/vList5"/>
    <dgm:cxn modelId="{236E24D5-692E-5D49-9F60-2004A348ED77}" type="presParOf" srcId="{9FEF752A-856E-E84D-A0C2-C312572DB771}" destId="{4BBB555F-70B1-3742-9055-78BE6175FC9F}" srcOrd="7" destOrd="0" presId="urn:microsoft.com/office/officeart/2005/8/layout/vList5"/>
    <dgm:cxn modelId="{727365A7-3BAF-1B4D-A5EF-CA50BFB01D43}" type="presParOf" srcId="{9FEF752A-856E-E84D-A0C2-C312572DB771}" destId="{572CAEAD-3580-3E48-9671-6138745DD5E0}" srcOrd="8" destOrd="0" presId="urn:microsoft.com/office/officeart/2005/8/layout/vList5"/>
    <dgm:cxn modelId="{25F295F2-CC88-F143-956E-956F23717251}" type="presParOf" srcId="{572CAEAD-3580-3E48-9671-6138745DD5E0}" destId="{99E637D6-66E2-5145-B6BC-97058C930983}"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699C4FD-EFC6-4D1C-8019-600DE1224DB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E8B9961-6B3A-4E53-ABB1-AED93F4AAF72}">
      <dgm:prSet/>
      <dgm:spPr/>
      <dgm:t>
        <a:bodyPr/>
        <a:lstStyle/>
        <a:p>
          <a:r>
            <a:rPr lang="en-US" b="1"/>
            <a:t>Highly Disregarded Groups:</a:t>
          </a:r>
          <a:endParaRPr lang="en-US"/>
        </a:p>
      </dgm:t>
    </dgm:pt>
    <dgm:pt modelId="{28544BC6-45FC-40B1-9AA8-E2CE56BFFA7C}" type="parTrans" cxnId="{35A4CE08-72B7-4727-A144-28F4A9126531}">
      <dgm:prSet/>
      <dgm:spPr/>
      <dgm:t>
        <a:bodyPr/>
        <a:lstStyle/>
        <a:p>
          <a:endParaRPr lang="en-US"/>
        </a:p>
      </dgm:t>
    </dgm:pt>
    <dgm:pt modelId="{0D4681FE-4A93-4B4C-A663-D100C9E8C2C3}" type="sibTrans" cxnId="{35A4CE08-72B7-4727-A144-28F4A9126531}">
      <dgm:prSet/>
      <dgm:spPr/>
      <dgm:t>
        <a:bodyPr/>
        <a:lstStyle/>
        <a:p>
          <a:endParaRPr lang="en-US"/>
        </a:p>
      </dgm:t>
    </dgm:pt>
    <dgm:pt modelId="{C7EB6F77-96B1-4B7D-B033-F25562105D35}">
      <dgm:prSet/>
      <dgm:spPr/>
      <dgm:t>
        <a:bodyPr/>
        <a:lstStyle/>
        <a:p>
          <a:r>
            <a:rPr lang="en-US"/>
            <a:t>Pediatric, extremely old, and disabled patients are the most neglected categories when it comes to appointment attendance, and some prevalent explanations are as follows:</a:t>
          </a:r>
        </a:p>
      </dgm:t>
    </dgm:pt>
    <dgm:pt modelId="{E76FEC6F-1CAA-460F-8333-9443A943E7C2}" type="parTrans" cxnId="{5AF54960-C43B-4F35-ABCA-D57037392E43}">
      <dgm:prSet/>
      <dgm:spPr/>
      <dgm:t>
        <a:bodyPr/>
        <a:lstStyle/>
        <a:p>
          <a:endParaRPr lang="en-US"/>
        </a:p>
      </dgm:t>
    </dgm:pt>
    <dgm:pt modelId="{8F7CDF7A-E22A-472B-B186-4D9B9362E492}" type="sibTrans" cxnId="{5AF54960-C43B-4F35-ABCA-D57037392E43}">
      <dgm:prSet/>
      <dgm:spPr/>
      <dgm:t>
        <a:bodyPr/>
        <a:lstStyle/>
        <a:p>
          <a:endParaRPr lang="en-US"/>
        </a:p>
      </dgm:t>
    </dgm:pt>
    <dgm:pt modelId="{15C71707-3E6F-44BB-B739-E86C32BD0107}">
      <dgm:prSet/>
      <dgm:spPr/>
      <dgm:t>
        <a:bodyPr/>
        <a:lstStyle/>
        <a:p>
          <a:r>
            <a:rPr lang="en-US"/>
            <a:t>absence of SMS appointment reminders.</a:t>
          </a:r>
        </a:p>
      </dgm:t>
    </dgm:pt>
    <dgm:pt modelId="{0B9E6FF3-5C01-42E2-AEED-F4B6D4382725}" type="parTrans" cxnId="{6FB1F68B-2958-40C5-8ACF-69E1A4D4559F}">
      <dgm:prSet/>
      <dgm:spPr/>
      <dgm:t>
        <a:bodyPr/>
        <a:lstStyle/>
        <a:p>
          <a:endParaRPr lang="en-US"/>
        </a:p>
      </dgm:t>
    </dgm:pt>
    <dgm:pt modelId="{63299D5C-8EBD-4A98-A42B-A43E20450DE1}" type="sibTrans" cxnId="{6FB1F68B-2958-40C5-8ACF-69E1A4D4559F}">
      <dgm:prSet/>
      <dgm:spPr/>
      <dgm:t>
        <a:bodyPr/>
        <a:lstStyle/>
        <a:p>
          <a:endParaRPr lang="en-US"/>
        </a:p>
      </dgm:t>
    </dgm:pt>
    <dgm:pt modelId="{16B779F2-3E95-46E3-92C6-186C8550402A}">
      <dgm:prSet/>
      <dgm:spPr/>
      <dgm:t>
        <a:bodyPr/>
        <a:lstStyle/>
        <a:p>
          <a:r>
            <a:rPr lang="en-US"/>
            <a:t>Rarely do pediatric children have chronic illnesses.</a:t>
          </a:r>
        </a:p>
      </dgm:t>
    </dgm:pt>
    <dgm:pt modelId="{A78CB25B-26A0-451B-A163-BF6F1DEB1E78}" type="parTrans" cxnId="{86752677-7EB9-4273-B9E5-8FDEBE04C9BF}">
      <dgm:prSet/>
      <dgm:spPr/>
      <dgm:t>
        <a:bodyPr/>
        <a:lstStyle/>
        <a:p>
          <a:endParaRPr lang="en-US"/>
        </a:p>
      </dgm:t>
    </dgm:pt>
    <dgm:pt modelId="{DF0AAC2C-E1C0-4428-A3E0-EE1D0FD09AFF}" type="sibTrans" cxnId="{86752677-7EB9-4273-B9E5-8FDEBE04C9BF}">
      <dgm:prSet/>
      <dgm:spPr/>
      <dgm:t>
        <a:bodyPr/>
        <a:lstStyle/>
        <a:p>
          <a:endParaRPr lang="en-US"/>
        </a:p>
      </dgm:t>
    </dgm:pt>
    <dgm:pt modelId="{64D9A5FD-7072-4D53-975B-734A692DA658}">
      <dgm:prSet/>
      <dgm:spPr/>
      <dgm:t>
        <a:bodyPr/>
        <a:lstStyle/>
        <a:p>
          <a:r>
            <a:rPr lang="en-US"/>
            <a:t>When the impairment level is level 3 or higher, there is a higher likelihood of missed appointments. Children (1–17) and older age groups (69–85) are typically affected by this level of impairment.</a:t>
          </a:r>
        </a:p>
      </dgm:t>
    </dgm:pt>
    <dgm:pt modelId="{CED748B3-E8F4-492D-8BEF-F44F6849E6BB}" type="parTrans" cxnId="{7B818FA3-2725-4A30-A426-26F7CCFB00C4}">
      <dgm:prSet/>
      <dgm:spPr/>
      <dgm:t>
        <a:bodyPr/>
        <a:lstStyle/>
        <a:p>
          <a:endParaRPr lang="en-US"/>
        </a:p>
      </dgm:t>
    </dgm:pt>
    <dgm:pt modelId="{770D5239-0C1F-457D-82D1-4D0378C048F0}" type="sibTrans" cxnId="{7B818FA3-2725-4A30-A426-26F7CCFB00C4}">
      <dgm:prSet/>
      <dgm:spPr/>
      <dgm:t>
        <a:bodyPr/>
        <a:lstStyle/>
        <a:p>
          <a:endParaRPr lang="en-US"/>
        </a:p>
      </dgm:t>
    </dgm:pt>
    <dgm:pt modelId="{98E4059A-856C-A846-BD10-187F340EE018}" type="pres">
      <dgm:prSet presAssocID="{A699C4FD-EFC6-4D1C-8019-600DE1224DB8}" presName="linear" presStyleCnt="0">
        <dgm:presLayoutVars>
          <dgm:animLvl val="lvl"/>
          <dgm:resizeHandles val="exact"/>
        </dgm:presLayoutVars>
      </dgm:prSet>
      <dgm:spPr/>
    </dgm:pt>
    <dgm:pt modelId="{B8052AA6-CDEC-5C47-A71F-8958EB57AF19}" type="pres">
      <dgm:prSet presAssocID="{2E8B9961-6B3A-4E53-ABB1-AED93F4AAF72}" presName="parentText" presStyleLbl="node1" presStyleIdx="0" presStyleCnt="5">
        <dgm:presLayoutVars>
          <dgm:chMax val="0"/>
          <dgm:bulletEnabled val="1"/>
        </dgm:presLayoutVars>
      </dgm:prSet>
      <dgm:spPr/>
    </dgm:pt>
    <dgm:pt modelId="{37FCBD35-356E-5F48-9389-9A951C3C03B5}" type="pres">
      <dgm:prSet presAssocID="{0D4681FE-4A93-4B4C-A663-D100C9E8C2C3}" presName="spacer" presStyleCnt="0"/>
      <dgm:spPr/>
    </dgm:pt>
    <dgm:pt modelId="{94ADEA74-F9D0-C84C-AB23-6468F92C5BA3}" type="pres">
      <dgm:prSet presAssocID="{C7EB6F77-96B1-4B7D-B033-F25562105D35}" presName="parentText" presStyleLbl="node1" presStyleIdx="1" presStyleCnt="5">
        <dgm:presLayoutVars>
          <dgm:chMax val="0"/>
          <dgm:bulletEnabled val="1"/>
        </dgm:presLayoutVars>
      </dgm:prSet>
      <dgm:spPr/>
    </dgm:pt>
    <dgm:pt modelId="{C4B08002-FAF0-DC40-A99E-4866C05E59C5}" type="pres">
      <dgm:prSet presAssocID="{8F7CDF7A-E22A-472B-B186-4D9B9362E492}" presName="spacer" presStyleCnt="0"/>
      <dgm:spPr/>
    </dgm:pt>
    <dgm:pt modelId="{C1E1B4FA-2172-1B42-A102-B58684A20BCF}" type="pres">
      <dgm:prSet presAssocID="{15C71707-3E6F-44BB-B739-E86C32BD0107}" presName="parentText" presStyleLbl="node1" presStyleIdx="2" presStyleCnt="5">
        <dgm:presLayoutVars>
          <dgm:chMax val="0"/>
          <dgm:bulletEnabled val="1"/>
        </dgm:presLayoutVars>
      </dgm:prSet>
      <dgm:spPr/>
    </dgm:pt>
    <dgm:pt modelId="{51661218-9349-684D-8396-A7A4512EFE1A}" type="pres">
      <dgm:prSet presAssocID="{63299D5C-8EBD-4A98-A42B-A43E20450DE1}" presName="spacer" presStyleCnt="0"/>
      <dgm:spPr/>
    </dgm:pt>
    <dgm:pt modelId="{98460A47-837C-1E45-B5F9-AB9FFC7CC1D4}" type="pres">
      <dgm:prSet presAssocID="{16B779F2-3E95-46E3-92C6-186C8550402A}" presName="parentText" presStyleLbl="node1" presStyleIdx="3" presStyleCnt="5">
        <dgm:presLayoutVars>
          <dgm:chMax val="0"/>
          <dgm:bulletEnabled val="1"/>
        </dgm:presLayoutVars>
      </dgm:prSet>
      <dgm:spPr/>
    </dgm:pt>
    <dgm:pt modelId="{10ED6623-2CD5-AE46-A6C0-0A47F802E5D3}" type="pres">
      <dgm:prSet presAssocID="{DF0AAC2C-E1C0-4428-A3E0-EE1D0FD09AFF}" presName="spacer" presStyleCnt="0"/>
      <dgm:spPr/>
    </dgm:pt>
    <dgm:pt modelId="{C6CBD8CC-7735-F640-8833-6ED31F05EE60}" type="pres">
      <dgm:prSet presAssocID="{64D9A5FD-7072-4D53-975B-734A692DA658}" presName="parentText" presStyleLbl="node1" presStyleIdx="4" presStyleCnt="5">
        <dgm:presLayoutVars>
          <dgm:chMax val="0"/>
          <dgm:bulletEnabled val="1"/>
        </dgm:presLayoutVars>
      </dgm:prSet>
      <dgm:spPr/>
    </dgm:pt>
  </dgm:ptLst>
  <dgm:cxnLst>
    <dgm:cxn modelId="{35A4CE08-72B7-4727-A144-28F4A9126531}" srcId="{A699C4FD-EFC6-4D1C-8019-600DE1224DB8}" destId="{2E8B9961-6B3A-4E53-ABB1-AED93F4AAF72}" srcOrd="0" destOrd="0" parTransId="{28544BC6-45FC-40B1-9AA8-E2CE56BFFA7C}" sibTransId="{0D4681FE-4A93-4B4C-A663-D100C9E8C2C3}"/>
    <dgm:cxn modelId="{E1489A1F-BE63-EC4B-A853-F09AF349DF74}" type="presOf" srcId="{64D9A5FD-7072-4D53-975B-734A692DA658}" destId="{C6CBD8CC-7735-F640-8833-6ED31F05EE60}" srcOrd="0" destOrd="0" presId="urn:microsoft.com/office/officeart/2005/8/layout/vList2"/>
    <dgm:cxn modelId="{5AF54960-C43B-4F35-ABCA-D57037392E43}" srcId="{A699C4FD-EFC6-4D1C-8019-600DE1224DB8}" destId="{C7EB6F77-96B1-4B7D-B033-F25562105D35}" srcOrd="1" destOrd="0" parTransId="{E76FEC6F-1CAA-460F-8333-9443A943E7C2}" sibTransId="{8F7CDF7A-E22A-472B-B186-4D9B9362E492}"/>
    <dgm:cxn modelId="{1088E476-5519-DB4C-B0A7-D17B1497BA1F}" type="presOf" srcId="{15C71707-3E6F-44BB-B739-E86C32BD0107}" destId="{C1E1B4FA-2172-1B42-A102-B58684A20BCF}" srcOrd="0" destOrd="0" presId="urn:microsoft.com/office/officeart/2005/8/layout/vList2"/>
    <dgm:cxn modelId="{86752677-7EB9-4273-B9E5-8FDEBE04C9BF}" srcId="{A699C4FD-EFC6-4D1C-8019-600DE1224DB8}" destId="{16B779F2-3E95-46E3-92C6-186C8550402A}" srcOrd="3" destOrd="0" parTransId="{A78CB25B-26A0-451B-A163-BF6F1DEB1E78}" sibTransId="{DF0AAC2C-E1C0-4428-A3E0-EE1D0FD09AFF}"/>
    <dgm:cxn modelId="{6FB1F68B-2958-40C5-8ACF-69E1A4D4559F}" srcId="{A699C4FD-EFC6-4D1C-8019-600DE1224DB8}" destId="{15C71707-3E6F-44BB-B739-E86C32BD0107}" srcOrd="2" destOrd="0" parTransId="{0B9E6FF3-5C01-42E2-AEED-F4B6D4382725}" sibTransId="{63299D5C-8EBD-4A98-A42B-A43E20450DE1}"/>
    <dgm:cxn modelId="{0F694A96-D3E3-6E40-BB7F-B11E797FA43B}" type="presOf" srcId="{16B779F2-3E95-46E3-92C6-186C8550402A}" destId="{98460A47-837C-1E45-B5F9-AB9FFC7CC1D4}" srcOrd="0" destOrd="0" presId="urn:microsoft.com/office/officeart/2005/8/layout/vList2"/>
    <dgm:cxn modelId="{7B818FA3-2725-4A30-A426-26F7CCFB00C4}" srcId="{A699C4FD-EFC6-4D1C-8019-600DE1224DB8}" destId="{64D9A5FD-7072-4D53-975B-734A692DA658}" srcOrd="4" destOrd="0" parTransId="{CED748B3-E8F4-492D-8BEF-F44F6849E6BB}" sibTransId="{770D5239-0C1F-457D-82D1-4D0378C048F0}"/>
    <dgm:cxn modelId="{990418A6-A0EA-024F-AD1E-9640795D5419}" type="presOf" srcId="{C7EB6F77-96B1-4B7D-B033-F25562105D35}" destId="{94ADEA74-F9D0-C84C-AB23-6468F92C5BA3}" srcOrd="0" destOrd="0" presId="urn:microsoft.com/office/officeart/2005/8/layout/vList2"/>
    <dgm:cxn modelId="{84AAE2ED-EE32-BA4C-A2E9-0D40621F6E19}" type="presOf" srcId="{A699C4FD-EFC6-4D1C-8019-600DE1224DB8}" destId="{98E4059A-856C-A846-BD10-187F340EE018}" srcOrd="0" destOrd="0" presId="urn:microsoft.com/office/officeart/2005/8/layout/vList2"/>
    <dgm:cxn modelId="{653179F4-DE5A-C84D-B56A-0741CC329C90}" type="presOf" srcId="{2E8B9961-6B3A-4E53-ABB1-AED93F4AAF72}" destId="{B8052AA6-CDEC-5C47-A71F-8958EB57AF19}" srcOrd="0" destOrd="0" presId="urn:microsoft.com/office/officeart/2005/8/layout/vList2"/>
    <dgm:cxn modelId="{33F3D9D1-50A8-9D47-A538-C764079D5BFA}" type="presParOf" srcId="{98E4059A-856C-A846-BD10-187F340EE018}" destId="{B8052AA6-CDEC-5C47-A71F-8958EB57AF19}" srcOrd="0" destOrd="0" presId="urn:microsoft.com/office/officeart/2005/8/layout/vList2"/>
    <dgm:cxn modelId="{45730DBD-05CA-3843-A198-1628217B5341}" type="presParOf" srcId="{98E4059A-856C-A846-BD10-187F340EE018}" destId="{37FCBD35-356E-5F48-9389-9A951C3C03B5}" srcOrd="1" destOrd="0" presId="urn:microsoft.com/office/officeart/2005/8/layout/vList2"/>
    <dgm:cxn modelId="{8BBBD292-7C4C-854B-B2BF-F4E2C1B7F822}" type="presParOf" srcId="{98E4059A-856C-A846-BD10-187F340EE018}" destId="{94ADEA74-F9D0-C84C-AB23-6468F92C5BA3}" srcOrd="2" destOrd="0" presId="urn:microsoft.com/office/officeart/2005/8/layout/vList2"/>
    <dgm:cxn modelId="{A1035C4D-E3EC-164E-B897-BD124C2258F3}" type="presParOf" srcId="{98E4059A-856C-A846-BD10-187F340EE018}" destId="{C4B08002-FAF0-DC40-A99E-4866C05E59C5}" srcOrd="3" destOrd="0" presId="urn:microsoft.com/office/officeart/2005/8/layout/vList2"/>
    <dgm:cxn modelId="{62D483A1-ACF5-0246-A274-7A74A8340246}" type="presParOf" srcId="{98E4059A-856C-A846-BD10-187F340EE018}" destId="{C1E1B4FA-2172-1B42-A102-B58684A20BCF}" srcOrd="4" destOrd="0" presId="urn:microsoft.com/office/officeart/2005/8/layout/vList2"/>
    <dgm:cxn modelId="{99EFF958-35C0-524F-B309-C44DEF3ED0EE}" type="presParOf" srcId="{98E4059A-856C-A846-BD10-187F340EE018}" destId="{51661218-9349-684D-8396-A7A4512EFE1A}" srcOrd="5" destOrd="0" presId="urn:microsoft.com/office/officeart/2005/8/layout/vList2"/>
    <dgm:cxn modelId="{6886081D-0B9A-C648-8684-D54205461A3B}" type="presParOf" srcId="{98E4059A-856C-A846-BD10-187F340EE018}" destId="{98460A47-837C-1E45-B5F9-AB9FFC7CC1D4}" srcOrd="6" destOrd="0" presId="urn:microsoft.com/office/officeart/2005/8/layout/vList2"/>
    <dgm:cxn modelId="{FFA7AB56-446F-0B42-981A-F0371BA09D86}" type="presParOf" srcId="{98E4059A-856C-A846-BD10-187F340EE018}" destId="{10ED6623-2CD5-AE46-A6C0-0A47F802E5D3}" srcOrd="7" destOrd="0" presId="urn:microsoft.com/office/officeart/2005/8/layout/vList2"/>
    <dgm:cxn modelId="{B190F3C3-C370-7F4F-8A16-DE93CDE16125}" type="presParOf" srcId="{98E4059A-856C-A846-BD10-187F340EE018}" destId="{C6CBD8CC-7735-F640-8833-6ED31F05EE6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1B45413-A9E8-4307-B624-92F16FD92C34}"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459C79BB-2C1B-4B99-91F7-79B5F0C2FFE9}">
      <dgm:prSet/>
      <dgm:spPr/>
      <dgm:t>
        <a:bodyPr/>
        <a:lstStyle/>
        <a:p>
          <a:r>
            <a:rPr lang="en-US" b="1" i="0"/>
            <a:t>Regular Patients:</a:t>
          </a:r>
          <a:endParaRPr lang="en-US"/>
        </a:p>
      </dgm:t>
    </dgm:pt>
    <dgm:pt modelId="{E44C5125-79BF-483F-986E-8B47A0C0FD1B}" type="parTrans" cxnId="{84646103-3908-4C64-AA6F-1A9449A9CFB3}">
      <dgm:prSet/>
      <dgm:spPr/>
      <dgm:t>
        <a:bodyPr/>
        <a:lstStyle/>
        <a:p>
          <a:endParaRPr lang="en-US"/>
        </a:p>
      </dgm:t>
    </dgm:pt>
    <dgm:pt modelId="{69EAA650-0243-4880-82E5-A6E69F20A4DE}" type="sibTrans" cxnId="{84646103-3908-4C64-AA6F-1A9449A9CFB3}">
      <dgm:prSet/>
      <dgm:spPr/>
      <dgm:t>
        <a:bodyPr/>
        <a:lstStyle/>
        <a:p>
          <a:endParaRPr lang="en-US"/>
        </a:p>
      </dgm:t>
    </dgm:pt>
    <dgm:pt modelId="{19CE3E2F-AC79-46A9-B17A-27811A7358C4}">
      <dgm:prSet/>
      <dgm:spPr/>
      <dgm:t>
        <a:bodyPr/>
        <a:lstStyle/>
        <a:p>
          <a:r>
            <a:rPr lang="en-US" b="0" i="0"/>
            <a:t>Patients who regularly keep their visits are above 50 in a sizable majority (75%) of cases.</a:t>
          </a:r>
          <a:endParaRPr lang="en-US"/>
        </a:p>
      </dgm:t>
    </dgm:pt>
    <dgm:pt modelId="{19C9C7E6-1318-4084-8742-10D659ADAA79}" type="parTrans" cxnId="{498B3FF4-24A0-4DC4-8201-8D348EDD922F}">
      <dgm:prSet/>
      <dgm:spPr/>
      <dgm:t>
        <a:bodyPr/>
        <a:lstStyle/>
        <a:p>
          <a:endParaRPr lang="en-US"/>
        </a:p>
      </dgm:t>
    </dgm:pt>
    <dgm:pt modelId="{83E38EB3-2320-4429-8353-EBBB293E65DC}" type="sibTrans" cxnId="{498B3FF4-24A0-4DC4-8201-8D348EDD922F}">
      <dgm:prSet/>
      <dgm:spPr/>
      <dgm:t>
        <a:bodyPr/>
        <a:lstStyle/>
        <a:p>
          <a:endParaRPr lang="en-US"/>
        </a:p>
      </dgm:t>
    </dgm:pt>
    <dgm:pt modelId="{5B9F9196-4A49-4C6A-84B9-36A6A2869A69}">
      <dgm:prSet/>
      <dgm:spPr/>
      <dgm:t>
        <a:bodyPr/>
        <a:lstStyle/>
        <a:p>
          <a:r>
            <a:rPr lang="en-US" b="0" i="0"/>
            <a:t>Patients in the age range of 50 to 100 years are less likely to miss appointments because they require active medical treatment and follow-ups for conditions like Hypertension and Diabetes.</a:t>
          </a:r>
          <a:endParaRPr lang="en-US"/>
        </a:p>
      </dgm:t>
    </dgm:pt>
    <dgm:pt modelId="{0285AAB2-C7AD-4210-82CF-8ABAE9578A00}" type="parTrans" cxnId="{A3A83976-C4CB-4162-ADA9-908356183387}">
      <dgm:prSet/>
      <dgm:spPr/>
      <dgm:t>
        <a:bodyPr/>
        <a:lstStyle/>
        <a:p>
          <a:endParaRPr lang="en-US"/>
        </a:p>
      </dgm:t>
    </dgm:pt>
    <dgm:pt modelId="{36A843ED-85B6-4DE4-8F98-05A03E5D17D7}" type="sibTrans" cxnId="{A3A83976-C4CB-4162-ADA9-908356183387}">
      <dgm:prSet/>
      <dgm:spPr/>
      <dgm:t>
        <a:bodyPr/>
        <a:lstStyle/>
        <a:p>
          <a:endParaRPr lang="en-US"/>
        </a:p>
      </dgm:t>
    </dgm:pt>
    <dgm:pt modelId="{24B302C3-1D7F-9B4B-AC11-14640D318CFA}" type="pres">
      <dgm:prSet presAssocID="{81B45413-A9E8-4307-B624-92F16FD92C34}" presName="Name0" presStyleCnt="0">
        <dgm:presLayoutVars>
          <dgm:dir/>
          <dgm:animLvl val="lvl"/>
          <dgm:resizeHandles val="exact"/>
        </dgm:presLayoutVars>
      </dgm:prSet>
      <dgm:spPr/>
    </dgm:pt>
    <dgm:pt modelId="{70DE4D3C-2634-3B46-B179-C040E4448CE2}" type="pres">
      <dgm:prSet presAssocID="{459C79BB-2C1B-4B99-91F7-79B5F0C2FFE9}" presName="linNode" presStyleCnt="0"/>
      <dgm:spPr/>
    </dgm:pt>
    <dgm:pt modelId="{9BA204D4-4525-D941-8B2D-9996E565F8CF}" type="pres">
      <dgm:prSet presAssocID="{459C79BB-2C1B-4B99-91F7-79B5F0C2FFE9}" presName="parentText" presStyleLbl="node1" presStyleIdx="0" presStyleCnt="3">
        <dgm:presLayoutVars>
          <dgm:chMax val="1"/>
          <dgm:bulletEnabled val="1"/>
        </dgm:presLayoutVars>
      </dgm:prSet>
      <dgm:spPr/>
    </dgm:pt>
    <dgm:pt modelId="{9CD61575-A71F-0845-AA99-2AFD7C2179D5}" type="pres">
      <dgm:prSet presAssocID="{69EAA650-0243-4880-82E5-A6E69F20A4DE}" presName="sp" presStyleCnt="0"/>
      <dgm:spPr/>
    </dgm:pt>
    <dgm:pt modelId="{5F9F81AE-7C02-144E-A1BC-480F737C9D58}" type="pres">
      <dgm:prSet presAssocID="{19CE3E2F-AC79-46A9-B17A-27811A7358C4}" presName="linNode" presStyleCnt="0"/>
      <dgm:spPr/>
    </dgm:pt>
    <dgm:pt modelId="{596E5B1E-518D-7C48-A510-53C44DD48935}" type="pres">
      <dgm:prSet presAssocID="{19CE3E2F-AC79-46A9-B17A-27811A7358C4}" presName="parentText" presStyleLbl="node1" presStyleIdx="1" presStyleCnt="3">
        <dgm:presLayoutVars>
          <dgm:chMax val="1"/>
          <dgm:bulletEnabled val="1"/>
        </dgm:presLayoutVars>
      </dgm:prSet>
      <dgm:spPr/>
    </dgm:pt>
    <dgm:pt modelId="{0316C949-83C0-A947-869F-B6E4938C9567}" type="pres">
      <dgm:prSet presAssocID="{83E38EB3-2320-4429-8353-EBBB293E65DC}" presName="sp" presStyleCnt="0"/>
      <dgm:spPr/>
    </dgm:pt>
    <dgm:pt modelId="{6AA1E1E0-0578-894E-9DC4-3FBCD1205FEE}" type="pres">
      <dgm:prSet presAssocID="{5B9F9196-4A49-4C6A-84B9-36A6A2869A69}" presName="linNode" presStyleCnt="0"/>
      <dgm:spPr/>
    </dgm:pt>
    <dgm:pt modelId="{BA64A5DE-9CAB-4B42-AB2B-53137708121D}" type="pres">
      <dgm:prSet presAssocID="{5B9F9196-4A49-4C6A-84B9-36A6A2869A69}" presName="parentText" presStyleLbl="node1" presStyleIdx="2" presStyleCnt="3">
        <dgm:presLayoutVars>
          <dgm:chMax val="1"/>
          <dgm:bulletEnabled val="1"/>
        </dgm:presLayoutVars>
      </dgm:prSet>
      <dgm:spPr/>
    </dgm:pt>
  </dgm:ptLst>
  <dgm:cxnLst>
    <dgm:cxn modelId="{84646103-3908-4C64-AA6F-1A9449A9CFB3}" srcId="{81B45413-A9E8-4307-B624-92F16FD92C34}" destId="{459C79BB-2C1B-4B99-91F7-79B5F0C2FFE9}" srcOrd="0" destOrd="0" parTransId="{E44C5125-79BF-483F-986E-8B47A0C0FD1B}" sibTransId="{69EAA650-0243-4880-82E5-A6E69F20A4DE}"/>
    <dgm:cxn modelId="{D2AE3C0F-FE24-9D42-948F-3A5624DF8236}" type="presOf" srcId="{81B45413-A9E8-4307-B624-92F16FD92C34}" destId="{24B302C3-1D7F-9B4B-AC11-14640D318CFA}" srcOrd="0" destOrd="0" presId="urn:microsoft.com/office/officeart/2005/8/layout/vList5"/>
    <dgm:cxn modelId="{8F0F2026-0492-5B4F-A9CE-D9B18A7F2331}" type="presOf" srcId="{459C79BB-2C1B-4B99-91F7-79B5F0C2FFE9}" destId="{9BA204D4-4525-D941-8B2D-9996E565F8CF}" srcOrd="0" destOrd="0" presId="urn:microsoft.com/office/officeart/2005/8/layout/vList5"/>
    <dgm:cxn modelId="{832FEE35-D2F6-4C4B-BA65-149D19AF1C95}" type="presOf" srcId="{5B9F9196-4A49-4C6A-84B9-36A6A2869A69}" destId="{BA64A5DE-9CAB-4B42-AB2B-53137708121D}" srcOrd="0" destOrd="0" presId="urn:microsoft.com/office/officeart/2005/8/layout/vList5"/>
    <dgm:cxn modelId="{A3A83976-C4CB-4162-ADA9-908356183387}" srcId="{81B45413-A9E8-4307-B624-92F16FD92C34}" destId="{5B9F9196-4A49-4C6A-84B9-36A6A2869A69}" srcOrd="2" destOrd="0" parTransId="{0285AAB2-C7AD-4210-82CF-8ABAE9578A00}" sibTransId="{36A843ED-85B6-4DE4-8F98-05A03E5D17D7}"/>
    <dgm:cxn modelId="{9E31A2C6-85EC-0A45-8AD3-D30100878832}" type="presOf" srcId="{19CE3E2F-AC79-46A9-B17A-27811A7358C4}" destId="{596E5B1E-518D-7C48-A510-53C44DD48935}" srcOrd="0" destOrd="0" presId="urn:microsoft.com/office/officeart/2005/8/layout/vList5"/>
    <dgm:cxn modelId="{498B3FF4-24A0-4DC4-8201-8D348EDD922F}" srcId="{81B45413-A9E8-4307-B624-92F16FD92C34}" destId="{19CE3E2F-AC79-46A9-B17A-27811A7358C4}" srcOrd="1" destOrd="0" parTransId="{19C9C7E6-1318-4084-8742-10D659ADAA79}" sibTransId="{83E38EB3-2320-4429-8353-EBBB293E65DC}"/>
    <dgm:cxn modelId="{AC7289D9-946C-1448-BABE-120CE33040A9}" type="presParOf" srcId="{24B302C3-1D7F-9B4B-AC11-14640D318CFA}" destId="{70DE4D3C-2634-3B46-B179-C040E4448CE2}" srcOrd="0" destOrd="0" presId="urn:microsoft.com/office/officeart/2005/8/layout/vList5"/>
    <dgm:cxn modelId="{677E7B8D-06FE-804A-9E79-C590B9A91DF3}" type="presParOf" srcId="{70DE4D3C-2634-3B46-B179-C040E4448CE2}" destId="{9BA204D4-4525-D941-8B2D-9996E565F8CF}" srcOrd="0" destOrd="0" presId="urn:microsoft.com/office/officeart/2005/8/layout/vList5"/>
    <dgm:cxn modelId="{A05CF7BF-4D5B-044F-A491-7FDD4CD549E0}" type="presParOf" srcId="{24B302C3-1D7F-9B4B-AC11-14640D318CFA}" destId="{9CD61575-A71F-0845-AA99-2AFD7C2179D5}" srcOrd="1" destOrd="0" presId="urn:microsoft.com/office/officeart/2005/8/layout/vList5"/>
    <dgm:cxn modelId="{B998F4C6-6629-0246-9854-B04A17D70D1A}" type="presParOf" srcId="{24B302C3-1D7F-9B4B-AC11-14640D318CFA}" destId="{5F9F81AE-7C02-144E-A1BC-480F737C9D58}" srcOrd="2" destOrd="0" presId="urn:microsoft.com/office/officeart/2005/8/layout/vList5"/>
    <dgm:cxn modelId="{1BEB8EF5-9388-C743-B302-91677BF563C4}" type="presParOf" srcId="{5F9F81AE-7C02-144E-A1BC-480F737C9D58}" destId="{596E5B1E-518D-7C48-A510-53C44DD48935}" srcOrd="0" destOrd="0" presId="urn:microsoft.com/office/officeart/2005/8/layout/vList5"/>
    <dgm:cxn modelId="{F0A522AC-CAEC-1545-9FC3-877BE16EFEE4}" type="presParOf" srcId="{24B302C3-1D7F-9B4B-AC11-14640D318CFA}" destId="{0316C949-83C0-A947-869F-B6E4938C9567}" srcOrd="3" destOrd="0" presId="urn:microsoft.com/office/officeart/2005/8/layout/vList5"/>
    <dgm:cxn modelId="{83CA8AAE-0582-444B-97F5-1896D8F178A9}" type="presParOf" srcId="{24B302C3-1D7F-9B4B-AC11-14640D318CFA}" destId="{6AA1E1E0-0578-894E-9DC4-3FBCD1205FEE}" srcOrd="4" destOrd="0" presId="urn:microsoft.com/office/officeart/2005/8/layout/vList5"/>
    <dgm:cxn modelId="{CA874B1E-D8F9-7843-B46D-2154806CA874}" type="presParOf" srcId="{6AA1E1E0-0578-894E-9DC4-3FBCD1205FEE}" destId="{BA64A5DE-9CAB-4B42-AB2B-53137708121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AD3EA-BF8A-4D7B-B196-1C394CF627AB}">
      <dsp:nvSpPr>
        <dsp:cNvPr id="0" name=""/>
        <dsp:cNvSpPr/>
      </dsp:nvSpPr>
      <dsp:spPr>
        <a:xfrm>
          <a:off x="205509" y="1640565"/>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ECDE07-266B-47B5-A56A-CD7946075B4F}">
      <dsp:nvSpPr>
        <dsp:cNvPr id="0" name=""/>
        <dsp:cNvSpPr/>
      </dsp:nvSpPr>
      <dsp:spPr>
        <a:xfrm>
          <a:off x="396960" y="1832017"/>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F34E5A-7131-4021-89D0-D4A0DB6CC1CA}">
      <dsp:nvSpPr>
        <dsp:cNvPr id="0" name=""/>
        <dsp:cNvSpPr/>
      </dsp:nvSpPr>
      <dsp:spPr>
        <a:xfrm>
          <a:off x="1312541"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CA" sz="1300" kern="1200"/>
            <a:t>A healthcare organization is mentioned in the dataset that was utilized for the analysis.</a:t>
          </a:r>
          <a:endParaRPr lang="en-US" sz="1300" kern="1200"/>
        </a:p>
      </dsp:txBody>
      <dsp:txXfrm>
        <a:off x="1312541" y="1640565"/>
        <a:ext cx="2148945" cy="911674"/>
      </dsp:txXfrm>
    </dsp:sp>
    <dsp:sp modelId="{D83418A6-AEEE-4EA8-8FE8-A8E9ED8B1F4D}">
      <dsp:nvSpPr>
        <dsp:cNvPr id="0" name=""/>
        <dsp:cNvSpPr/>
      </dsp:nvSpPr>
      <dsp:spPr>
        <a:xfrm>
          <a:off x="3835925" y="1640565"/>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B642E7-8401-4B5A-97C0-9AB5EA041F43}">
      <dsp:nvSpPr>
        <dsp:cNvPr id="0" name=""/>
        <dsp:cNvSpPr/>
      </dsp:nvSpPr>
      <dsp:spPr>
        <a:xfrm>
          <a:off x="4027376" y="1832017"/>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B3DFF5-DE7B-4014-89D5-6F1D3AADBBD9}">
      <dsp:nvSpPr>
        <dsp:cNvPr id="0" name=""/>
        <dsp:cNvSpPr/>
      </dsp:nvSpPr>
      <dsp:spPr>
        <a:xfrm>
          <a:off x="4942957"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CA" sz="1300" kern="1200"/>
            <a:t>It includes facts on the patient's appointment scheduling as well as other information about the patient, such as age, gender, and medical issues.</a:t>
          </a:r>
          <a:endParaRPr lang="en-US" sz="1300" kern="1200"/>
        </a:p>
      </dsp:txBody>
      <dsp:txXfrm>
        <a:off x="4942957" y="1640565"/>
        <a:ext cx="2148945" cy="911674"/>
      </dsp:txXfrm>
    </dsp:sp>
    <dsp:sp modelId="{1EE8621E-C520-4B3A-A17B-03AEAC8FC3D9}">
      <dsp:nvSpPr>
        <dsp:cNvPr id="0" name=""/>
        <dsp:cNvSpPr/>
      </dsp:nvSpPr>
      <dsp:spPr>
        <a:xfrm>
          <a:off x="7466341" y="1640565"/>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E86F52-5691-49AF-978B-A1EE7BBDADD6}">
      <dsp:nvSpPr>
        <dsp:cNvPr id="0" name=""/>
        <dsp:cNvSpPr/>
      </dsp:nvSpPr>
      <dsp:spPr>
        <a:xfrm>
          <a:off x="7657792" y="1832017"/>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C55AD7-866B-47CC-B33F-1629411D3473}">
      <dsp:nvSpPr>
        <dsp:cNvPr id="0" name=""/>
        <dsp:cNvSpPr/>
      </dsp:nvSpPr>
      <dsp:spPr>
        <a:xfrm>
          <a:off x="8573374"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CA" sz="1300" kern="1200"/>
            <a:t>It also includes information on the organization's scholarship programs and reminder services.</a:t>
          </a:r>
          <a:endParaRPr lang="en-US" sz="1300" kern="1200"/>
        </a:p>
      </dsp:txBody>
      <dsp:txXfrm>
        <a:off x="8573374" y="1640565"/>
        <a:ext cx="2148945" cy="9116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6E0BAB-0DF9-4CBB-BD51-69CE6D6362AD}">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EA14D7-E352-48C6-9C8A-A5245A17A76C}">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4BAB86-8048-45C6-909E-EAE9D3D0424D}">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b="0" i="0" kern="1200"/>
            <a:t>Exploratory Data Analysis (EDA) was used to gather important information and make inferences regarding the causes of patients' cancellations of appointments. </a:t>
          </a:r>
          <a:endParaRPr lang="en-US" sz="2200" kern="1200"/>
        </a:p>
      </dsp:txBody>
      <dsp:txXfrm>
        <a:off x="1507738" y="707092"/>
        <a:ext cx="9007861" cy="1305401"/>
      </dsp:txXfrm>
    </dsp:sp>
    <dsp:sp modelId="{318051C0-3FD0-4813-9F6F-E2B25486A30E}">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42C3A8-0467-4508-80A8-40D7B9E08B34}">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593394-EAEC-4015-B07A-683788B0CF09}">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b="0" i="0" kern="1200"/>
            <a:t>Future steps are advised in order to address the problem of patients missing appointments and make ongoing adjustments to the clinical workflow process.</a:t>
          </a:r>
          <a:endParaRPr lang="en-US" sz="2200" kern="1200"/>
        </a:p>
      </dsp:txBody>
      <dsp:txXfrm>
        <a:off x="1507738" y="2338844"/>
        <a:ext cx="9007861" cy="13054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5DD85D-193A-41E4-8D53-222ACF13FF72}">
      <dsp:nvSpPr>
        <dsp:cNvPr id="0" name=""/>
        <dsp:cNvSpPr/>
      </dsp:nvSpPr>
      <dsp:spPr>
        <a:xfrm>
          <a:off x="0" y="502"/>
          <a:ext cx="6713552" cy="11766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AC33FF-37A0-4E33-BACA-2321DC3C6DAA}">
      <dsp:nvSpPr>
        <dsp:cNvPr id="0" name=""/>
        <dsp:cNvSpPr/>
      </dsp:nvSpPr>
      <dsp:spPr>
        <a:xfrm>
          <a:off x="355927" y="265242"/>
          <a:ext cx="647140" cy="6471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003450-ACD8-40AE-A1EF-B38DCD48E24F}">
      <dsp:nvSpPr>
        <dsp:cNvPr id="0" name=""/>
        <dsp:cNvSpPr/>
      </dsp:nvSpPr>
      <dsp:spPr>
        <a:xfrm>
          <a:off x="1358994" y="502"/>
          <a:ext cx="5354557" cy="1176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526" tIns="124526" rIns="124526" bIns="124526" numCol="1" spcCol="1270" anchor="ctr" anchorCtr="0">
          <a:noAutofit/>
        </a:bodyPr>
        <a:lstStyle/>
        <a:p>
          <a:pPr marL="0" lvl="0" indent="0" algn="l" defTabSz="622300">
            <a:lnSpc>
              <a:spcPct val="100000"/>
            </a:lnSpc>
            <a:spcBef>
              <a:spcPct val="0"/>
            </a:spcBef>
            <a:spcAft>
              <a:spcPct val="35000"/>
            </a:spcAft>
            <a:buNone/>
          </a:pPr>
          <a:r>
            <a:rPr lang="en-US" sz="1400" kern="1200"/>
            <a:t>"No show" was the goal variable in this EDA. </a:t>
          </a:r>
        </a:p>
      </dsp:txBody>
      <dsp:txXfrm>
        <a:off x="1358994" y="502"/>
        <a:ext cx="5354557" cy="1176618"/>
      </dsp:txXfrm>
    </dsp:sp>
    <dsp:sp modelId="{DA3AE239-5D2C-4C7A-A36A-E72CF5D64862}">
      <dsp:nvSpPr>
        <dsp:cNvPr id="0" name=""/>
        <dsp:cNvSpPr/>
      </dsp:nvSpPr>
      <dsp:spPr>
        <a:xfrm>
          <a:off x="0" y="1471276"/>
          <a:ext cx="6713552" cy="11766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4D047F-97CB-4695-AEDF-73D50940EF78}">
      <dsp:nvSpPr>
        <dsp:cNvPr id="0" name=""/>
        <dsp:cNvSpPr/>
      </dsp:nvSpPr>
      <dsp:spPr>
        <a:xfrm>
          <a:off x="355927" y="1736015"/>
          <a:ext cx="647140" cy="6471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78AD46-2B87-41C3-9964-F70BD4CA5883}">
      <dsp:nvSpPr>
        <dsp:cNvPr id="0" name=""/>
        <dsp:cNvSpPr/>
      </dsp:nvSpPr>
      <dsp:spPr>
        <a:xfrm>
          <a:off x="1358994" y="1471276"/>
          <a:ext cx="5354557" cy="1176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526" tIns="124526" rIns="124526" bIns="124526" numCol="1" spcCol="1270" anchor="ctr" anchorCtr="0">
          <a:noAutofit/>
        </a:bodyPr>
        <a:lstStyle/>
        <a:p>
          <a:pPr marL="0" lvl="0" indent="0" algn="l" defTabSz="622300">
            <a:lnSpc>
              <a:spcPct val="100000"/>
            </a:lnSpc>
            <a:spcBef>
              <a:spcPct val="0"/>
            </a:spcBef>
            <a:spcAft>
              <a:spcPct val="35000"/>
            </a:spcAft>
            <a:buNone/>
          </a:pPr>
          <a:r>
            <a:rPr lang="en-US" sz="1400" kern="1200"/>
            <a:t>The ratio of the data was determined to be 80:20, which is quite unbalanced.</a:t>
          </a:r>
        </a:p>
      </dsp:txBody>
      <dsp:txXfrm>
        <a:off x="1358994" y="1471276"/>
        <a:ext cx="5354557" cy="1176618"/>
      </dsp:txXfrm>
    </dsp:sp>
    <dsp:sp modelId="{48DBA8E0-6BD5-4E33-AEBC-41971629DB15}">
      <dsp:nvSpPr>
        <dsp:cNvPr id="0" name=""/>
        <dsp:cNvSpPr/>
      </dsp:nvSpPr>
      <dsp:spPr>
        <a:xfrm>
          <a:off x="0" y="2942050"/>
          <a:ext cx="6713552" cy="11766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3590BD-DCA9-4DD5-A702-538CA6D7B1A6}">
      <dsp:nvSpPr>
        <dsp:cNvPr id="0" name=""/>
        <dsp:cNvSpPr/>
      </dsp:nvSpPr>
      <dsp:spPr>
        <a:xfrm>
          <a:off x="355927" y="3206789"/>
          <a:ext cx="647140" cy="6471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158EBB-1C2B-4D7A-98B2-5F3C160AAE9A}">
      <dsp:nvSpPr>
        <dsp:cNvPr id="0" name=""/>
        <dsp:cNvSpPr/>
      </dsp:nvSpPr>
      <dsp:spPr>
        <a:xfrm>
          <a:off x="1358994" y="2942050"/>
          <a:ext cx="5354557" cy="1176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526" tIns="124526" rIns="124526" bIns="124526" numCol="1" spcCol="1270" anchor="ctr" anchorCtr="0">
          <a:noAutofit/>
        </a:bodyPr>
        <a:lstStyle/>
        <a:p>
          <a:pPr marL="0" lvl="0" indent="0" algn="l" defTabSz="622300">
            <a:lnSpc>
              <a:spcPct val="100000"/>
            </a:lnSpc>
            <a:spcBef>
              <a:spcPct val="0"/>
            </a:spcBef>
            <a:spcAft>
              <a:spcPct val="35000"/>
            </a:spcAft>
            <a:buNone/>
          </a:pPr>
          <a:r>
            <a:rPr lang="en-US" sz="1400" kern="1200"/>
            <a:t>To analyze target variable in greater depth, both univariate and bivariate analysis was done to acquire some important insights regarding causes behind missed visits, so as to allow the healthcare organization to plan suitable future measures.</a:t>
          </a:r>
        </a:p>
      </dsp:txBody>
      <dsp:txXfrm>
        <a:off x="1358994" y="2942050"/>
        <a:ext cx="5354557" cy="11766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92BB1-0E95-41B2-85D7-E532CDC8C970}">
      <dsp:nvSpPr>
        <dsp:cNvPr id="0" name=""/>
        <dsp:cNvSpPr/>
      </dsp:nvSpPr>
      <dsp:spPr>
        <a:xfrm>
          <a:off x="1212569" y="907870"/>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C12845-13D5-4A58-B3C1-89DB44BF624D}">
      <dsp:nvSpPr>
        <dsp:cNvPr id="0" name=""/>
        <dsp:cNvSpPr/>
      </dsp:nvSpPr>
      <dsp:spPr>
        <a:xfrm>
          <a:off x="417971" y="2588467"/>
          <a:ext cx="28894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CA" sz="1100" kern="1200"/>
            <a:t>A few columns that have no bearing on analysis, such as "Patient Id," "Appointment Id," "Scheduled Day," and "Appointment Day," were eliminated. </a:t>
          </a:r>
          <a:endParaRPr lang="en-US" sz="1100" kern="1200"/>
        </a:p>
      </dsp:txBody>
      <dsp:txXfrm>
        <a:off x="417971" y="2588467"/>
        <a:ext cx="2889450" cy="855000"/>
      </dsp:txXfrm>
    </dsp:sp>
    <dsp:sp modelId="{44416ADB-8FFC-407C-B2F3-BE3B73EE2A31}">
      <dsp:nvSpPr>
        <dsp:cNvPr id="0" name=""/>
        <dsp:cNvSpPr/>
      </dsp:nvSpPr>
      <dsp:spPr>
        <a:xfrm>
          <a:off x="4607673" y="907870"/>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CF5A45-53E0-4F56-A496-741E08918668}">
      <dsp:nvSpPr>
        <dsp:cNvPr id="0" name=""/>
        <dsp:cNvSpPr/>
      </dsp:nvSpPr>
      <dsp:spPr>
        <a:xfrm>
          <a:off x="3813074" y="2588467"/>
          <a:ext cx="28894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CA" sz="1100" kern="1200"/>
            <a:t>For simplicity of analysis, bins were made for the column "Age," and then the "Age" column was eliminated. A new column named "Age group" was formed by grouping the data in bins of 1 to 17 years.</a:t>
          </a:r>
          <a:endParaRPr lang="en-US" sz="1100" kern="1200"/>
        </a:p>
      </dsp:txBody>
      <dsp:txXfrm>
        <a:off x="3813074" y="2588467"/>
        <a:ext cx="2889450" cy="855000"/>
      </dsp:txXfrm>
    </dsp:sp>
    <dsp:sp modelId="{78E7FF1C-FF96-464F-B17C-3FC6FD5ADAAA}">
      <dsp:nvSpPr>
        <dsp:cNvPr id="0" name=""/>
        <dsp:cNvSpPr/>
      </dsp:nvSpPr>
      <dsp:spPr>
        <a:xfrm>
          <a:off x="8002777" y="907870"/>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EA5329-729A-41FA-A9F5-7695FEB75033}">
      <dsp:nvSpPr>
        <dsp:cNvPr id="0" name=""/>
        <dsp:cNvSpPr/>
      </dsp:nvSpPr>
      <dsp:spPr>
        <a:xfrm>
          <a:off x="7208178" y="2588467"/>
          <a:ext cx="28894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CA" sz="1100" kern="1200"/>
            <a:t>When analyzing patient data, it was simple to distinguish between children and adults by constructing bins for "Age."</a:t>
          </a:r>
          <a:endParaRPr lang="en-US" sz="1100" kern="1200"/>
        </a:p>
      </dsp:txBody>
      <dsp:txXfrm>
        <a:off x="7208178" y="2588467"/>
        <a:ext cx="2889450" cy="855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C4A83B-48C0-A844-B761-CD25D391F16A}">
      <dsp:nvSpPr>
        <dsp:cNvPr id="0" name=""/>
        <dsp:cNvSpPr/>
      </dsp:nvSpPr>
      <dsp:spPr>
        <a:xfrm>
          <a:off x="0" y="95131"/>
          <a:ext cx="10515600" cy="517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Due to the fact that both men and women have an equal tendency to skip appointments, a univariate analysis reveals that gender has no discernible influence.</a:t>
          </a:r>
          <a:endParaRPr lang="en-US" sz="1300" kern="1200"/>
        </a:p>
      </dsp:txBody>
      <dsp:txXfrm>
        <a:off x="25245" y="120376"/>
        <a:ext cx="10465110" cy="466650"/>
      </dsp:txXfrm>
    </dsp:sp>
    <dsp:sp modelId="{AC2E0288-94DB-B34C-AA03-DA6E9B7AA82E}">
      <dsp:nvSpPr>
        <dsp:cNvPr id="0" name=""/>
        <dsp:cNvSpPr/>
      </dsp:nvSpPr>
      <dsp:spPr>
        <a:xfrm>
          <a:off x="0" y="649711"/>
          <a:ext cx="10515600" cy="517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Patients who are part of the scholarship program have a greater churn rate.</a:t>
          </a:r>
          <a:endParaRPr lang="en-US" sz="1300" kern="1200"/>
        </a:p>
      </dsp:txBody>
      <dsp:txXfrm>
        <a:off x="25245" y="674956"/>
        <a:ext cx="10465110" cy="466650"/>
      </dsp:txXfrm>
    </dsp:sp>
    <dsp:sp modelId="{10743E29-C866-EC44-9BC2-0C3FCD07D457}">
      <dsp:nvSpPr>
        <dsp:cNvPr id="0" name=""/>
        <dsp:cNvSpPr/>
      </dsp:nvSpPr>
      <dsp:spPr>
        <a:xfrm>
          <a:off x="0" y="1204291"/>
          <a:ext cx="10515600" cy="517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Patients who do not have hypertension are more prone to miss appointments.</a:t>
          </a:r>
          <a:endParaRPr lang="en-US" sz="1300" kern="1200"/>
        </a:p>
      </dsp:txBody>
      <dsp:txXfrm>
        <a:off x="25245" y="1229536"/>
        <a:ext cx="10465110" cy="466650"/>
      </dsp:txXfrm>
    </dsp:sp>
    <dsp:sp modelId="{DBE694D0-E532-5B4D-8DB9-940934EDDF8C}">
      <dsp:nvSpPr>
        <dsp:cNvPr id="0" name=""/>
        <dsp:cNvSpPr/>
      </dsp:nvSpPr>
      <dsp:spPr>
        <a:xfrm>
          <a:off x="0" y="1758871"/>
          <a:ext cx="10515600" cy="517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Patients without diabetes are more prone to miss appointments.</a:t>
          </a:r>
          <a:endParaRPr lang="en-US" sz="1300" kern="1200"/>
        </a:p>
      </dsp:txBody>
      <dsp:txXfrm>
        <a:off x="25245" y="1784116"/>
        <a:ext cx="10465110" cy="466650"/>
      </dsp:txXfrm>
    </dsp:sp>
    <dsp:sp modelId="{4728156B-E31D-A04E-974B-FEE726470F9D}">
      <dsp:nvSpPr>
        <dsp:cNvPr id="0" name=""/>
        <dsp:cNvSpPr/>
      </dsp:nvSpPr>
      <dsp:spPr>
        <a:xfrm>
          <a:off x="0" y="2313451"/>
          <a:ext cx="10515600" cy="517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Alcoholism appears to have little effect on missed appointments, since alcoholic patients have the same turnover rate as non-alcoholics.</a:t>
          </a:r>
          <a:endParaRPr lang="en-US" sz="1300" kern="1200"/>
        </a:p>
      </dsp:txBody>
      <dsp:txXfrm>
        <a:off x="25245" y="2338696"/>
        <a:ext cx="10465110" cy="466650"/>
      </dsp:txXfrm>
    </dsp:sp>
    <dsp:sp modelId="{A6FD2383-C87C-1941-8086-96DA1906F3E6}">
      <dsp:nvSpPr>
        <dsp:cNvPr id="0" name=""/>
        <dsp:cNvSpPr/>
      </dsp:nvSpPr>
      <dsp:spPr>
        <a:xfrm>
          <a:off x="0" y="2868031"/>
          <a:ext cx="10515600" cy="517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As the amount of disability grows, the likelihood of not attending the appointment increases.</a:t>
          </a:r>
          <a:endParaRPr lang="en-US" sz="1300" kern="1200"/>
        </a:p>
      </dsp:txBody>
      <dsp:txXfrm>
        <a:off x="25245" y="2893276"/>
        <a:ext cx="10465110" cy="466650"/>
      </dsp:txXfrm>
    </dsp:sp>
    <dsp:sp modelId="{042B78CF-3AFB-C249-9960-7A564AFEF0DF}">
      <dsp:nvSpPr>
        <dsp:cNvPr id="0" name=""/>
        <dsp:cNvSpPr/>
      </dsp:nvSpPr>
      <dsp:spPr>
        <a:xfrm>
          <a:off x="0" y="3422611"/>
          <a:ext cx="10515600" cy="517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Another unexpected finding: those who get SMS reminders are more likely to skip appointments.</a:t>
          </a:r>
          <a:endParaRPr lang="en-US" sz="1300" kern="1200"/>
        </a:p>
      </dsp:txBody>
      <dsp:txXfrm>
        <a:off x="25245" y="3447856"/>
        <a:ext cx="10465110" cy="466650"/>
      </dsp:txXfrm>
    </dsp:sp>
    <dsp:sp modelId="{623148AC-E773-444B-8596-8B8016DE7517}">
      <dsp:nvSpPr>
        <dsp:cNvPr id="0" name=""/>
        <dsp:cNvSpPr/>
      </dsp:nvSpPr>
      <dsp:spPr>
        <a:xfrm>
          <a:off x="0" y="3977191"/>
          <a:ext cx="10515600" cy="517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The majority of patients who are over 52 and under 103 are likely to arrive for visits.</a:t>
          </a:r>
          <a:endParaRPr lang="en-US" sz="1300" kern="1200"/>
        </a:p>
      </dsp:txBody>
      <dsp:txXfrm>
        <a:off x="25245" y="4002436"/>
        <a:ext cx="10465110" cy="4666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F5784-4AE6-744F-92F1-81F642ABB09F}">
      <dsp:nvSpPr>
        <dsp:cNvPr id="0" name=""/>
        <dsp:cNvSpPr/>
      </dsp:nvSpPr>
      <dsp:spPr>
        <a:xfrm>
          <a:off x="3364992" y="1912"/>
          <a:ext cx="3785616" cy="8360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i="0" kern="1200"/>
            <a:t>Gender's Role:</a:t>
          </a:r>
          <a:endParaRPr lang="en-US" sz="1600" kern="1200"/>
        </a:p>
      </dsp:txBody>
      <dsp:txXfrm>
        <a:off x="3405805" y="42725"/>
        <a:ext cx="3703990" cy="754434"/>
      </dsp:txXfrm>
    </dsp:sp>
    <dsp:sp modelId="{CBD21526-EFFB-354D-9A19-3CBD2F256EA5}">
      <dsp:nvSpPr>
        <dsp:cNvPr id="0" name=""/>
        <dsp:cNvSpPr/>
      </dsp:nvSpPr>
      <dsp:spPr>
        <a:xfrm>
          <a:off x="3364992" y="879775"/>
          <a:ext cx="3785616" cy="83606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a:t>Females, regardless of age, have a larger proclivity to skip appointments, even when they have:</a:t>
          </a:r>
          <a:endParaRPr lang="en-US" sz="1600" kern="1200"/>
        </a:p>
      </dsp:txBody>
      <dsp:txXfrm>
        <a:off x="3405805" y="920588"/>
        <a:ext cx="3703990" cy="754434"/>
      </dsp:txXfrm>
    </dsp:sp>
    <dsp:sp modelId="{6A49AE8B-17B5-014B-A533-5365737C14D2}">
      <dsp:nvSpPr>
        <dsp:cNvPr id="0" name=""/>
        <dsp:cNvSpPr/>
      </dsp:nvSpPr>
      <dsp:spPr>
        <a:xfrm>
          <a:off x="3364992" y="1757638"/>
          <a:ext cx="3785616" cy="83606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a:t>Medical problems that are ongoing.</a:t>
          </a:r>
          <a:endParaRPr lang="en-US" sz="1600" kern="1200"/>
        </a:p>
      </dsp:txBody>
      <dsp:txXfrm>
        <a:off x="3405805" y="1798451"/>
        <a:ext cx="3703990" cy="754434"/>
      </dsp:txXfrm>
    </dsp:sp>
    <dsp:sp modelId="{6FAEF11A-42E4-E44C-81D3-17B42C7FECF0}">
      <dsp:nvSpPr>
        <dsp:cNvPr id="0" name=""/>
        <dsp:cNvSpPr/>
      </dsp:nvSpPr>
      <dsp:spPr>
        <a:xfrm>
          <a:off x="3364992" y="2635502"/>
          <a:ext cx="3785616" cy="83606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a:t>Participation in scholarship programs.</a:t>
          </a:r>
          <a:endParaRPr lang="en-US" sz="1600" kern="1200"/>
        </a:p>
      </dsp:txBody>
      <dsp:txXfrm>
        <a:off x="3405805" y="2676315"/>
        <a:ext cx="3703990" cy="754434"/>
      </dsp:txXfrm>
    </dsp:sp>
    <dsp:sp modelId="{99E637D6-66E2-5145-B6BC-97058C930983}">
      <dsp:nvSpPr>
        <dsp:cNvPr id="0" name=""/>
        <dsp:cNvSpPr/>
      </dsp:nvSpPr>
      <dsp:spPr>
        <a:xfrm>
          <a:off x="3364992" y="3513365"/>
          <a:ext cx="3785616" cy="8360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a:t>SMS reminders were sent.</a:t>
          </a:r>
          <a:endParaRPr lang="en-US" sz="1600" kern="1200"/>
        </a:p>
      </dsp:txBody>
      <dsp:txXfrm>
        <a:off x="3405805" y="3554178"/>
        <a:ext cx="3703990" cy="7544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52AA6-CDEC-5C47-A71F-8958EB57AF19}">
      <dsp:nvSpPr>
        <dsp:cNvPr id="0" name=""/>
        <dsp:cNvSpPr/>
      </dsp:nvSpPr>
      <dsp:spPr>
        <a:xfrm>
          <a:off x="0" y="100017"/>
          <a:ext cx="10927829" cy="75477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Highly Disregarded Groups:</a:t>
          </a:r>
          <a:endParaRPr lang="en-US" sz="1900" kern="1200"/>
        </a:p>
      </dsp:txBody>
      <dsp:txXfrm>
        <a:off x="36845" y="136862"/>
        <a:ext cx="10854139" cy="681087"/>
      </dsp:txXfrm>
    </dsp:sp>
    <dsp:sp modelId="{94ADEA74-F9D0-C84C-AB23-6468F92C5BA3}">
      <dsp:nvSpPr>
        <dsp:cNvPr id="0" name=""/>
        <dsp:cNvSpPr/>
      </dsp:nvSpPr>
      <dsp:spPr>
        <a:xfrm>
          <a:off x="0" y="909515"/>
          <a:ext cx="10927829" cy="754777"/>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Pediatric, extremely old, and disabled patients are the most neglected categories when it comes to appointment attendance, and some prevalent explanations are as follows:</a:t>
          </a:r>
        </a:p>
      </dsp:txBody>
      <dsp:txXfrm>
        <a:off x="36845" y="946360"/>
        <a:ext cx="10854139" cy="681087"/>
      </dsp:txXfrm>
    </dsp:sp>
    <dsp:sp modelId="{C1E1B4FA-2172-1B42-A102-B58684A20BCF}">
      <dsp:nvSpPr>
        <dsp:cNvPr id="0" name=""/>
        <dsp:cNvSpPr/>
      </dsp:nvSpPr>
      <dsp:spPr>
        <a:xfrm>
          <a:off x="0" y="1719013"/>
          <a:ext cx="10927829" cy="754777"/>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absence of SMS appointment reminders.</a:t>
          </a:r>
        </a:p>
      </dsp:txBody>
      <dsp:txXfrm>
        <a:off x="36845" y="1755858"/>
        <a:ext cx="10854139" cy="681087"/>
      </dsp:txXfrm>
    </dsp:sp>
    <dsp:sp modelId="{98460A47-837C-1E45-B5F9-AB9FFC7CC1D4}">
      <dsp:nvSpPr>
        <dsp:cNvPr id="0" name=""/>
        <dsp:cNvSpPr/>
      </dsp:nvSpPr>
      <dsp:spPr>
        <a:xfrm>
          <a:off x="0" y="2528511"/>
          <a:ext cx="10927829" cy="754777"/>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Rarely do pediatric children have chronic illnesses.</a:t>
          </a:r>
        </a:p>
      </dsp:txBody>
      <dsp:txXfrm>
        <a:off x="36845" y="2565356"/>
        <a:ext cx="10854139" cy="681087"/>
      </dsp:txXfrm>
    </dsp:sp>
    <dsp:sp modelId="{C6CBD8CC-7735-F640-8833-6ED31F05EE60}">
      <dsp:nvSpPr>
        <dsp:cNvPr id="0" name=""/>
        <dsp:cNvSpPr/>
      </dsp:nvSpPr>
      <dsp:spPr>
        <a:xfrm>
          <a:off x="0" y="3338009"/>
          <a:ext cx="10927829" cy="754777"/>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When the impairment level is level 3 or higher, there is a higher likelihood of missed appointments. Children (1–17) and older age groups (69–85) are typically affected by this level of impairment.</a:t>
          </a:r>
        </a:p>
      </dsp:txBody>
      <dsp:txXfrm>
        <a:off x="36845" y="3374854"/>
        <a:ext cx="10854139" cy="68108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A204D4-4525-D941-8B2D-9996E565F8CF}">
      <dsp:nvSpPr>
        <dsp:cNvPr id="0" name=""/>
        <dsp:cNvSpPr/>
      </dsp:nvSpPr>
      <dsp:spPr>
        <a:xfrm>
          <a:off x="3496905" y="2047"/>
          <a:ext cx="3934018" cy="135119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i="0" kern="1200"/>
            <a:t>Regular Patients:</a:t>
          </a:r>
          <a:endParaRPr lang="en-US" sz="1600" kern="1200"/>
        </a:p>
      </dsp:txBody>
      <dsp:txXfrm>
        <a:off x="3562865" y="68007"/>
        <a:ext cx="3802098" cy="1219276"/>
      </dsp:txXfrm>
    </dsp:sp>
    <dsp:sp modelId="{596E5B1E-518D-7C48-A510-53C44DD48935}">
      <dsp:nvSpPr>
        <dsp:cNvPr id="0" name=""/>
        <dsp:cNvSpPr/>
      </dsp:nvSpPr>
      <dsp:spPr>
        <a:xfrm>
          <a:off x="3496905" y="1420804"/>
          <a:ext cx="3934018" cy="1351196"/>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a:t>Patients who regularly keep their visits are above 50 in a sizable majority (75%) of cases.</a:t>
          </a:r>
          <a:endParaRPr lang="en-US" sz="1600" kern="1200"/>
        </a:p>
      </dsp:txBody>
      <dsp:txXfrm>
        <a:off x="3562865" y="1486764"/>
        <a:ext cx="3802098" cy="1219276"/>
      </dsp:txXfrm>
    </dsp:sp>
    <dsp:sp modelId="{BA64A5DE-9CAB-4B42-AB2B-53137708121D}">
      <dsp:nvSpPr>
        <dsp:cNvPr id="0" name=""/>
        <dsp:cNvSpPr/>
      </dsp:nvSpPr>
      <dsp:spPr>
        <a:xfrm>
          <a:off x="3496905" y="2839560"/>
          <a:ext cx="3934018" cy="1351196"/>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a:t>Patients in the age range of 50 to 100 years are less likely to miss appointments because they require active medical treatment and follow-ups for conditions like Hypertension and Diabetes.</a:t>
          </a:r>
          <a:endParaRPr lang="en-US" sz="1600" kern="1200"/>
        </a:p>
      </dsp:txBody>
      <dsp:txXfrm>
        <a:off x="3562865" y="2905520"/>
        <a:ext cx="3802098" cy="121927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61CDA-BDC6-1F36-DB4D-CF15EA7082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3C0390-E0E6-08A8-5108-B7C188C6B0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E203B0-66BB-FAF2-3918-287897128F9D}"/>
              </a:ext>
            </a:extLst>
          </p:cNvPr>
          <p:cNvSpPr>
            <a:spLocks noGrp="1"/>
          </p:cNvSpPr>
          <p:nvPr>
            <p:ph type="dt" sz="half" idx="10"/>
          </p:nvPr>
        </p:nvSpPr>
        <p:spPr/>
        <p:txBody>
          <a:bodyPr/>
          <a:lstStyle/>
          <a:p>
            <a:fld id="{A064F15B-1C39-B948-8F67-C0AC7F6EB9E7}" type="datetimeFigureOut">
              <a:rPr lang="en-US" smtClean="0"/>
              <a:t>9/8/23</a:t>
            </a:fld>
            <a:endParaRPr lang="en-US"/>
          </a:p>
        </p:txBody>
      </p:sp>
      <p:sp>
        <p:nvSpPr>
          <p:cNvPr id="5" name="Footer Placeholder 4">
            <a:extLst>
              <a:ext uri="{FF2B5EF4-FFF2-40B4-BE49-F238E27FC236}">
                <a16:creationId xmlns:a16="http://schemas.microsoft.com/office/drawing/2014/main" id="{C0A8F086-6AC5-A8AE-5BBF-48B1CA3BC5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EAB6C-749D-02C3-6DB5-96D8FF9BDE6D}"/>
              </a:ext>
            </a:extLst>
          </p:cNvPr>
          <p:cNvSpPr>
            <a:spLocks noGrp="1"/>
          </p:cNvSpPr>
          <p:nvPr>
            <p:ph type="sldNum" sz="quarter" idx="12"/>
          </p:nvPr>
        </p:nvSpPr>
        <p:spPr/>
        <p:txBody>
          <a:bodyPr/>
          <a:lstStyle/>
          <a:p>
            <a:fld id="{D2A10CB0-A738-E140-B187-10566C8424F2}" type="slidenum">
              <a:rPr lang="en-US" smtClean="0"/>
              <a:t>‹#›</a:t>
            </a:fld>
            <a:endParaRPr lang="en-US"/>
          </a:p>
        </p:txBody>
      </p:sp>
    </p:spTree>
    <p:extLst>
      <p:ext uri="{BB962C8B-B14F-4D97-AF65-F5344CB8AC3E}">
        <p14:creationId xmlns:p14="http://schemas.microsoft.com/office/powerpoint/2010/main" val="779394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A958A-807A-B3D1-28BB-5478B6FABA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F7FE62-E24E-E05B-95A0-59D2091300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236866-8E25-9A9E-B153-0E54E3EEFF86}"/>
              </a:ext>
            </a:extLst>
          </p:cNvPr>
          <p:cNvSpPr>
            <a:spLocks noGrp="1"/>
          </p:cNvSpPr>
          <p:nvPr>
            <p:ph type="dt" sz="half" idx="10"/>
          </p:nvPr>
        </p:nvSpPr>
        <p:spPr/>
        <p:txBody>
          <a:bodyPr/>
          <a:lstStyle/>
          <a:p>
            <a:fld id="{A064F15B-1C39-B948-8F67-C0AC7F6EB9E7}" type="datetimeFigureOut">
              <a:rPr lang="en-US" smtClean="0"/>
              <a:t>9/8/23</a:t>
            </a:fld>
            <a:endParaRPr lang="en-US"/>
          </a:p>
        </p:txBody>
      </p:sp>
      <p:sp>
        <p:nvSpPr>
          <p:cNvPr id="5" name="Footer Placeholder 4">
            <a:extLst>
              <a:ext uri="{FF2B5EF4-FFF2-40B4-BE49-F238E27FC236}">
                <a16:creationId xmlns:a16="http://schemas.microsoft.com/office/drawing/2014/main" id="{3BA6D3CE-6955-63C9-DAE6-509D95B62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F9D68C-E3B6-93E5-1A26-18CFD8CFE81B}"/>
              </a:ext>
            </a:extLst>
          </p:cNvPr>
          <p:cNvSpPr>
            <a:spLocks noGrp="1"/>
          </p:cNvSpPr>
          <p:nvPr>
            <p:ph type="sldNum" sz="quarter" idx="12"/>
          </p:nvPr>
        </p:nvSpPr>
        <p:spPr/>
        <p:txBody>
          <a:bodyPr/>
          <a:lstStyle/>
          <a:p>
            <a:fld id="{D2A10CB0-A738-E140-B187-10566C8424F2}" type="slidenum">
              <a:rPr lang="en-US" smtClean="0"/>
              <a:t>‹#›</a:t>
            </a:fld>
            <a:endParaRPr lang="en-US"/>
          </a:p>
        </p:txBody>
      </p:sp>
    </p:spTree>
    <p:extLst>
      <p:ext uri="{BB962C8B-B14F-4D97-AF65-F5344CB8AC3E}">
        <p14:creationId xmlns:p14="http://schemas.microsoft.com/office/powerpoint/2010/main" val="966839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A7B094-C04B-FF9D-21AF-FA942B7D88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8B1FEB-A6BB-1587-6A6F-09E2CCFB23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221B0-2B13-2CA7-4445-DE2B91AF3BF2}"/>
              </a:ext>
            </a:extLst>
          </p:cNvPr>
          <p:cNvSpPr>
            <a:spLocks noGrp="1"/>
          </p:cNvSpPr>
          <p:nvPr>
            <p:ph type="dt" sz="half" idx="10"/>
          </p:nvPr>
        </p:nvSpPr>
        <p:spPr/>
        <p:txBody>
          <a:bodyPr/>
          <a:lstStyle/>
          <a:p>
            <a:fld id="{A064F15B-1C39-B948-8F67-C0AC7F6EB9E7}" type="datetimeFigureOut">
              <a:rPr lang="en-US" smtClean="0"/>
              <a:t>9/8/23</a:t>
            </a:fld>
            <a:endParaRPr lang="en-US"/>
          </a:p>
        </p:txBody>
      </p:sp>
      <p:sp>
        <p:nvSpPr>
          <p:cNvPr id="5" name="Footer Placeholder 4">
            <a:extLst>
              <a:ext uri="{FF2B5EF4-FFF2-40B4-BE49-F238E27FC236}">
                <a16:creationId xmlns:a16="http://schemas.microsoft.com/office/drawing/2014/main" id="{B991E5FA-CF72-89E1-0849-043374BC7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335CF-5C62-F3E8-4E89-C27B6474AEEF}"/>
              </a:ext>
            </a:extLst>
          </p:cNvPr>
          <p:cNvSpPr>
            <a:spLocks noGrp="1"/>
          </p:cNvSpPr>
          <p:nvPr>
            <p:ph type="sldNum" sz="quarter" idx="12"/>
          </p:nvPr>
        </p:nvSpPr>
        <p:spPr/>
        <p:txBody>
          <a:bodyPr/>
          <a:lstStyle/>
          <a:p>
            <a:fld id="{D2A10CB0-A738-E140-B187-10566C8424F2}" type="slidenum">
              <a:rPr lang="en-US" smtClean="0"/>
              <a:t>‹#›</a:t>
            </a:fld>
            <a:endParaRPr lang="en-US"/>
          </a:p>
        </p:txBody>
      </p:sp>
    </p:spTree>
    <p:extLst>
      <p:ext uri="{BB962C8B-B14F-4D97-AF65-F5344CB8AC3E}">
        <p14:creationId xmlns:p14="http://schemas.microsoft.com/office/powerpoint/2010/main" val="1331721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6574-EBA9-C8EB-3CB2-0E04392DCB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2CE864-CCF5-37B8-F0D2-E8B6275FCD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FB7657-F1C1-0729-07DB-C8D34EA7FFFD}"/>
              </a:ext>
            </a:extLst>
          </p:cNvPr>
          <p:cNvSpPr>
            <a:spLocks noGrp="1"/>
          </p:cNvSpPr>
          <p:nvPr>
            <p:ph type="dt" sz="half" idx="10"/>
          </p:nvPr>
        </p:nvSpPr>
        <p:spPr/>
        <p:txBody>
          <a:bodyPr/>
          <a:lstStyle/>
          <a:p>
            <a:fld id="{A064F15B-1C39-B948-8F67-C0AC7F6EB9E7}" type="datetimeFigureOut">
              <a:rPr lang="en-US" smtClean="0"/>
              <a:t>9/8/23</a:t>
            </a:fld>
            <a:endParaRPr lang="en-US"/>
          </a:p>
        </p:txBody>
      </p:sp>
      <p:sp>
        <p:nvSpPr>
          <p:cNvPr id="5" name="Footer Placeholder 4">
            <a:extLst>
              <a:ext uri="{FF2B5EF4-FFF2-40B4-BE49-F238E27FC236}">
                <a16:creationId xmlns:a16="http://schemas.microsoft.com/office/drawing/2014/main" id="{23F1CD7F-D9D3-F660-C144-0DBFA8B2F4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5D5F0-FC72-467F-B343-858EA3EAB31B}"/>
              </a:ext>
            </a:extLst>
          </p:cNvPr>
          <p:cNvSpPr>
            <a:spLocks noGrp="1"/>
          </p:cNvSpPr>
          <p:nvPr>
            <p:ph type="sldNum" sz="quarter" idx="12"/>
          </p:nvPr>
        </p:nvSpPr>
        <p:spPr/>
        <p:txBody>
          <a:bodyPr/>
          <a:lstStyle/>
          <a:p>
            <a:fld id="{D2A10CB0-A738-E140-B187-10566C8424F2}" type="slidenum">
              <a:rPr lang="en-US" smtClean="0"/>
              <a:t>‹#›</a:t>
            </a:fld>
            <a:endParaRPr lang="en-US"/>
          </a:p>
        </p:txBody>
      </p:sp>
    </p:spTree>
    <p:extLst>
      <p:ext uri="{BB962C8B-B14F-4D97-AF65-F5344CB8AC3E}">
        <p14:creationId xmlns:p14="http://schemas.microsoft.com/office/powerpoint/2010/main" val="1666750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857FD-CF87-AF87-2253-B318932020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566F67-694E-2175-7E00-43A9570EB2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11DDCB-C646-3EBA-B75F-0AC8D08384C8}"/>
              </a:ext>
            </a:extLst>
          </p:cNvPr>
          <p:cNvSpPr>
            <a:spLocks noGrp="1"/>
          </p:cNvSpPr>
          <p:nvPr>
            <p:ph type="dt" sz="half" idx="10"/>
          </p:nvPr>
        </p:nvSpPr>
        <p:spPr/>
        <p:txBody>
          <a:bodyPr/>
          <a:lstStyle/>
          <a:p>
            <a:fld id="{A064F15B-1C39-B948-8F67-C0AC7F6EB9E7}" type="datetimeFigureOut">
              <a:rPr lang="en-US" smtClean="0"/>
              <a:t>9/8/23</a:t>
            </a:fld>
            <a:endParaRPr lang="en-US"/>
          </a:p>
        </p:txBody>
      </p:sp>
      <p:sp>
        <p:nvSpPr>
          <p:cNvPr id="5" name="Footer Placeholder 4">
            <a:extLst>
              <a:ext uri="{FF2B5EF4-FFF2-40B4-BE49-F238E27FC236}">
                <a16:creationId xmlns:a16="http://schemas.microsoft.com/office/drawing/2014/main" id="{5B664D89-6E24-5688-C174-47021EDEA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3D09E-35B3-BC5E-EA4B-10198EDBF664}"/>
              </a:ext>
            </a:extLst>
          </p:cNvPr>
          <p:cNvSpPr>
            <a:spLocks noGrp="1"/>
          </p:cNvSpPr>
          <p:nvPr>
            <p:ph type="sldNum" sz="quarter" idx="12"/>
          </p:nvPr>
        </p:nvSpPr>
        <p:spPr/>
        <p:txBody>
          <a:bodyPr/>
          <a:lstStyle/>
          <a:p>
            <a:fld id="{D2A10CB0-A738-E140-B187-10566C8424F2}" type="slidenum">
              <a:rPr lang="en-US" smtClean="0"/>
              <a:t>‹#›</a:t>
            </a:fld>
            <a:endParaRPr lang="en-US"/>
          </a:p>
        </p:txBody>
      </p:sp>
    </p:spTree>
    <p:extLst>
      <p:ext uri="{BB962C8B-B14F-4D97-AF65-F5344CB8AC3E}">
        <p14:creationId xmlns:p14="http://schemas.microsoft.com/office/powerpoint/2010/main" val="3827004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E844-CE01-584B-834D-6C0A8EF9FF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37EC2B-4E6A-A66D-E63D-E7502503DA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A49401-D12D-4CCA-06CC-FBDFB0D3EF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06FEDE-6207-FEB1-5DF1-EAAE10D23AE6}"/>
              </a:ext>
            </a:extLst>
          </p:cNvPr>
          <p:cNvSpPr>
            <a:spLocks noGrp="1"/>
          </p:cNvSpPr>
          <p:nvPr>
            <p:ph type="dt" sz="half" idx="10"/>
          </p:nvPr>
        </p:nvSpPr>
        <p:spPr/>
        <p:txBody>
          <a:bodyPr/>
          <a:lstStyle/>
          <a:p>
            <a:fld id="{A064F15B-1C39-B948-8F67-C0AC7F6EB9E7}" type="datetimeFigureOut">
              <a:rPr lang="en-US" smtClean="0"/>
              <a:t>9/8/23</a:t>
            </a:fld>
            <a:endParaRPr lang="en-US"/>
          </a:p>
        </p:txBody>
      </p:sp>
      <p:sp>
        <p:nvSpPr>
          <p:cNvPr id="6" name="Footer Placeholder 5">
            <a:extLst>
              <a:ext uri="{FF2B5EF4-FFF2-40B4-BE49-F238E27FC236}">
                <a16:creationId xmlns:a16="http://schemas.microsoft.com/office/drawing/2014/main" id="{92FB67F5-0045-F107-E852-C300C01135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173A3-A94F-ED76-D4B2-74447FA7C6F7}"/>
              </a:ext>
            </a:extLst>
          </p:cNvPr>
          <p:cNvSpPr>
            <a:spLocks noGrp="1"/>
          </p:cNvSpPr>
          <p:nvPr>
            <p:ph type="sldNum" sz="quarter" idx="12"/>
          </p:nvPr>
        </p:nvSpPr>
        <p:spPr/>
        <p:txBody>
          <a:bodyPr/>
          <a:lstStyle/>
          <a:p>
            <a:fld id="{D2A10CB0-A738-E140-B187-10566C8424F2}" type="slidenum">
              <a:rPr lang="en-US" smtClean="0"/>
              <a:t>‹#›</a:t>
            </a:fld>
            <a:endParaRPr lang="en-US"/>
          </a:p>
        </p:txBody>
      </p:sp>
    </p:spTree>
    <p:extLst>
      <p:ext uri="{BB962C8B-B14F-4D97-AF65-F5344CB8AC3E}">
        <p14:creationId xmlns:p14="http://schemas.microsoft.com/office/powerpoint/2010/main" val="2679074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B1E38-605F-179C-1D14-D2D36D820A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52681A-65A1-C15D-C7A6-414B21607F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9B216C-EB6D-B295-AE15-B4F54EDF5F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BE0873-BB83-F22F-FC5C-F3BA778459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7A368A-8DF3-2C4B-9A72-3DF8E60520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6F7D04-8525-5A1E-3E96-473FFCAA9EA7}"/>
              </a:ext>
            </a:extLst>
          </p:cNvPr>
          <p:cNvSpPr>
            <a:spLocks noGrp="1"/>
          </p:cNvSpPr>
          <p:nvPr>
            <p:ph type="dt" sz="half" idx="10"/>
          </p:nvPr>
        </p:nvSpPr>
        <p:spPr/>
        <p:txBody>
          <a:bodyPr/>
          <a:lstStyle/>
          <a:p>
            <a:fld id="{A064F15B-1C39-B948-8F67-C0AC7F6EB9E7}" type="datetimeFigureOut">
              <a:rPr lang="en-US" smtClean="0"/>
              <a:t>9/8/23</a:t>
            </a:fld>
            <a:endParaRPr lang="en-US"/>
          </a:p>
        </p:txBody>
      </p:sp>
      <p:sp>
        <p:nvSpPr>
          <p:cNvPr id="8" name="Footer Placeholder 7">
            <a:extLst>
              <a:ext uri="{FF2B5EF4-FFF2-40B4-BE49-F238E27FC236}">
                <a16:creationId xmlns:a16="http://schemas.microsoft.com/office/drawing/2014/main" id="{76EDFF5D-D415-DD18-7C71-80147AD757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711D75-A7FF-459F-928A-4B0A82400839}"/>
              </a:ext>
            </a:extLst>
          </p:cNvPr>
          <p:cNvSpPr>
            <a:spLocks noGrp="1"/>
          </p:cNvSpPr>
          <p:nvPr>
            <p:ph type="sldNum" sz="quarter" idx="12"/>
          </p:nvPr>
        </p:nvSpPr>
        <p:spPr/>
        <p:txBody>
          <a:bodyPr/>
          <a:lstStyle/>
          <a:p>
            <a:fld id="{D2A10CB0-A738-E140-B187-10566C8424F2}" type="slidenum">
              <a:rPr lang="en-US" smtClean="0"/>
              <a:t>‹#›</a:t>
            </a:fld>
            <a:endParaRPr lang="en-US"/>
          </a:p>
        </p:txBody>
      </p:sp>
    </p:spTree>
    <p:extLst>
      <p:ext uri="{BB962C8B-B14F-4D97-AF65-F5344CB8AC3E}">
        <p14:creationId xmlns:p14="http://schemas.microsoft.com/office/powerpoint/2010/main" val="3394451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45192-8412-282C-C427-0B06E03822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F3367D-D5DE-D19C-2B2E-48C56426BAE3}"/>
              </a:ext>
            </a:extLst>
          </p:cNvPr>
          <p:cNvSpPr>
            <a:spLocks noGrp="1"/>
          </p:cNvSpPr>
          <p:nvPr>
            <p:ph type="dt" sz="half" idx="10"/>
          </p:nvPr>
        </p:nvSpPr>
        <p:spPr/>
        <p:txBody>
          <a:bodyPr/>
          <a:lstStyle/>
          <a:p>
            <a:fld id="{A064F15B-1C39-B948-8F67-C0AC7F6EB9E7}" type="datetimeFigureOut">
              <a:rPr lang="en-US" smtClean="0"/>
              <a:t>9/8/23</a:t>
            </a:fld>
            <a:endParaRPr lang="en-US"/>
          </a:p>
        </p:txBody>
      </p:sp>
      <p:sp>
        <p:nvSpPr>
          <p:cNvPr id="4" name="Footer Placeholder 3">
            <a:extLst>
              <a:ext uri="{FF2B5EF4-FFF2-40B4-BE49-F238E27FC236}">
                <a16:creationId xmlns:a16="http://schemas.microsoft.com/office/drawing/2014/main" id="{8A965CE8-4D13-B306-6C04-77668EBAD6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C1C03A-6B8E-1C91-4735-362879336CDA}"/>
              </a:ext>
            </a:extLst>
          </p:cNvPr>
          <p:cNvSpPr>
            <a:spLocks noGrp="1"/>
          </p:cNvSpPr>
          <p:nvPr>
            <p:ph type="sldNum" sz="quarter" idx="12"/>
          </p:nvPr>
        </p:nvSpPr>
        <p:spPr/>
        <p:txBody>
          <a:bodyPr/>
          <a:lstStyle/>
          <a:p>
            <a:fld id="{D2A10CB0-A738-E140-B187-10566C8424F2}" type="slidenum">
              <a:rPr lang="en-US" smtClean="0"/>
              <a:t>‹#›</a:t>
            </a:fld>
            <a:endParaRPr lang="en-US"/>
          </a:p>
        </p:txBody>
      </p:sp>
    </p:spTree>
    <p:extLst>
      <p:ext uri="{BB962C8B-B14F-4D97-AF65-F5344CB8AC3E}">
        <p14:creationId xmlns:p14="http://schemas.microsoft.com/office/powerpoint/2010/main" val="23109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435595-32D9-2919-0D70-5EEB8C48B658}"/>
              </a:ext>
            </a:extLst>
          </p:cNvPr>
          <p:cNvSpPr>
            <a:spLocks noGrp="1"/>
          </p:cNvSpPr>
          <p:nvPr>
            <p:ph type="dt" sz="half" idx="10"/>
          </p:nvPr>
        </p:nvSpPr>
        <p:spPr/>
        <p:txBody>
          <a:bodyPr/>
          <a:lstStyle/>
          <a:p>
            <a:fld id="{A064F15B-1C39-B948-8F67-C0AC7F6EB9E7}" type="datetimeFigureOut">
              <a:rPr lang="en-US" smtClean="0"/>
              <a:t>9/8/23</a:t>
            </a:fld>
            <a:endParaRPr lang="en-US"/>
          </a:p>
        </p:txBody>
      </p:sp>
      <p:sp>
        <p:nvSpPr>
          <p:cNvPr id="3" name="Footer Placeholder 2">
            <a:extLst>
              <a:ext uri="{FF2B5EF4-FFF2-40B4-BE49-F238E27FC236}">
                <a16:creationId xmlns:a16="http://schemas.microsoft.com/office/drawing/2014/main" id="{99846958-EBF6-A508-3E0C-BD426D91F7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E6B643-05A9-74CD-0A11-563CDF2B0B10}"/>
              </a:ext>
            </a:extLst>
          </p:cNvPr>
          <p:cNvSpPr>
            <a:spLocks noGrp="1"/>
          </p:cNvSpPr>
          <p:nvPr>
            <p:ph type="sldNum" sz="quarter" idx="12"/>
          </p:nvPr>
        </p:nvSpPr>
        <p:spPr/>
        <p:txBody>
          <a:bodyPr/>
          <a:lstStyle/>
          <a:p>
            <a:fld id="{D2A10CB0-A738-E140-B187-10566C8424F2}" type="slidenum">
              <a:rPr lang="en-US" smtClean="0"/>
              <a:t>‹#›</a:t>
            </a:fld>
            <a:endParaRPr lang="en-US"/>
          </a:p>
        </p:txBody>
      </p:sp>
    </p:spTree>
    <p:extLst>
      <p:ext uri="{BB962C8B-B14F-4D97-AF65-F5344CB8AC3E}">
        <p14:creationId xmlns:p14="http://schemas.microsoft.com/office/powerpoint/2010/main" val="396450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A50C4-45BC-61E5-1954-1B81D08A32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8C2A8F-085C-1EFC-8D48-5F1600E78B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70F008-0F8B-A8E0-1258-CFD4A898B6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1C7C13-35C0-8FB0-7D0F-B83A483B2811}"/>
              </a:ext>
            </a:extLst>
          </p:cNvPr>
          <p:cNvSpPr>
            <a:spLocks noGrp="1"/>
          </p:cNvSpPr>
          <p:nvPr>
            <p:ph type="dt" sz="half" idx="10"/>
          </p:nvPr>
        </p:nvSpPr>
        <p:spPr/>
        <p:txBody>
          <a:bodyPr/>
          <a:lstStyle/>
          <a:p>
            <a:fld id="{A064F15B-1C39-B948-8F67-C0AC7F6EB9E7}" type="datetimeFigureOut">
              <a:rPr lang="en-US" smtClean="0"/>
              <a:t>9/8/23</a:t>
            </a:fld>
            <a:endParaRPr lang="en-US"/>
          </a:p>
        </p:txBody>
      </p:sp>
      <p:sp>
        <p:nvSpPr>
          <p:cNvPr id="6" name="Footer Placeholder 5">
            <a:extLst>
              <a:ext uri="{FF2B5EF4-FFF2-40B4-BE49-F238E27FC236}">
                <a16:creationId xmlns:a16="http://schemas.microsoft.com/office/drawing/2014/main" id="{502C9246-BD6F-81DB-DD96-42EB0A1E46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65D238-E0EE-6D44-556E-23023002ECC3}"/>
              </a:ext>
            </a:extLst>
          </p:cNvPr>
          <p:cNvSpPr>
            <a:spLocks noGrp="1"/>
          </p:cNvSpPr>
          <p:nvPr>
            <p:ph type="sldNum" sz="quarter" idx="12"/>
          </p:nvPr>
        </p:nvSpPr>
        <p:spPr/>
        <p:txBody>
          <a:bodyPr/>
          <a:lstStyle/>
          <a:p>
            <a:fld id="{D2A10CB0-A738-E140-B187-10566C8424F2}" type="slidenum">
              <a:rPr lang="en-US" smtClean="0"/>
              <a:t>‹#›</a:t>
            </a:fld>
            <a:endParaRPr lang="en-US"/>
          </a:p>
        </p:txBody>
      </p:sp>
    </p:spTree>
    <p:extLst>
      <p:ext uri="{BB962C8B-B14F-4D97-AF65-F5344CB8AC3E}">
        <p14:creationId xmlns:p14="http://schemas.microsoft.com/office/powerpoint/2010/main" val="326606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1E20-03E9-EE03-9DDD-DB7535B50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661561-DDC3-B2A8-518B-F7548D5E82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1BA70B-827E-9AC0-F59F-EC969424B3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C8D1DE-4B1A-F388-9BD1-1A7B57A364C2}"/>
              </a:ext>
            </a:extLst>
          </p:cNvPr>
          <p:cNvSpPr>
            <a:spLocks noGrp="1"/>
          </p:cNvSpPr>
          <p:nvPr>
            <p:ph type="dt" sz="half" idx="10"/>
          </p:nvPr>
        </p:nvSpPr>
        <p:spPr/>
        <p:txBody>
          <a:bodyPr/>
          <a:lstStyle/>
          <a:p>
            <a:fld id="{A064F15B-1C39-B948-8F67-C0AC7F6EB9E7}" type="datetimeFigureOut">
              <a:rPr lang="en-US" smtClean="0"/>
              <a:t>9/8/23</a:t>
            </a:fld>
            <a:endParaRPr lang="en-US"/>
          </a:p>
        </p:txBody>
      </p:sp>
      <p:sp>
        <p:nvSpPr>
          <p:cNvPr id="6" name="Footer Placeholder 5">
            <a:extLst>
              <a:ext uri="{FF2B5EF4-FFF2-40B4-BE49-F238E27FC236}">
                <a16:creationId xmlns:a16="http://schemas.microsoft.com/office/drawing/2014/main" id="{6A7C7619-CD54-03F1-4042-7D66BDF314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40CA2D-0182-B541-708F-93F5A31D52CD}"/>
              </a:ext>
            </a:extLst>
          </p:cNvPr>
          <p:cNvSpPr>
            <a:spLocks noGrp="1"/>
          </p:cNvSpPr>
          <p:nvPr>
            <p:ph type="sldNum" sz="quarter" idx="12"/>
          </p:nvPr>
        </p:nvSpPr>
        <p:spPr/>
        <p:txBody>
          <a:bodyPr/>
          <a:lstStyle/>
          <a:p>
            <a:fld id="{D2A10CB0-A738-E140-B187-10566C8424F2}" type="slidenum">
              <a:rPr lang="en-US" smtClean="0"/>
              <a:t>‹#›</a:t>
            </a:fld>
            <a:endParaRPr lang="en-US"/>
          </a:p>
        </p:txBody>
      </p:sp>
    </p:spTree>
    <p:extLst>
      <p:ext uri="{BB962C8B-B14F-4D97-AF65-F5344CB8AC3E}">
        <p14:creationId xmlns:p14="http://schemas.microsoft.com/office/powerpoint/2010/main" val="2891513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5F0B81-7CEF-74CA-8DC3-A17AF07136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A0DC8A-F716-DBE0-C305-FE9D2C964B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91D01-05F3-53D9-31CC-FD8850FDF8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64F15B-1C39-B948-8F67-C0AC7F6EB9E7}" type="datetimeFigureOut">
              <a:rPr lang="en-US" smtClean="0"/>
              <a:t>9/8/23</a:t>
            </a:fld>
            <a:endParaRPr lang="en-US"/>
          </a:p>
        </p:txBody>
      </p:sp>
      <p:sp>
        <p:nvSpPr>
          <p:cNvPr id="5" name="Footer Placeholder 4">
            <a:extLst>
              <a:ext uri="{FF2B5EF4-FFF2-40B4-BE49-F238E27FC236}">
                <a16:creationId xmlns:a16="http://schemas.microsoft.com/office/drawing/2014/main" id="{98463249-BF57-19C8-FD00-035E7B59F8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126B76-58B5-ABEA-C731-4F3F284D6F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A10CB0-A738-E140-B187-10566C8424F2}" type="slidenum">
              <a:rPr lang="en-US" smtClean="0"/>
              <a:t>‹#›</a:t>
            </a:fld>
            <a:endParaRPr lang="en-US"/>
          </a:p>
        </p:txBody>
      </p:sp>
    </p:spTree>
    <p:extLst>
      <p:ext uri="{BB962C8B-B14F-4D97-AF65-F5344CB8AC3E}">
        <p14:creationId xmlns:p14="http://schemas.microsoft.com/office/powerpoint/2010/main" val="2130960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46.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4692A5-13F1-F6F0-6781-2206C203BFC2}"/>
              </a:ext>
            </a:extLst>
          </p:cNvPr>
          <p:cNvSpPr>
            <a:spLocks noGrp="1"/>
          </p:cNvSpPr>
          <p:nvPr>
            <p:ph type="ctrTitle"/>
          </p:nvPr>
        </p:nvSpPr>
        <p:spPr>
          <a:xfrm>
            <a:off x="1524000" y="1293338"/>
            <a:ext cx="9144000" cy="3274592"/>
          </a:xfrm>
        </p:spPr>
        <p:txBody>
          <a:bodyPr anchor="ctr">
            <a:normAutofit/>
          </a:bodyPr>
          <a:lstStyle/>
          <a:p>
            <a:r>
              <a:rPr lang="en-CA" sz="7200"/>
              <a:t>Health Data Analysis</a:t>
            </a:r>
            <a:endParaRPr lang="en-US" sz="7200"/>
          </a:p>
        </p:txBody>
      </p:sp>
      <p:sp>
        <p:nvSpPr>
          <p:cNvPr id="3" name="Subtitle 2">
            <a:extLst>
              <a:ext uri="{FF2B5EF4-FFF2-40B4-BE49-F238E27FC236}">
                <a16:creationId xmlns:a16="http://schemas.microsoft.com/office/drawing/2014/main" id="{2351EC85-052D-7FD5-F1FC-030CF9FF4307}"/>
              </a:ext>
            </a:extLst>
          </p:cNvPr>
          <p:cNvSpPr>
            <a:spLocks noGrp="1"/>
          </p:cNvSpPr>
          <p:nvPr>
            <p:ph type="subTitle" idx="1"/>
          </p:nvPr>
        </p:nvSpPr>
        <p:spPr>
          <a:xfrm>
            <a:off x="1524000" y="5514052"/>
            <a:ext cx="9144000" cy="651910"/>
          </a:xfrm>
        </p:spPr>
        <p:txBody>
          <a:bodyPr anchor="ctr">
            <a:normAutofit/>
          </a:bodyPr>
          <a:lstStyle/>
          <a:p>
            <a:r>
              <a:rPr lang="en-US" sz="1500"/>
              <a:t>Done by</a:t>
            </a:r>
          </a:p>
          <a:p>
            <a:r>
              <a:rPr lang="en-US" sz="1500"/>
              <a:t> Anirudh Reddy </a:t>
            </a:r>
            <a:r>
              <a:rPr lang="en-US" sz="1500" err="1"/>
              <a:t>Jillela</a:t>
            </a:r>
            <a:endParaRPr lang="en-US" sz="1500"/>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2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5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3BF711F-F9A0-4EA4-B156-A79E9F3624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26" name="Straight Connector 25">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9" name="Rectangle 28">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09D29C-479A-6DBB-BA56-85CC515790F1}"/>
              </a:ext>
            </a:extLst>
          </p:cNvPr>
          <p:cNvSpPr>
            <a:spLocks noGrp="1"/>
          </p:cNvSpPr>
          <p:nvPr>
            <p:ph type="title"/>
          </p:nvPr>
        </p:nvSpPr>
        <p:spPr>
          <a:xfrm>
            <a:off x="1060232" y="3801738"/>
            <a:ext cx="10071536" cy="929750"/>
          </a:xfrm>
        </p:spPr>
        <p:txBody>
          <a:bodyPr vert="horz" lIns="91440" tIns="45720" rIns="91440" bIns="45720" rtlCol="0" anchor="b">
            <a:normAutofit/>
          </a:bodyPr>
          <a:lstStyle/>
          <a:p>
            <a:pPr algn="ctr"/>
            <a:r>
              <a:rPr lang="en-US" sz="2900" b="0" i="0" kern="1200">
                <a:solidFill>
                  <a:schemeClr val="tx1"/>
                </a:solidFill>
                <a:effectLst/>
                <a:latin typeface="+mj-lt"/>
                <a:ea typeface="+mj-ea"/>
                <a:cs typeface="+mj-cs"/>
              </a:rPr>
              <a:t>In a univariate study, gender, alcoholism, and disability do not appear to have a meaningful effect.</a:t>
            </a:r>
          </a:p>
        </p:txBody>
      </p:sp>
      <p:pic>
        <p:nvPicPr>
          <p:cNvPr id="5" name="Picture 6" descr="A graph with blue and orange bars&#10;&#10;Description automatically generated">
            <a:extLst>
              <a:ext uri="{FF2B5EF4-FFF2-40B4-BE49-F238E27FC236}">
                <a16:creationId xmlns:a16="http://schemas.microsoft.com/office/drawing/2014/main" id="{6DC0CC5F-8DC8-0CDA-56F5-B798FAB386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429" b="-2"/>
          <a:stretch/>
        </p:blipFill>
        <p:spPr bwMode="auto">
          <a:xfrm>
            <a:off x="904492" y="772621"/>
            <a:ext cx="3292790" cy="26631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A bar graph with blue and orange bars&#10;&#10;Description automatically generated">
            <a:extLst>
              <a:ext uri="{FF2B5EF4-FFF2-40B4-BE49-F238E27FC236}">
                <a16:creationId xmlns:a16="http://schemas.microsoft.com/office/drawing/2014/main" id="{27D4AE8C-6657-6A35-A40B-0F2919BD4B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9429" b="-2"/>
          <a:stretch/>
        </p:blipFill>
        <p:spPr bwMode="auto">
          <a:xfrm>
            <a:off x="4457293" y="772621"/>
            <a:ext cx="3292790" cy="266313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A graph with blue and orange bars&#10;&#10;Description automatically generated">
            <a:extLst>
              <a:ext uri="{FF2B5EF4-FFF2-40B4-BE49-F238E27FC236}">
                <a16:creationId xmlns:a16="http://schemas.microsoft.com/office/drawing/2014/main" id="{72928729-FE12-6B29-926E-EDF9967E672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60" r="5037" b="2"/>
          <a:stretch/>
        </p:blipFill>
        <p:spPr bwMode="auto">
          <a:xfrm>
            <a:off x="8015984" y="772621"/>
            <a:ext cx="3292790" cy="2663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35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B379C-AFF3-A866-5D3E-4B6E8F883430}"/>
              </a:ext>
            </a:extLst>
          </p:cNvPr>
          <p:cNvSpPr>
            <a:spLocks noGrp="1"/>
          </p:cNvSpPr>
          <p:nvPr>
            <p:ph type="title"/>
          </p:nvPr>
        </p:nvSpPr>
        <p:spPr>
          <a:xfrm>
            <a:off x="838200" y="365125"/>
            <a:ext cx="10515600" cy="1006475"/>
          </a:xfrm>
        </p:spPr>
        <p:txBody>
          <a:bodyPr/>
          <a:lstStyle/>
          <a:p>
            <a:r>
              <a:rPr lang="en-CA" sz="4400"/>
              <a:t>Univariate Analysis Findings:</a:t>
            </a:r>
            <a:endParaRPr lang="en-US" dirty="0"/>
          </a:p>
        </p:txBody>
      </p:sp>
      <p:graphicFrame>
        <p:nvGraphicFramePr>
          <p:cNvPr id="9" name="Content Placeholder 2">
            <a:extLst>
              <a:ext uri="{FF2B5EF4-FFF2-40B4-BE49-F238E27FC236}">
                <a16:creationId xmlns:a16="http://schemas.microsoft.com/office/drawing/2014/main" id="{ADF1C88B-C885-5BC6-0E4F-A8D079714260}"/>
              </a:ext>
            </a:extLst>
          </p:cNvPr>
          <p:cNvGraphicFramePr>
            <a:graphicFrameLocks noGrp="1"/>
          </p:cNvGraphicFramePr>
          <p:nvPr>
            <p:ph idx="1"/>
          </p:nvPr>
        </p:nvGraphicFramePr>
        <p:xfrm>
          <a:off x="838200" y="1587500"/>
          <a:ext cx="10515600" cy="4589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3750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0BD0D-7597-13E8-1B10-67D7A332E2DD}"/>
              </a:ext>
            </a:extLst>
          </p:cNvPr>
          <p:cNvSpPr>
            <a:spLocks noGrp="1"/>
          </p:cNvSpPr>
          <p:nvPr>
            <p:ph type="ctrTitle"/>
          </p:nvPr>
        </p:nvSpPr>
        <p:spPr>
          <a:xfrm>
            <a:off x="1524000" y="1293338"/>
            <a:ext cx="9144000" cy="3274592"/>
          </a:xfrm>
        </p:spPr>
        <p:txBody>
          <a:bodyPr anchor="ctr">
            <a:normAutofit/>
          </a:bodyPr>
          <a:lstStyle/>
          <a:p>
            <a:r>
              <a:rPr lang="en-US" sz="7200" kern="1200">
                <a:latin typeface="+mj-lt"/>
                <a:ea typeface="+mj-ea"/>
                <a:cs typeface="+mj-cs"/>
              </a:rPr>
              <a:t>Bivariate Analysis</a:t>
            </a:r>
            <a:endParaRPr lang="en-US" sz="7200"/>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67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2" descr="A graph of a bar chart&#10;&#10;Description automatically generated with medium confidence">
            <a:extLst>
              <a:ext uri="{FF2B5EF4-FFF2-40B4-BE49-F238E27FC236}">
                <a16:creationId xmlns:a16="http://schemas.microsoft.com/office/drawing/2014/main" id="{9ECBFCF8-FAE9-0BB9-2C56-BBE3611890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9030" y="346167"/>
            <a:ext cx="2286253" cy="15889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A graph of a bar chart&#10;&#10;Description automatically generated with medium confidence">
            <a:extLst>
              <a:ext uri="{FF2B5EF4-FFF2-40B4-BE49-F238E27FC236}">
                <a16:creationId xmlns:a16="http://schemas.microsoft.com/office/drawing/2014/main" id="{E52A64D1-E54B-D319-A205-7F67688B498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63099" y="346167"/>
            <a:ext cx="2293250" cy="154794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A graph of blue and orange bars&#10;&#10;Description automatically generated">
            <a:extLst>
              <a:ext uri="{FF2B5EF4-FFF2-40B4-BE49-F238E27FC236}">
                <a16:creationId xmlns:a16="http://schemas.microsoft.com/office/drawing/2014/main" id="{F4D368ED-8F83-1973-8219-2F2F29630AB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654175" y="346167"/>
            <a:ext cx="2893360" cy="15479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A graph of a number of blue and orange squares&#10;&#10;Description automatically generated">
            <a:extLst>
              <a:ext uri="{FF2B5EF4-FFF2-40B4-BE49-F238E27FC236}">
                <a16:creationId xmlns:a16="http://schemas.microsoft.com/office/drawing/2014/main" id="{207CD638-969A-4E1B-C291-606C7E1E038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89038" y="2639045"/>
            <a:ext cx="2286235" cy="158893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A graph of a number of blue and orange squares&#10;&#10;Description automatically generated">
            <a:extLst>
              <a:ext uri="{FF2B5EF4-FFF2-40B4-BE49-F238E27FC236}">
                <a16:creationId xmlns:a16="http://schemas.microsoft.com/office/drawing/2014/main" id="{E95CA7FF-4201-504E-4920-AE9A6C2824F5}"/>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91967" y="4930536"/>
            <a:ext cx="2277214" cy="1582664"/>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A5A17FC0-D416-4C8B-A9E6-5924D352B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495" y="2300641"/>
            <a:ext cx="8124506" cy="45573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3CFA9E-6773-3BFE-018D-C4F990957983}"/>
              </a:ext>
            </a:extLst>
          </p:cNvPr>
          <p:cNvSpPr>
            <a:spLocks noGrp="1"/>
          </p:cNvSpPr>
          <p:nvPr>
            <p:ph type="title"/>
          </p:nvPr>
        </p:nvSpPr>
        <p:spPr>
          <a:xfrm>
            <a:off x="4657256" y="2916520"/>
            <a:ext cx="6465287" cy="2309364"/>
          </a:xfrm>
        </p:spPr>
        <p:txBody>
          <a:bodyPr vert="horz" lIns="91440" tIns="45720" rIns="91440" bIns="45720" rtlCol="0" anchor="b">
            <a:normAutofit/>
          </a:bodyPr>
          <a:lstStyle/>
          <a:p>
            <a:r>
              <a:rPr lang="en-US" sz="4100" b="0" i="0" kern="1200">
                <a:solidFill>
                  <a:srgbClr val="FFFFFF"/>
                </a:solidFill>
                <a:effectLst/>
                <a:latin typeface="+mj-lt"/>
                <a:ea typeface="+mj-ea"/>
                <a:cs typeface="+mj-cs"/>
              </a:rPr>
              <a:t>Females who get scholarships are more prone to skip appointments.</a:t>
            </a:r>
            <a:endParaRPr lang="en-US" sz="4100" kern="1200">
              <a:solidFill>
                <a:srgbClr val="FFFFFF"/>
              </a:solidFill>
              <a:latin typeface="+mj-lt"/>
              <a:ea typeface="+mj-ea"/>
              <a:cs typeface="+mj-cs"/>
            </a:endParaRPr>
          </a:p>
        </p:txBody>
      </p:sp>
      <p:cxnSp>
        <p:nvCxnSpPr>
          <p:cNvPr id="51" name="Straight Connector 43">
            <a:extLst>
              <a:ext uri="{FF2B5EF4-FFF2-40B4-BE49-F238E27FC236}">
                <a16:creationId xmlns:a16="http://schemas.microsoft.com/office/drawing/2014/main" id="{982DC870-E8E5-4050-B10C-CC24FC67E5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285774"/>
            <a:ext cx="12188952"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3" name="Straight Connector 45">
            <a:extLst>
              <a:ext uri="{FF2B5EF4-FFF2-40B4-BE49-F238E27FC236}">
                <a16:creationId xmlns:a16="http://schemas.microsoft.com/office/drawing/2014/main" id="{FF76A74F-C283-4DED-BD4D-086753B7CB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71548"/>
            <a:ext cx="4064320"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4" name="Straight Connector 47">
            <a:extLst>
              <a:ext uri="{FF2B5EF4-FFF2-40B4-BE49-F238E27FC236}">
                <a16:creationId xmlns:a16="http://schemas.microsoft.com/office/drawing/2014/main" id="{3B2791FB-B2F7-4BBE-B8D8-74C37FF9E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319" y="-680"/>
            <a:ext cx="0" cy="6858003"/>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891B5DE-6811-4844-BB18-472A3F360E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0742" y="-680"/>
            <a:ext cx="0" cy="224028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7A9CA3A-7216-41E0-B3CD-058077FD39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46931" y="5336249"/>
            <a:ext cx="5486400" cy="0"/>
          </a:xfrm>
          <a:prstGeom prst="line">
            <a:avLst/>
          </a:prstGeom>
          <a:ln w="15875">
            <a:solidFill>
              <a:srgbClr val="FFFFFF">
                <a:alpha val="7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474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6F27278-DFD8-4200-A2A2-F0A6391007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A8D67904-06B0-470A-AE78-4A6201476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14000"/>
          </a:xfrm>
          <a:custGeom>
            <a:avLst/>
            <a:gdLst>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91660 w 12192000"/>
              <a:gd name="connsiteY5" fmla="*/ 3329430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87270 w 12192000"/>
              <a:gd name="connsiteY9" fmla="*/ 3218023 h 3414000"/>
              <a:gd name="connsiteX10" fmla="*/ 11648792 w 12192000"/>
              <a:gd name="connsiteY10" fmla="*/ 3216275 h 3414000"/>
              <a:gd name="connsiteX11" fmla="*/ 11557423 w 12192000"/>
              <a:gd name="connsiteY11" fmla="*/ 3195513 h 3414000"/>
              <a:gd name="connsiteX12" fmla="*/ 11336983 w 12192000"/>
              <a:gd name="connsiteY12" fmla="*/ 3096805 h 3414000"/>
              <a:gd name="connsiteX13" fmla="*/ 11200090 w 12192000"/>
              <a:gd name="connsiteY13" fmla="*/ 3066866 h 3414000"/>
              <a:gd name="connsiteX14" fmla="*/ 10939288 w 12192000"/>
              <a:gd name="connsiteY14" fmla="*/ 2855023 h 3414000"/>
              <a:gd name="connsiteX15" fmla="*/ 10563475 w 12192000"/>
              <a:gd name="connsiteY15" fmla="*/ 2792135 h 3414000"/>
              <a:gd name="connsiteX16" fmla="*/ 10136739 w 12192000"/>
              <a:gd name="connsiteY16" fmla="*/ 2801901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91660 w 12192000"/>
              <a:gd name="connsiteY5" fmla="*/ 3329430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87270 w 12192000"/>
              <a:gd name="connsiteY9" fmla="*/ 3218023 h 3414000"/>
              <a:gd name="connsiteX10" fmla="*/ 11648792 w 12192000"/>
              <a:gd name="connsiteY10" fmla="*/ 3216275 h 3414000"/>
              <a:gd name="connsiteX11" fmla="*/ 11557423 w 12192000"/>
              <a:gd name="connsiteY11" fmla="*/ 3195513 h 3414000"/>
              <a:gd name="connsiteX12" fmla="*/ 11336983 w 12192000"/>
              <a:gd name="connsiteY12" fmla="*/ 3096805 h 3414000"/>
              <a:gd name="connsiteX13" fmla="*/ 11200090 w 12192000"/>
              <a:gd name="connsiteY13" fmla="*/ 3066866 h 3414000"/>
              <a:gd name="connsiteX14" fmla="*/ 10939288 w 12192000"/>
              <a:gd name="connsiteY14" fmla="*/ 2855023 h 3414000"/>
              <a:gd name="connsiteX15" fmla="*/ 10782550 w 12192000"/>
              <a:gd name="connsiteY15" fmla="*/ 2820710 h 3414000"/>
              <a:gd name="connsiteX16" fmla="*/ 10136739 w 12192000"/>
              <a:gd name="connsiteY16" fmla="*/ 2801901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91660 w 12192000"/>
              <a:gd name="connsiteY5" fmla="*/ 3329430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87270 w 12192000"/>
              <a:gd name="connsiteY9" fmla="*/ 3218023 h 3414000"/>
              <a:gd name="connsiteX10" fmla="*/ 11648792 w 12192000"/>
              <a:gd name="connsiteY10" fmla="*/ 3216275 h 3414000"/>
              <a:gd name="connsiteX11" fmla="*/ 11557423 w 12192000"/>
              <a:gd name="connsiteY11" fmla="*/ 3195513 h 3414000"/>
              <a:gd name="connsiteX12" fmla="*/ 11336983 w 12192000"/>
              <a:gd name="connsiteY12" fmla="*/ 3096805 h 3414000"/>
              <a:gd name="connsiteX13" fmla="*/ 11200090 w 12192000"/>
              <a:gd name="connsiteY13" fmla="*/ 3066866 h 3414000"/>
              <a:gd name="connsiteX14" fmla="*/ 10939288 w 12192000"/>
              <a:gd name="connsiteY14" fmla="*/ 2855023 h 3414000"/>
              <a:gd name="connsiteX15" fmla="*/ 10782550 w 12192000"/>
              <a:gd name="connsiteY15" fmla="*/ 2820710 h 3414000"/>
              <a:gd name="connsiteX16" fmla="*/ 10393914 w 12192000"/>
              <a:gd name="connsiteY16" fmla="*/ 2801901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91660 w 12192000"/>
              <a:gd name="connsiteY5" fmla="*/ 3329430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87270 w 12192000"/>
              <a:gd name="connsiteY9" fmla="*/ 3218023 h 3414000"/>
              <a:gd name="connsiteX10" fmla="*/ 11648792 w 12192000"/>
              <a:gd name="connsiteY10" fmla="*/ 3216275 h 3414000"/>
              <a:gd name="connsiteX11" fmla="*/ 11557423 w 12192000"/>
              <a:gd name="connsiteY11" fmla="*/ 3195513 h 3414000"/>
              <a:gd name="connsiteX12" fmla="*/ 11336983 w 12192000"/>
              <a:gd name="connsiteY12" fmla="*/ 3096805 h 3414000"/>
              <a:gd name="connsiteX13" fmla="*/ 11200090 w 12192000"/>
              <a:gd name="connsiteY13" fmla="*/ 3066866 h 3414000"/>
              <a:gd name="connsiteX14" fmla="*/ 10939288 w 12192000"/>
              <a:gd name="connsiteY14" fmla="*/ 2855023 h 3414000"/>
              <a:gd name="connsiteX15" fmla="*/ 10782550 w 12192000"/>
              <a:gd name="connsiteY15" fmla="*/ 2820710 h 3414000"/>
              <a:gd name="connsiteX16" fmla="*/ 10393914 w 12192000"/>
              <a:gd name="connsiteY16" fmla="*/ 2801901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91660 w 12192000"/>
              <a:gd name="connsiteY5" fmla="*/ 3329430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87270 w 12192000"/>
              <a:gd name="connsiteY9" fmla="*/ 3218023 h 3414000"/>
              <a:gd name="connsiteX10" fmla="*/ 11648792 w 12192000"/>
              <a:gd name="connsiteY10" fmla="*/ 3216275 h 3414000"/>
              <a:gd name="connsiteX11" fmla="*/ 11557423 w 12192000"/>
              <a:gd name="connsiteY11" fmla="*/ 3195513 h 3414000"/>
              <a:gd name="connsiteX12" fmla="*/ 11336983 w 12192000"/>
              <a:gd name="connsiteY12" fmla="*/ 3096805 h 3414000"/>
              <a:gd name="connsiteX13" fmla="*/ 11200090 w 12192000"/>
              <a:gd name="connsiteY13" fmla="*/ 3066866 h 3414000"/>
              <a:gd name="connsiteX14" fmla="*/ 10939288 w 12192000"/>
              <a:gd name="connsiteY14" fmla="*/ 2855023 h 3414000"/>
              <a:gd name="connsiteX15" fmla="*/ 10782550 w 12192000"/>
              <a:gd name="connsiteY15" fmla="*/ 2820710 h 3414000"/>
              <a:gd name="connsiteX16" fmla="*/ 10393914 w 12192000"/>
              <a:gd name="connsiteY16" fmla="*/ 2801901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91660 w 12192000"/>
              <a:gd name="connsiteY5" fmla="*/ 3329430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87270 w 12192000"/>
              <a:gd name="connsiteY9" fmla="*/ 3218023 h 3414000"/>
              <a:gd name="connsiteX10" fmla="*/ 11648792 w 12192000"/>
              <a:gd name="connsiteY10" fmla="*/ 3216275 h 3414000"/>
              <a:gd name="connsiteX11" fmla="*/ 11557423 w 12192000"/>
              <a:gd name="connsiteY11" fmla="*/ 3195513 h 3414000"/>
              <a:gd name="connsiteX12" fmla="*/ 11336983 w 12192000"/>
              <a:gd name="connsiteY12" fmla="*/ 3096805 h 3414000"/>
              <a:gd name="connsiteX13" fmla="*/ 11200090 w 12192000"/>
              <a:gd name="connsiteY13" fmla="*/ 3066866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91660 w 12192000"/>
              <a:gd name="connsiteY5" fmla="*/ 3329430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87270 w 12192000"/>
              <a:gd name="connsiteY9" fmla="*/ 3218023 h 3414000"/>
              <a:gd name="connsiteX10" fmla="*/ 11648792 w 12192000"/>
              <a:gd name="connsiteY10" fmla="*/ 3216275 h 3414000"/>
              <a:gd name="connsiteX11" fmla="*/ 11557423 w 12192000"/>
              <a:gd name="connsiteY11" fmla="*/ 31955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91660 w 12192000"/>
              <a:gd name="connsiteY5" fmla="*/ 3329430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87270 w 12192000"/>
              <a:gd name="connsiteY9" fmla="*/ 3218023 h 3414000"/>
              <a:gd name="connsiteX10" fmla="*/ 11648792 w 12192000"/>
              <a:gd name="connsiteY10" fmla="*/ 3216275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91660 w 12192000"/>
              <a:gd name="connsiteY5" fmla="*/ 3329430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87270 w 12192000"/>
              <a:gd name="connsiteY9" fmla="*/ 321802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91660 w 12192000"/>
              <a:gd name="connsiteY5" fmla="*/ 3329430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144429 w 12192000"/>
              <a:gd name="connsiteY4" fmla="*/ 3375519 h 3414000"/>
              <a:gd name="connsiteX5" fmla="*/ 12015460 w 12192000"/>
              <a:gd name="connsiteY5" fmla="*/ 3343718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096804 w 12192000"/>
              <a:gd name="connsiteY4" fmla="*/ 3337419 h 3414000"/>
              <a:gd name="connsiteX5" fmla="*/ 12015460 w 12192000"/>
              <a:gd name="connsiteY5" fmla="*/ 3343718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74509 w 12192000"/>
              <a:gd name="connsiteY3" fmla="*/ 336769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73012 w 12192000"/>
              <a:gd name="connsiteY22" fmla="*/ 32502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046142 w 12192000"/>
              <a:gd name="connsiteY21" fmla="*/ 3203263 h 3414000"/>
              <a:gd name="connsiteX22" fmla="*/ 1560312 w 12192000"/>
              <a:gd name="connsiteY22" fmla="*/ 3212173 h 3414000"/>
              <a:gd name="connsiteX23" fmla="*/ 1304604 w 12192000"/>
              <a:gd name="connsiteY23" fmla="*/ 3185587 h 3414000"/>
              <a:gd name="connsiteX24" fmla="*/ 1160924 w 12192000"/>
              <a:gd name="connsiteY24" fmla="*/ 3219675 h 3414000"/>
              <a:gd name="connsiteX25" fmla="*/ 909691 w 12192000"/>
              <a:gd name="connsiteY25" fmla="*/ 3216917 h 3414000"/>
              <a:gd name="connsiteX26" fmla="*/ 764022 w 12192000"/>
              <a:gd name="connsiteY26" fmla="*/ 3235844 h 3414000"/>
              <a:gd name="connsiteX27" fmla="*/ 701916 w 12192000"/>
              <a:gd name="connsiteY27" fmla="*/ 3250221 h 3414000"/>
              <a:gd name="connsiteX28" fmla="*/ 408703 w 12192000"/>
              <a:gd name="connsiteY28" fmla="*/ 3323459 h 3414000"/>
              <a:gd name="connsiteX29" fmla="*/ 369867 w 12192000"/>
              <a:gd name="connsiteY29" fmla="*/ 3339093 h 3414000"/>
              <a:gd name="connsiteX30" fmla="*/ 318912 w 12192000"/>
              <a:gd name="connsiteY30" fmla="*/ 3367911 h 3414000"/>
              <a:gd name="connsiteX31" fmla="*/ 119549 w 12192000"/>
              <a:gd name="connsiteY31" fmla="*/ 3404650 h 3414000"/>
              <a:gd name="connsiteX32" fmla="*/ 0 w 12192000"/>
              <a:gd name="connsiteY32" fmla="*/ 3414000 h 3414000"/>
              <a:gd name="connsiteX33" fmla="*/ 0 w 12192000"/>
              <a:gd name="connsiteY33"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305050 w 12192000"/>
              <a:gd name="connsiteY21" fmla="*/ 3162300 h 3414000"/>
              <a:gd name="connsiteX22" fmla="*/ 2046142 w 12192000"/>
              <a:gd name="connsiteY22" fmla="*/ 3203263 h 3414000"/>
              <a:gd name="connsiteX23" fmla="*/ 1560312 w 12192000"/>
              <a:gd name="connsiteY23" fmla="*/ 3212173 h 3414000"/>
              <a:gd name="connsiteX24" fmla="*/ 1304604 w 12192000"/>
              <a:gd name="connsiteY24" fmla="*/ 3185587 h 3414000"/>
              <a:gd name="connsiteX25" fmla="*/ 1160924 w 12192000"/>
              <a:gd name="connsiteY25" fmla="*/ 3219675 h 3414000"/>
              <a:gd name="connsiteX26" fmla="*/ 909691 w 12192000"/>
              <a:gd name="connsiteY26" fmla="*/ 3216917 h 3414000"/>
              <a:gd name="connsiteX27" fmla="*/ 764022 w 12192000"/>
              <a:gd name="connsiteY27" fmla="*/ 3235844 h 3414000"/>
              <a:gd name="connsiteX28" fmla="*/ 701916 w 12192000"/>
              <a:gd name="connsiteY28" fmla="*/ 3250221 h 3414000"/>
              <a:gd name="connsiteX29" fmla="*/ 408703 w 12192000"/>
              <a:gd name="connsiteY29" fmla="*/ 3323459 h 3414000"/>
              <a:gd name="connsiteX30" fmla="*/ 369867 w 12192000"/>
              <a:gd name="connsiteY30" fmla="*/ 3339093 h 3414000"/>
              <a:gd name="connsiteX31" fmla="*/ 318912 w 12192000"/>
              <a:gd name="connsiteY31" fmla="*/ 3367911 h 3414000"/>
              <a:gd name="connsiteX32" fmla="*/ 119549 w 12192000"/>
              <a:gd name="connsiteY32" fmla="*/ 3404650 h 3414000"/>
              <a:gd name="connsiteX33" fmla="*/ 0 w 12192000"/>
              <a:gd name="connsiteY33" fmla="*/ 3414000 h 3414000"/>
              <a:gd name="connsiteX34" fmla="*/ 0 w 12192000"/>
              <a:gd name="connsiteY34"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279650 w 12192000"/>
              <a:gd name="connsiteY21" fmla="*/ 3187700 h 3414000"/>
              <a:gd name="connsiteX22" fmla="*/ 2046142 w 12192000"/>
              <a:gd name="connsiteY22" fmla="*/ 3203263 h 3414000"/>
              <a:gd name="connsiteX23" fmla="*/ 1560312 w 12192000"/>
              <a:gd name="connsiteY23" fmla="*/ 3212173 h 3414000"/>
              <a:gd name="connsiteX24" fmla="*/ 1304604 w 12192000"/>
              <a:gd name="connsiteY24" fmla="*/ 3185587 h 3414000"/>
              <a:gd name="connsiteX25" fmla="*/ 1160924 w 12192000"/>
              <a:gd name="connsiteY25" fmla="*/ 3219675 h 3414000"/>
              <a:gd name="connsiteX26" fmla="*/ 909691 w 12192000"/>
              <a:gd name="connsiteY26" fmla="*/ 3216917 h 3414000"/>
              <a:gd name="connsiteX27" fmla="*/ 764022 w 12192000"/>
              <a:gd name="connsiteY27" fmla="*/ 3235844 h 3414000"/>
              <a:gd name="connsiteX28" fmla="*/ 701916 w 12192000"/>
              <a:gd name="connsiteY28" fmla="*/ 3250221 h 3414000"/>
              <a:gd name="connsiteX29" fmla="*/ 408703 w 12192000"/>
              <a:gd name="connsiteY29" fmla="*/ 3323459 h 3414000"/>
              <a:gd name="connsiteX30" fmla="*/ 369867 w 12192000"/>
              <a:gd name="connsiteY30" fmla="*/ 3339093 h 3414000"/>
              <a:gd name="connsiteX31" fmla="*/ 318912 w 12192000"/>
              <a:gd name="connsiteY31" fmla="*/ 3367911 h 3414000"/>
              <a:gd name="connsiteX32" fmla="*/ 119549 w 12192000"/>
              <a:gd name="connsiteY32" fmla="*/ 3404650 h 3414000"/>
              <a:gd name="connsiteX33" fmla="*/ 0 w 12192000"/>
              <a:gd name="connsiteY33" fmla="*/ 3414000 h 3414000"/>
              <a:gd name="connsiteX34" fmla="*/ 0 w 12192000"/>
              <a:gd name="connsiteY34"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279650 w 12192000"/>
              <a:gd name="connsiteY21" fmla="*/ 3187700 h 3414000"/>
              <a:gd name="connsiteX22" fmla="*/ 2046142 w 12192000"/>
              <a:gd name="connsiteY22" fmla="*/ 3203263 h 3414000"/>
              <a:gd name="connsiteX23" fmla="*/ 1873250 w 12192000"/>
              <a:gd name="connsiteY23" fmla="*/ 3162300 h 3414000"/>
              <a:gd name="connsiteX24" fmla="*/ 1560312 w 12192000"/>
              <a:gd name="connsiteY24" fmla="*/ 3212173 h 3414000"/>
              <a:gd name="connsiteX25" fmla="*/ 1304604 w 12192000"/>
              <a:gd name="connsiteY25" fmla="*/ 3185587 h 3414000"/>
              <a:gd name="connsiteX26" fmla="*/ 1160924 w 12192000"/>
              <a:gd name="connsiteY26" fmla="*/ 3219675 h 3414000"/>
              <a:gd name="connsiteX27" fmla="*/ 909691 w 12192000"/>
              <a:gd name="connsiteY27" fmla="*/ 3216917 h 3414000"/>
              <a:gd name="connsiteX28" fmla="*/ 764022 w 12192000"/>
              <a:gd name="connsiteY28" fmla="*/ 3235844 h 3414000"/>
              <a:gd name="connsiteX29" fmla="*/ 701916 w 12192000"/>
              <a:gd name="connsiteY29" fmla="*/ 3250221 h 3414000"/>
              <a:gd name="connsiteX30" fmla="*/ 408703 w 12192000"/>
              <a:gd name="connsiteY30" fmla="*/ 3323459 h 3414000"/>
              <a:gd name="connsiteX31" fmla="*/ 369867 w 12192000"/>
              <a:gd name="connsiteY31" fmla="*/ 3339093 h 3414000"/>
              <a:gd name="connsiteX32" fmla="*/ 318912 w 12192000"/>
              <a:gd name="connsiteY32" fmla="*/ 3367911 h 3414000"/>
              <a:gd name="connsiteX33" fmla="*/ 119549 w 12192000"/>
              <a:gd name="connsiteY33" fmla="*/ 3404650 h 3414000"/>
              <a:gd name="connsiteX34" fmla="*/ 0 w 12192000"/>
              <a:gd name="connsiteY34" fmla="*/ 3414000 h 3414000"/>
              <a:gd name="connsiteX35" fmla="*/ 0 w 12192000"/>
              <a:gd name="connsiteY35"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279650 w 12192000"/>
              <a:gd name="connsiteY21" fmla="*/ 3187700 h 3414000"/>
              <a:gd name="connsiteX22" fmla="*/ 2046142 w 12192000"/>
              <a:gd name="connsiteY22" fmla="*/ 3203263 h 3414000"/>
              <a:gd name="connsiteX23" fmla="*/ 1835150 w 12192000"/>
              <a:gd name="connsiteY23" fmla="*/ 3200400 h 3414000"/>
              <a:gd name="connsiteX24" fmla="*/ 1560312 w 12192000"/>
              <a:gd name="connsiteY24" fmla="*/ 3212173 h 3414000"/>
              <a:gd name="connsiteX25" fmla="*/ 1304604 w 12192000"/>
              <a:gd name="connsiteY25" fmla="*/ 3185587 h 3414000"/>
              <a:gd name="connsiteX26" fmla="*/ 1160924 w 12192000"/>
              <a:gd name="connsiteY26" fmla="*/ 3219675 h 3414000"/>
              <a:gd name="connsiteX27" fmla="*/ 909691 w 12192000"/>
              <a:gd name="connsiteY27" fmla="*/ 3216917 h 3414000"/>
              <a:gd name="connsiteX28" fmla="*/ 764022 w 12192000"/>
              <a:gd name="connsiteY28" fmla="*/ 3235844 h 3414000"/>
              <a:gd name="connsiteX29" fmla="*/ 701916 w 12192000"/>
              <a:gd name="connsiteY29" fmla="*/ 3250221 h 3414000"/>
              <a:gd name="connsiteX30" fmla="*/ 408703 w 12192000"/>
              <a:gd name="connsiteY30" fmla="*/ 3323459 h 3414000"/>
              <a:gd name="connsiteX31" fmla="*/ 369867 w 12192000"/>
              <a:gd name="connsiteY31" fmla="*/ 3339093 h 3414000"/>
              <a:gd name="connsiteX32" fmla="*/ 318912 w 12192000"/>
              <a:gd name="connsiteY32" fmla="*/ 3367911 h 3414000"/>
              <a:gd name="connsiteX33" fmla="*/ 119549 w 12192000"/>
              <a:gd name="connsiteY33" fmla="*/ 3404650 h 3414000"/>
              <a:gd name="connsiteX34" fmla="*/ 0 w 12192000"/>
              <a:gd name="connsiteY34" fmla="*/ 3414000 h 3414000"/>
              <a:gd name="connsiteX35" fmla="*/ 0 w 12192000"/>
              <a:gd name="connsiteY35"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661142 w 12192000"/>
              <a:gd name="connsiteY17" fmla="*/ 27871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279650 w 12192000"/>
              <a:gd name="connsiteY21" fmla="*/ 3187700 h 3414000"/>
              <a:gd name="connsiteX22" fmla="*/ 2046142 w 12192000"/>
              <a:gd name="connsiteY22" fmla="*/ 3203263 h 3414000"/>
              <a:gd name="connsiteX23" fmla="*/ 1835150 w 12192000"/>
              <a:gd name="connsiteY23" fmla="*/ 3200400 h 3414000"/>
              <a:gd name="connsiteX24" fmla="*/ 1560312 w 12192000"/>
              <a:gd name="connsiteY24" fmla="*/ 3212173 h 3414000"/>
              <a:gd name="connsiteX25" fmla="*/ 1304604 w 12192000"/>
              <a:gd name="connsiteY25" fmla="*/ 3185587 h 3414000"/>
              <a:gd name="connsiteX26" fmla="*/ 1160924 w 12192000"/>
              <a:gd name="connsiteY26" fmla="*/ 3219675 h 3414000"/>
              <a:gd name="connsiteX27" fmla="*/ 909691 w 12192000"/>
              <a:gd name="connsiteY27" fmla="*/ 3216917 h 3414000"/>
              <a:gd name="connsiteX28" fmla="*/ 764022 w 12192000"/>
              <a:gd name="connsiteY28" fmla="*/ 3235844 h 3414000"/>
              <a:gd name="connsiteX29" fmla="*/ 701916 w 12192000"/>
              <a:gd name="connsiteY29" fmla="*/ 3250221 h 3414000"/>
              <a:gd name="connsiteX30" fmla="*/ 408703 w 12192000"/>
              <a:gd name="connsiteY30" fmla="*/ 3323459 h 3414000"/>
              <a:gd name="connsiteX31" fmla="*/ 369867 w 12192000"/>
              <a:gd name="connsiteY31" fmla="*/ 3339093 h 3414000"/>
              <a:gd name="connsiteX32" fmla="*/ 318912 w 12192000"/>
              <a:gd name="connsiteY32" fmla="*/ 3367911 h 3414000"/>
              <a:gd name="connsiteX33" fmla="*/ 119549 w 12192000"/>
              <a:gd name="connsiteY33" fmla="*/ 3404650 h 3414000"/>
              <a:gd name="connsiteX34" fmla="*/ 0 w 12192000"/>
              <a:gd name="connsiteY34" fmla="*/ 3414000 h 3414000"/>
              <a:gd name="connsiteX35" fmla="*/ 0 w 12192000"/>
              <a:gd name="connsiteY35"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724642 w 12192000"/>
              <a:gd name="connsiteY17" fmla="*/ 28379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279650 w 12192000"/>
              <a:gd name="connsiteY21" fmla="*/ 3187700 h 3414000"/>
              <a:gd name="connsiteX22" fmla="*/ 2046142 w 12192000"/>
              <a:gd name="connsiteY22" fmla="*/ 3203263 h 3414000"/>
              <a:gd name="connsiteX23" fmla="*/ 1835150 w 12192000"/>
              <a:gd name="connsiteY23" fmla="*/ 3200400 h 3414000"/>
              <a:gd name="connsiteX24" fmla="*/ 1560312 w 12192000"/>
              <a:gd name="connsiteY24" fmla="*/ 3212173 h 3414000"/>
              <a:gd name="connsiteX25" fmla="*/ 1304604 w 12192000"/>
              <a:gd name="connsiteY25" fmla="*/ 3185587 h 3414000"/>
              <a:gd name="connsiteX26" fmla="*/ 1160924 w 12192000"/>
              <a:gd name="connsiteY26" fmla="*/ 3219675 h 3414000"/>
              <a:gd name="connsiteX27" fmla="*/ 909691 w 12192000"/>
              <a:gd name="connsiteY27" fmla="*/ 3216917 h 3414000"/>
              <a:gd name="connsiteX28" fmla="*/ 764022 w 12192000"/>
              <a:gd name="connsiteY28" fmla="*/ 3235844 h 3414000"/>
              <a:gd name="connsiteX29" fmla="*/ 701916 w 12192000"/>
              <a:gd name="connsiteY29" fmla="*/ 3250221 h 3414000"/>
              <a:gd name="connsiteX30" fmla="*/ 408703 w 12192000"/>
              <a:gd name="connsiteY30" fmla="*/ 3323459 h 3414000"/>
              <a:gd name="connsiteX31" fmla="*/ 369867 w 12192000"/>
              <a:gd name="connsiteY31" fmla="*/ 3339093 h 3414000"/>
              <a:gd name="connsiteX32" fmla="*/ 318912 w 12192000"/>
              <a:gd name="connsiteY32" fmla="*/ 3367911 h 3414000"/>
              <a:gd name="connsiteX33" fmla="*/ 119549 w 12192000"/>
              <a:gd name="connsiteY33" fmla="*/ 3404650 h 3414000"/>
              <a:gd name="connsiteX34" fmla="*/ 0 w 12192000"/>
              <a:gd name="connsiteY34" fmla="*/ 3414000 h 3414000"/>
              <a:gd name="connsiteX35" fmla="*/ 0 w 12192000"/>
              <a:gd name="connsiteY35"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546314 w 12192000"/>
              <a:gd name="connsiteY16" fmla="*/ 2811426 h 3414000"/>
              <a:gd name="connsiteX17" fmla="*/ 9724642 w 12192000"/>
              <a:gd name="connsiteY17" fmla="*/ 28379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279650 w 12192000"/>
              <a:gd name="connsiteY21" fmla="*/ 3187700 h 3414000"/>
              <a:gd name="connsiteX22" fmla="*/ 2046142 w 12192000"/>
              <a:gd name="connsiteY22" fmla="*/ 3203263 h 3414000"/>
              <a:gd name="connsiteX23" fmla="*/ 1835150 w 12192000"/>
              <a:gd name="connsiteY23" fmla="*/ 3200400 h 3414000"/>
              <a:gd name="connsiteX24" fmla="*/ 1560312 w 12192000"/>
              <a:gd name="connsiteY24" fmla="*/ 3212173 h 3414000"/>
              <a:gd name="connsiteX25" fmla="*/ 1304604 w 12192000"/>
              <a:gd name="connsiteY25" fmla="*/ 3185587 h 3414000"/>
              <a:gd name="connsiteX26" fmla="*/ 1160924 w 12192000"/>
              <a:gd name="connsiteY26" fmla="*/ 3219675 h 3414000"/>
              <a:gd name="connsiteX27" fmla="*/ 909691 w 12192000"/>
              <a:gd name="connsiteY27" fmla="*/ 3216917 h 3414000"/>
              <a:gd name="connsiteX28" fmla="*/ 764022 w 12192000"/>
              <a:gd name="connsiteY28" fmla="*/ 3235844 h 3414000"/>
              <a:gd name="connsiteX29" fmla="*/ 701916 w 12192000"/>
              <a:gd name="connsiteY29" fmla="*/ 3250221 h 3414000"/>
              <a:gd name="connsiteX30" fmla="*/ 408703 w 12192000"/>
              <a:gd name="connsiteY30" fmla="*/ 3323459 h 3414000"/>
              <a:gd name="connsiteX31" fmla="*/ 369867 w 12192000"/>
              <a:gd name="connsiteY31" fmla="*/ 3339093 h 3414000"/>
              <a:gd name="connsiteX32" fmla="*/ 318912 w 12192000"/>
              <a:gd name="connsiteY32" fmla="*/ 3367911 h 3414000"/>
              <a:gd name="connsiteX33" fmla="*/ 119549 w 12192000"/>
              <a:gd name="connsiteY33" fmla="*/ 3404650 h 3414000"/>
              <a:gd name="connsiteX34" fmla="*/ 0 w 12192000"/>
              <a:gd name="connsiteY34" fmla="*/ 3414000 h 3414000"/>
              <a:gd name="connsiteX35" fmla="*/ 0 w 12192000"/>
              <a:gd name="connsiteY35"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82550 w 12192000"/>
              <a:gd name="connsiteY15" fmla="*/ 2820710 h 3414000"/>
              <a:gd name="connsiteX16" fmla="*/ 10343114 w 12192000"/>
              <a:gd name="connsiteY16" fmla="*/ 2798726 h 3414000"/>
              <a:gd name="connsiteX17" fmla="*/ 9724642 w 12192000"/>
              <a:gd name="connsiteY17" fmla="*/ 28379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279650 w 12192000"/>
              <a:gd name="connsiteY21" fmla="*/ 3187700 h 3414000"/>
              <a:gd name="connsiteX22" fmla="*/ 2046142 w 12192000"/>
              <a:gd name="connsiteY22" fmla="*/ 3203263 h 3414000"/>
              <a:gd name="connsiteX23" fmla="*/ 1835150 w 12192000"/>
              <a:gd name="connsiteY23" fmla="*/ 3200400 h 3414000"/>
              <a:gd name="connsiteX24" fmla="*/ 1560312 w 12192000"/>
              <a:gd name="connsiteY24" fmla="*/ 3212173 h 3414000"/>
              <a:gd name="connsiteX25" fmla="*/ 1304604 w 12192000"/>
              <a:gd name="connsiteY25" fmla="*/ 3185587 h 3414000"/>
              <a:gd name="connsiteX26" fmla="*/ 1160924 w 12192000"/>
              <a:gd name="connsiteY26" fmla="*/ 3219675 h 3414000"/>
              <a:gd name="connsiteX27" fmla="*/ 909691 w 12192000"/>
              <a:gd name="connsiteY27" fmla="*/ 3216917 h 3414000"/>
              <a:gd name="connsiteX28" fmla="*/ 764022 w 12192000"/>
              <a:gd name="connsiteY28" fmla="*/ 3235844 h 3414000"/>
              <a:gd name="connsiteX29" fmla="*/ 701916 w 12192000"/>
              <a:gd name="connsiteY29" fmla="*/ 3250221 h 3414000"/>
              <a:gd name="connsiteX30" fmla="*/ 408703 w 12192000"/>
              <a:gd name="connsiteY30" fmla="*/ 3323459 h 3414000"/>
              <a:gd name="connsiteX31" fmla="*/ 369867 w 12192000"/>
              <a:gd name="connsiteY31" fmla="*/ 3339093 h 3414000"/>
              <a:gd name="connsiteX32" fmla="*/ 318912 w 12192000"/>
              <a:gd name="connsiteY32" fmla="*/ 3367911 h 3414000"/>
              <a:gd name="connsiteX33" fmla="*/ 119549 w 12192000"/>
              <a:gd name="connsiteY33" fmla="*/ 3404650 h 3414000"/>
              <a:gd name="connsiteX34" fmla="*/ 0 w 12192000"/>
              <a:gd name="connsiteY34" fmla="*/ 3414000 h 3414000"/>
              <a:gd name="connsiteX35" fmla="*/ 0 w 12192000"/>
              <a:gd name="connsiteY35"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44450 w 12192000"/>
              <a:gd name="connsiteY15" fmla="*/ 2833410 h 3414000"/>
              <a:gd name="connsiteX16" fmla="*/ 10343114 w 12192000"/>
              <a:gd name="connsiteY16" fmla="*/ 2798726 h 3414000"/>
              <a:gd name="connsiteX17" fmla="*/ 9724642 w 12192000"/>
              <a:gd name="connsiteY17" fmla="*/ 2837965 h 3414000"/>
              <a:gd name="connsiteX18" fmla="*/ 7709717 w 12192000"/>
              <a:gd name="connsiteY18" fmla="*/ 2795955 h 3414000"/>
              <a:gd name="connsiteX19" fmla="*/ 6923165 w 12192000"/>
              <a:gd name="connsiteY19" fmla="*/ 2920979 h 3414000"/>
              <a:gd name="connsiteX20" fmla="*/ 3308916 w 12192000"/>
              <a:gd name="connsiteY20" fmla="*/ 3049911 h 3414000"/>
              <a:gd name="connsiteX21" fmla="*/ 2279650 w 12192000"/>
              <a:gd name="connsiteY21" fmla="*/ 3187700 h 3414000"/>
              <a:gd name="connsiteX22" fmla="*/ 2046142 w 12192000"/>
              <a:gd name="connsiteY22" fmla="*/ 3203263 h 3414000"/>
              <a:gd name="connsiteX23" fmla="*/ 1835150 w 12192000"/>
              <a:gd name="connsiteY23" fmla="*/ 3200400 h 3414000"/>
              <a:gd name="connsiteX24" fmla="*/ 1560312 w 12192000"/>
              <a:gd name="connsiteY24" fmla="*/ 3212173 h 3414000"/>
              <a:gd name="connsiteX25" fmla="*/ 1304604 w 12192000"/>
              <a:gd name="connsiteY25" fmla="*/ 3185587 h 3414000"/>
              <a:gd name="connsiteX26" fmla="*/ 1160924 w 12192000"/>
              <a:gd name="connsiteY26" fmla="*/ 3219675 h 3414000"/>
              <a:gd name="connsiteX27" fmla="*/ 909691 w 12192000"/>
              <a:gd name="connsiteY27" fmla="*/ 3216917 h 3414000"/>
              <a:gd name="connsiteX28" fmla="*/ 764022 w 12192000"/>
              <a:gd name="connsiteY28" fmla="*/ 3235844 h 3414000"/>
              <a:gd name="connsiteX29" fmla="*/ 701916 w 12192000"/>
              <a:gd name="connsiteY29" fmla="*/ 3250221 h 3414000"/>
              <a:gd name="connsiteX30" fmla="*/ 408703 w 12192000"/>
              <a:gd name="connsiteY30" fmla="*/ 3323459 h 3414000"/>
              <a:gd name="connsiteX31" fmla="*/ 369867 w 12192000"/>
              <a:gd name="connsiteY31" fmla="*/ 3339093 h 3414000"/>
              <a:gd name="connsiteX32" fmla="*/ 318912 w 12192000"/>
              <a:gd name="connsiteY32" fmla="*/ 3367911 h 3414000"/>
              <a:gd name="connsiteX33" fmla="*/ 119549 w 12192000"/>
              <a:gd name="connsiteY33" fmla="*/ 3404650 h 3414000"/>
              <a:gd name="connsiteX34" fmla="*/ 0 w 12192000"/>
              <a:gd name="connsiteY34" fmla="*/ 3414000 h 3414000"/>
              <a:gd name="connsiteX35" fmla="*/ 0 w 12192000"/>
              <a:gd name="connsiteY35"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44450 w 12192000"/>
              <a:gd name="connsiteY15" fmla="*/ 2833410 h 3414000"/>
              <a:gd name="connsiteX16" fmla="*/ 10343114 w 12192000"/>
              <a:gd name="connsiteY16" fmla="*/ 2798726 h 3414000"/>
              <a:gd name="connsiteX17" fmla="*/ 9724642 w 12192000"/>
              <a:gd name="connsiteY17" fmla="*/ 2837965 h 3414000"/>
              <a:gd name="connsiteX18" fmla="*/ 8039917 w 12192000"/>
              <a:gd name="connsiteY18" fmla="*/ 2834055 h 3414000"/>
              <a:gd name="connsiteX19" fmla="*/ 6923165 w 12192000"/>
              <a:gd name="connsiteY19" fmla="*/ 2920979 h 3414000"/>
              <a:gd name="connsiteX20" fmla="*/ 3308916 w 12192000"/>
              <a:gd name="connsiteY20" fmla="*/ 3049911 h 3414000"/>
              <a:gd name="connsiteX21" fmla="*/ 2279650 w 12192000"/>
              <a:gd name="connsiteY21" fmla="*/ 3187700 h 3414000"/>
              <a:gd name="connsiteX22" fmla="*/ 2046142 w 12192000"/>
              <a:gd name="connsiteY22" fmla="*/ 3203263 h 3414000"/>
              <a:gd name="connsiteX23" fmla="*/ 1835150 w 12192000"/>
              <a:gd name="connsiteY23" fmla="*/ 3200400 h 3414000"/>
              <a:gd name="connsiteX24" fmla="*/ 1560312 w 12192000"/>
              <a:gd name="connsiteY24" fmla="*/ 3212173 h 3414000"/>
              <a:gd name="connsiteX25" fmla="*/ 1304604 w 12192000"/>
              <a:gd name="connsiteY25" fmla="*/ 3185587 h 3414000"/>
              <a:gd name="connsiteX26" fmla="*/ 1160924 w 12192000"/>
              <a:gd name="connsiteY26" fmla="*/ 3219675 h 3414000"/>
              <a:gd name="connsiteX27" fmla="*/ 909691 w 12192000"/>
              <a:gd name="connsiteY27" fmla="*/ 3216917 h 3414000"/>
              <a:gd name="connsiteX28" fmla="*/ 764022 w 12192000"/>
              <a:gd name="connsiteY28" fmla="*/ 3235844 h 3414000"/>
              <a:gd name="connsiteX29" fmla="*/ 701916 w 12192000"/>
              <a:gd name="connsiteY29" fmla="*/ 3250221 h 3414000"/>
              <a:gd name="connsiteX30" fmla="*/ 408703 w 12192000"/>
              <a:gd name="connsiteY30" fmla="*/ 3323459 h 3414000"/>
              <a:gd name="connsiteX31" fmla="*/ 369867 w 12192000"/>
              <a:gd name="connsiteY31" fmla="*/ 3339093 h 3414000"/>
              <a:gd name="connsiteX32" fmla="*/ 318912 w 12192000"/>
              <a:gd name="connsiteY32" fmla="*/ 3367911 h 3414000"/>
              <a:gd name="connsiteX33" fmla="*/ 119549 w 12192000"/>
              <a:gd name="connsiteY33" fmla="*/ 3404650 h 3414000"/>
              <a:gd name="connsiteX34" fmla="*/ 0 w 12192000"/>
              <a:gd name="connsiteY34" fmla="*/ 3414000 h 3414000"/>
              <a:gd name="connsiteX35" fmla="*/ 0 w 12192000"/>
              <a:gd name="connsiteY35"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0939288 w 12192000"/>
              <a:gd name="connsiteY14" fmla="*/ 2855023 h 3414000"/>
              <a:gd name="connsiteX15" fmla="*/ 10744450 w 12192000"/>
              <a:gd name="connsiteY15" fmla="*/ 2833410 h 3414000"/>
              <a:gd name="connsiteX16" fmla="*/ 10343114 w 12192000"/>
              <a:gd name="connsiteY16" fmla="*/ 2798726 h 3414000"/>
              <a:gd name="connsiteX17" fmla="*/ 9724642 w 12192000"/>
              <a:gd name="connsiteY17" fmla="*/ 2837965 h 3414000"/>
              <a:gd name="connsiteX18" fmla="*/ 8039917 w 12192000"/>
              <a:gd name="connsiteY18" fmla="*/ 2834055 h 3414000"/>
              <a:gd name="connsiteX19" fmla="*/ 6923165 w 12192000"/>
              <a:gd name="connsiteY19" fmla="*/ 2920979 h 3414000"/>
              <a:gd name="connsiteX20" fmla="*/ 3308916 w 12192000"/>
              <a:gd name="connsiteY20" fmla="*/ 3049911 h 3414000"/>
              <a:gd name="connsiteX21" fmla="*/ 2279650 w 12192000"/>
              <a:gd name="connsiteY21" fmla="*/ 3187700 h 3414000"/>
              <a:gd name="connsiteX22" fmla="*/ 2046142 w 12192000"/>
              <a:gd name="connsiteY22" fmla="*/ 3203263 h 3414000"/>
              <a:gd name="connsiteX23" fmla="*/ 1835150 w 12192000"/>
              <a:gd name="connsiteY23" fmla="*/ 3200400 h 3414000"/>
              <a:gd name="connsiteX24" fmla="*/ 1560312 w 12192000"/>
              <a:gd name="connsiteY24" fmla="*/ 3212173 h 3414000"/>
              <a:gd name="connsiteX25" fmla="*/ 1304604 w 12192000"/>
              <a:gd name="connsiteY25" fmla="*/ 3185587 h 3414000"/>
              <a:gd name="connsiteX26" fmla="*/ 1160924 w 12192000"/>
              <a:gd name="connsiteY26" fmla="*/ 3219675 h 3414000"/>
              <a:gd name="connsiteX27" fmla="*/ 909691 w 12192000"/>
              <a:gd name="connsiteY27" fmla="*/ 3216917 h 3414000"/>
              <a:gd name="connsiteX28" fmla="*/ 764022 w 12192000"/>
              <a:gd name="connsiteY28" fmla="*/ 3235844 h 3414000"/>
              <a:gd name="connsiteX29" fmla="*/ 701916 w 12192000"/>
              <a:gd name="connsiteY29" fmla="*/ 3250221 h 3414000"/>
              <a:gd name="connsiteX30" fmla="*/ 408703 w 12192000"/>
              <a:gd name="connsiteY30" fmla="*/ 3323459 h 3414000"/>
              <a:gd name="connsiteX31" fmla="*/ 369867 w 12192000"/>
              <a:gd name="connsiteY31" fmla="*/ 3339093 h 3414000"/>
              <a:gd name="connsiteX32" fmla="*/ 318912 w 12192000"/>
              <a:gd name="connsiteY32" fmla="*/ 3367911 h 3414000"/>
              <a:gd name="connsiteX33" fmla="*/ 119549 w 12192000"/>
              <a:gd name="connsiteY33" fmla="*/ 3404650 h 3414000"/>
              <a:gd name="connsiteX34" fmla="*/ 0 w 12192000"/>
              <a:gd name="connsiteY34" fmla="*/ 3414000 h 3414000"/>
              <a:gd name="connsiteX35" fmla="*/ 0 w 12192000"/>
              <a:gd name="connsiteY35"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1059177 w 12192000"/>
              <a:gd name="connsiteY14" fmla="*/ 2907018 h 3414000"/>
              <a:gd name="connsiteX15" fmla="*/ 10939288 w 12192000"/>
              <a:gd name="connsiteY15" fmla="*/ 2855023 h 3414000"/>
              <a:gd name="connsiteX16" fmla="*/ 10744450 w 12192000"/>
              <a:gd name="connsiteY16" fmla="*/ 2833410 h 3414000"/>
              <a:gd name="connsiteX17" fmla="*/ 10343114 w 12192000"/>
              <a:gd name="connsiteY17" fmla="*/ 2798726 h 3414000"/>
              <a:gd name="connsiteX18" fmla="*/ 9724642 w 12192000"/>
              <a:gd name="connsiteY18" fmla="*/ 2837965 h 3414000"/>
              <a:gd name="connsiteX19" fmla="*/ 8039917 w 12192000"/>
              <a:gd name="connsiteY19" fmla="*/ 2834055 h 3414000"/>
              <a:gd name="connsiteX20" fmla="*/ 6923165 w 12192000"/>
              <a:gd name="connsiteY20" fmla="*/ 2920979 h 3414000"/>
              <a:gd name="connsiteX21" fmla="*/ 3308916 w 12192000"/>
              <a:gd name="connsiteY21" fmla="*/ 3049911 h 3414000"/>
              <a:gd name="connsiteX22" fmla="*/ 2279650 w 12192000"/>
              <a:gd name="connsiteY22" fmla="*/ 3187700 h 3414000"/>
              <a:gd name="connsiteX23" fmla="*/ 2046142 w 12192000"/>
              <a:gd name="connsiteY23" fmla="*/ 3203263 h 3414000"/>
              <a:gd name="connsiteX24" fmla="*/ 1835150 w 12192000"/>
              <a:gd name="connsiteY24" fmla="*/ 3200400 h 3414000"/>
              <a:gd name="connsiteX25" fmla="*/ 1560312 w 12192000"/>
              <a:gd name="connsiteY25" fmla="*/ 3212173 h 3414000"/>
              <a:gd name="connsiteX26" fmla="*/ 1304604 w 12192000"/>
              <a:gd name="connsiteY26" fmla="*/ 3185587 h 3414000"/>
              <a:gd name="connsiteX27" fmla="*/ 1160924 w 12192000"/>
              <a:gd name="connsiteY27" fmla="*/ 3219675 h 3414000"/>
              <a:gd name="connsiteX28" fmla="*/ 909691 w 12192000"/>
              <a:gd name="connsiteY28" fmla="*/ 3216917 h 3414000"/>
              <a:gd name="connsiteX29" fmla="*/ 764022 w 12192000"/>
              <a:gd name="connsiteY29" fmla="*/ 3235844 h 3414000"/>
              <a:gd name="connsiteX30" fmla="*/ 701916 w 12192000"/>
              <a:gd name="connsiteY30" fmla="*/ 3250221 h 3414000"/>
              <a:gd name="connsiteX31" fmla="*/ 408703 w 12192000"/>
              <a:gd name="connsiteY31" fmla="*/ 3323459 h 3414000"/>
              <a:gd name="connsiteX32" fmla="*/ 369867 w 12192000"/>
              <a:gd name="connsiteY32" fmla="*/ 3339093 h 3414000"/>
              <a:gd name="connsiteX33" fmla="*/ 318912 w 12192000"/>
              <a:gd name="connsiteY33" fmla="*/ 3367911 h 3414000"/>
              <a:gd name="connsiteX34" fmla="*/ 119549 w 12192000"/>
              <a:gd name="connsiteY34" fmla="*/ 3404650 h 3414000"/>
              <a:gd name="connsiteX35" fmla="*/ 0 w 12192000"/>
              <a:gd name="connsiteY35" fmla="*/ 3414000 h 3414000"/>
              <a:gd name="connsiteX36" fmla="*/ 0 w 12192000"/>
              <a:gd name="connsiteY36"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1053220 w 12192000"/>
              <a:gd name="connsiteY14" fmla="*/ 2918932 h 3414000"/>
              <a:gd name="connsiteX15" fmla="*/ 10939288 w 12192000"/>
              <a:gd name="connsiteY15" fmla="*/ 2855023 h 3414000"/>
              <a:gd name="connsiteX16" fmla="*/ 10744450 w 12192000"/>
              <a:gd name="connsiteY16" fmla="*/ 2833410 h 3414000"/>
              <a:gd name="connsiteX17" fmla="*/ 10343114 w 12192000"/>
              <a:gd name="connsiteY17" fmla="*/ 2798726 h 3414000"/>
              <a:gd name="connsiteX18" fmla="*/ 9724642 w 12192000"/>
              <a:gd name="connsiteY18" fmla="*/ 2837965 h 3414000"/>
              <a:gd name="connsiteX19" fmla="*/ 8039917 w 12192000"/>
              <a:gd name="connsiteY19" fmla="*/ 2834055 h 3414000"/>
              <a:gd name="connsiteX20" fmla="*/ 6923165 w 12192000"/>
              <a:gd name="connsiteY20" fmla="*/ 2920979 h 3414000"/>
              <a:gd name="connsiteX21" fmla="*/ 3308916 w 12192000"/>
              <a:gd name="connsiteY21" fmla="*/ 3049911 h 3414000"/>
              <a:gd name="connsiteX22" fmla="*/ 2279650 w 12192000"/>
              <a:gd name="connsiteY22" fmla="*/ 3187700 h 3414000"/>
              <a:gd name="connsiteX23" fmla="*/ 2046142 w 12192000"/>
              <a:gd name="connsiteY23" fmla="*/ 3203263 h 3414000"/>
              <a:gd name="connsiteX24" fmla="*/ 1835150 w 12192000"/>
              <a:gd name="connsiteY24" fmla="*/ 3200400 h 3414000"/>
              <a:gd name="connsiteX25" fmla="*/ 1560312 w 12192000"/>
              <a:gd name="connsiteY25" fmla="*/ 3212173 h 3414000"/>
              <a:gd name="connsiteX26" fmla="*/ 1304604 w 12192000"/>
              <a:gd name="connsiteY26" fmla="*/ 3185587 h 3414000"/>
              <a:gd name="connsiteX27" fmla="*/ 1160924 w 12192000"/>
              <a:gd name="connsiteY27" fmla="*/ 3219675 h 3414000"/>
              <a:gd name="connsiteX28" fmla="*/ 909691 w 12192000"/>
              <a:gd name="connsiteY28" fmla="*/ 3216917 h 3414000"/>
              <a:gd name="connsiteX29" fmla="*/ 764022 w 12192000"/>
              <a:gd name="connsiteY29" fmla="*/ 3235844 h 3414000"/>
              <a:gd name="connsiteX30" fmla="*/ 701916 w 12192000"/>
              <a:gd name="connsiteY30" fmla="*/ 3250221 h 3414000"/>
              <a:gd name="connsiteX31" fmla="*/ 408703 w 12192000"/>
              <a:gd name="connsiteY31" fmla="*/ 3323459 h 3414000"/>
              <a:gd name="connsiteX32" fmla="*/ 369867 w 12192000"/>
              <a:gd name="connsiteY32" fmla="*/ 3339093 h 3414000"/>
              <a:gd name="connsiteX33" fmla="*/ 318912 w 12192000"/>
              <a:gd name="connsiteY33" fmla="*/ 3367911 h 3414000"/>
              <a:gd name="connsiteX34" fmla="*/ 119549 w 12192000"/>
              <a:gd name="connsiteY34" fmla="*/ 3404650 h 3414000"/>
              <a:gd name="connsiteX35" fmla="*/ 0 w 12192000"/>
              <a:gd name="connsiteY35" fmla="*/ 3414000 h 3414000"/>
              <a:gd name="connsiteX36" fmla="*/ 0 w 12192000"/>
              <a:gd name="connsiteY36"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00090 w 12192000"/>
              <a:gd name="connsiteY13" fmla="*/ 3038291 h 3414000"/>
              <a:gd name="connsiteX14" fmla="*/ 11053220 w 12192000"/>
              <a:gd name="connsiteY14" fmla="*/ 2918932 h 3414000"/>
              <a:gd name="connsiteX15" fmla="*/ 10939288 w 12192000"/>
              <a:gd name="connsiteY15" fmla="*/ 2855023 h 3414000"/>
              <a:gd name="connsiteX16" fmla="*/ 10744450 w 12192000"/>
              <a:gd name="connsiteY16" fmla="*/ 2833410 h 3414000"/>
              <a:gd name="connsiteX17" fmla="*/ 10343114 w 12192000"/>
              <a:gd name="connsiteY17" fmla="*/ 2798726 h 3414000"/>
              <a:gd name="connsiteX18" fmla="*/ 9724642 w 12192000"/>
              <a:gd name="connsiteY18" fmla="*/ 2837965 h 3414000"/>
              <a:gd name="connsiteX19" fmla="*/ 8039917 w 12192000"/>
              <a:gd name="connsiteY19" fmla="*/ 2834055 h 3414000"/>
              <a:gd name="connsiteX20" fmla="*/ 6923165 w 12192000"/>
              <a:gd name="connsiteY20" fmla="*/ 2920979 h 3414000"/>
              <a:gd name="connsiteX21" fmla="*/ 3308916 w 12192000"/>
              <a:gd name="connsiteY21" fmla="*/ 3049911 h 3414000"/>
              <a:gd name="connsiteX22" fmla="*/ 2279650 w 12192000"/>
              <a:gd name="connsiteY22" fmla="*/ 3187700 h 3414000"/>
              <a:gd name="connsiteX23" fmla="*/ 2046142 w 12192000"/>
              <a:gd name="connsiteY23" fmla="*/ 3203263 h 3414000"/>
              <a:gd name="connsiteX24" fmla="*/ 1835150 w 12192000"/>
              <a:gd name="connsiteY24" fmla="*/ 3200400 h 3414000"/>
              <a:gd name="connsiteX25" fmla="*/ 1560312 w 12192000"/>
              <a:gd name="connsiteY25" fmla="*/ 3212173 h 3414000"/>
              <a:gd name="connsiteX26" fmla="*/ 1304604 w 12192000"/>
              <a:gd name="connsiteY26" fmla="*/ 3185587 h 3414000"/>
              <a:gd name="connsiteX27" fmla="*/ 1160924 w 12192000"/>
              <a:gd name="connsiteY27" fmla="*/ 3219675 h 3414000"/>
              <a:gd name="connsiteX28" fmla="*/ 909691 w 12192000"/>
              <a:gd name="connsiteY28" fmla="*/ 3216917 h 3414000"/>
              <a:gd name="connsiteX29" fmla="*/ 764022 w 12192000"/>
              <a:gd name="connsiteY29" fmla="*/ 3235844 h 3414000"/>
              <a:gd name="connsiteX30" fmla="*/ 701916 w 12192000"/>
              <a:gd name="connsiteY30" fmla="*/ 3250221 h 3414000"/>
              <a:gd name="connsiteX31" fmla="*/ 408703 w 12192000"/>
              <a:gd name="connsiteY31" fmla="*/ 3323459 h 3414000"/>
              <a:gd name="connsiteX32" fmla="*/ 369867 w 12192000"/>
              <a:gd name="connsiteY32" fmla="*/ 3339093 h 3414000"/>
              <a:gd name="connsiteX33" fmla="*/ 318912 w 12192000"/>
              <a:gd name="connsiteY33" fmla="*/ 3367911 h 3414000"/>
              <a:gd name="connsiteX34" fmla="*/ 119549 w 12192000"/>
              <a:gd name="connsiteY34" fmla="*/ 3404650 h 3414000"/>
              <a:gd name="connsiteX35" fmla="*/ 0 w 12192000"/>
              <a:gd name="connsiteY35" fmla="*/ 3414000 h 3414000"/>
              <a:gd name="connsiteX36" fmla="*/ 0 w 12192000"/>
              <a:gd name="connsiteY36"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85543 w 12192000"/>
              <a:gd name="connsiteY13" fmla="*/ 3085728 h 3414000"/>
              <a:gd name="connsiteX14" fmla="*/ 11200090 w 12192000"/>
              <a:gd name="connsiteY14" fmla="*/ 3038291 h 3414000"/>
              <a:gd name="connsiteX15" fmla="*/ 11053220 w 12192000"/>
              <a:gd name="connsiteY15" fmla="*/ 2918932 h 3414000"/>
              <a:gd name="connsiteX16" fmla="*/ 10939288 w 12192000"/>
              <a:gd name="connsiteY16" fmla="*/ 2855023 h 3414000"/>
              <a:gd name="connsiteX17" fmla="*/ 10744450 w 12192000"/>
              <a:gd name="connsiteY17" fmla="*/ 2833410 h 3414000"/>
              <a:gd name="connsiteX18" fmla="*/ 10343114 w 12192000"/>
              <a:gd name="connsiteY18" fmla="*/ 2798726 h 3414000"/>
              <a:gd name="connsiteX19" fmla="*/ 9724642 w 12192000"/>
              <a:gd name="connsiteY19" fmla="*/ 2837965 h 3414000"/>
              <a:gd name="connsiteX20" fmla="*/ 8039917 w 12192000"/>
              <a:gd name="connsiteY20" fmla="*/ 2834055 h 3414000"/>
              <a:gd name="connsiteX21" fmla="*/ 6923165 w 12192000"/>
              <a:gd name="connsiteY21" fmla="*/ 2920979 h 3414000"/>
              <a:gd name="connsiteX22" fmla="*/ 3308916 w 12192000"/>
              <a:gd name="connsiteY22" fmla="*/ 3049911 h 3414000"/>
              <a:gd name="connsiteX23" fmla="*/ 2279650 w 12192000"/>
              <a:gd name="connsiteY23" fmla="*/ 3187700 h 3414000"/>
              <a:gd name="connsiteX24" fmla="*/ 2046142 w 12192000"/>
              <a:gd name="connsiteY24" fmla="*/ 3203263 h 3414000"/>
              <a:gd name="connsiteX25" fmla="*/ 1835150 w 12192000"/>
              <a:gd name="connsiteY25" fmla="*/ 3200400 h 3414000"/>
              <a:gd name="connsiteX26" fmla="*/ 1560312 w 12192000"/>
              <a:gd name="connsiteY26" fmla="*/ 3212173 h 3414000"/>
              <a:gd name="connsiteX27" fmla="*/ 1304604 w 12192000"/>
              <a:gd name="connsiteY27" fmla="*/ 3185587 h 3414000"/>
              <a:gd name="connsiteX28" fmla="*/ 1160924 w 12192000"/>
              <a:gd name="connsiteY28" fmla="*/ 3219675 h 3414000"/>
              <a:gd name="connsiteX29" fmla="*/ 909691 w 12192000"/>
              <a:gd name="connsiteY29" fmla="*/ 3216917 h 3414000"/>
              <a:gd name="connsiteX30" fmla="*/ 764022 w 12192000"/>
              <a:gd name="connsiteY30" fmla="*/ 3235844 h 3414000"/>
              <a:gd name="connsiteX31" fmla="*/ 701916 w 12192000"/>
              <a:gd name="connsiteY31" fmla="*/ 3250221 h 3414000"/>
              <a:gd name="connsiteX32" fmla="*/ 408703 w 12192000"/>
              <a:gd name="connsiteY32" fmla="*/ 3323459 h 3414000"/>
              <a:gd name="connsiteX33" fmla="*/ 369867 w 12192000"/>
              <a:gd name="connsiteY33" fmla="*/ 3339093 h 3414000"/>
              <a:gd name="connsiteX34" fmla="*/ 318912 w 12192000"/>
              <a:gd name="connsiteY34" fmla="*/ 3367911 h 3414000"/>
              <a:gd name="connsiteX35" fmla="*/ 119549 w 12192000"/>
              <a:gd name="connsiteY35" fmla="*/ 3404650 h 3414000"/>
              <a:gd name="connsiteX36" fmla="*/ 0 w 12192000"/>
              <a:gd name="connsiteY36" fmla="*/ 3414000 h 3414000"/>
              <a:gd name="connsiteX37" fmla="*/ 0 w 12192000"/>
              <a:gd name="connsiteY37"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55758 w 12192000"/>
              <a:gd name="connsiteY13" fmla="*/ 3091685 h 3414000"/>
              <a:gd name="connsiteX14" fmla="*/ 11200090 w 12192000"/>
              <a:gd name="connsiteY14" fmla="*/ 3038291 h 3414000"/>
              <a:gd name="connsiteX15" fmla="*/ 11053220 w 12192000"/>
              <a:gd name="connsiteY15" fmla="*/ 2918932 h 3414000"/>
              <a:gd name="connsiteX16" fmla="*/ 10939288 w 12192000"/>
              <a:gd name="connsiteY16" fmla="*/ 2855023 h 3414000"/>
              <a:gd name="connsiteX17" fmla="*/ 10744450 w 12192000"/>
              <a:gd name="connsiteY17" fmla="*/ 2833410 h 3414000"/>
              <a:gd name="connsiteX18" fmla="*/ 10343114 w 12192000"/>
              <a:gd name="connsiteY18" fmla="*/ 2798726 h 3414000"/>
              <a:gd name="connsiteX19" fmla="*/ 9724642 w 12192000"/>
              <a:gd name="connsiteY19" fmla="*/ 2837965 h 3414000"/>
              <a:gd name="connsiteX20" fmla="*/ 8039917 w 12192000"/>
              <a:gd name="connsiteY20" fmla="*/ 2834055 h 3414000"/>
              <a:gd name="connsiteX21" fmla="*/ 6923165 w 12192000"/>
              <a:gd name="connsiteY21" fmla="*/ 2920979 h 3414000"/>
              <a:gd name="connsiteX22" fmla="*/ 3308916 w 12192000"/>
              <a:gd name="connsiteY22" fmla="*/ 3049911 h 3414000"/>
              <a:gd name="connsiteX23" fmla="*/ 2279650 w 12192000"/>
              <a:gd name="connsiteY23" fmla="*/ 3187700 h 3414000"/>
              <a:gd name="connsiteX24" fmla="*/ 2046142 w 12192000"/>
              <a:gd name="connsiteY24" fmla="*/ 3203263 h 3414000"/>
              <a:gd name="connsiteX25" fmla="*/ 1835150 w 12192000"/>
              <a:gd name="connsiteY25" fmla="*/ 3200400 h 3414000"/>
              <a:gd name="connsiteX26" fmla="*/ 1560312 w 12192000"/>
              <a:gd name="connsiteY26" fmla="*/ 3212173 h 3414000"/>
              <a:gd name="connsiteX27" fmla="*/ 1304604 w 12192000"/>
              <a:gd name="connsiteY27" fmla="*/ 3185587 h 3414000"/>
              <a:gd name="connsiteX28" fmla="*/ 1160924 w 12192000"/>
              <a:gd name="connsiteY28" fmla="*/ 3219675 h 3414000"/>
              <a:gd name="connsiteX29" fmla="*/ 909691 w 12192000"/>
              <a:gd name="connsiteY29" fmla="*/ 3216917 h 3414000"/>
              <a:gd name="connsiteX30" fmla="*/ 764022 w 12192000"/>
              <a:gd name="connsiteY30" fmla="*/ 3235844 h 3414000"/>
              <a:gd name="connsiteX31" fmla="*/ 701916 w 12192000"/>
              <a:gd name="connsiteY31" fmla="*/ 3250221 h 3414000"/>
              <a:gd name="connsiteX32" fmla="*/ 408703 w 12192000"/>
              <a:gd name="connsiteY32" fmla="*/ 3323459 h 3414000"/>
              <a:gd name="connsiteX33" fmla="*/ 369867 w 12192000"/>
              <a:gd name="connsiteY33" fmla="*/ 3339093 h 3414000"/>
              <a:gd name="connsiteX34" fmla="*/ 318912 w 12192000"/>
              <a:gd name="connsiteY34" fmla="*/ 3367911 h 3414000"/>
              <a:gd name="connsiteX35" fmla="*/ 119549 w 12192000"/>
              <a:gd name="connsiteY35" fmla="*/ 3404650 h 3414000"/>
              <a:gd name="connsiteX36" fmla="*/ 0 w 12192000"/>
              <a:gd name="connsiteY36" fmla="*/ 3414000 h 3414000"/>
              <a:gd name="connsiteX37" fmla="*/ 0 w 12192000"/>
              <a:gd name="connsiteY37"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55758 w 12192000"/>
              <a:gd name="connsiteY13" fmla="*/ 3091685 h 3414000"/>
              <a:gd name="connsiteX14" fmla="*/ 11200090 w 12192000"/>
              <a:gd name="connsiteY14" fmla="*/ 3038291 h 3414000"/>
              <a:gd name="connsiteX15" fmla="*/ 11053220 w 12192000"/>
              <a:gd name="connsiteY15" fmla="*/ 2918932 h 3414000"/>
              <a:gd name="connsiteX16" fmla="*/ 10939288 w 12192000"/>
              <a:gd name="connsiteY16" fmla="*/ 2855023 h 3414000"/>
              <a:gd name="connsiteX17" fmla="*/ 10744450 w 12192000"/>
              <a:gd name="connsiteY17" fmla="*/ 2833410 h 3414000"/>
              <a:gd name="connsiteX18" fmla="*/ 10343114 w 12192000"/>
              <a:gd name="connsiteY18" fmla="*/ 2798726 h 3414000"/>
              <a:gd name="connsiteX19" fmla="*/ 10112013 w 12192000"/>
              <a:gd name="connsiteY19" fmla="*/ 2847448 h 3414000"/>
              <a:gd name="connsiteX20" fmla="*/ 9724642 w 12192000"/>
              <a:gd name="connsiteY20" fmla="*/ 2837965 h 3414000"/>
              <a:gd name="connsiteX21" fmla="*/ 8039917 w 12192000"/>
              <a:gd name="connsiteY21" fmla="*/ 2834055 h 3414000"/>
              <a:gd name="connsiteX22" fmla="*/ 6923165 w 12192000"/>
              <a:gd name="connsiteY22" fmla="*/ 2920979 h 3414000"/>
              <a:gd name="connsiteX23" fmla="*/ 3308916 w 12192000"/>
              <a:gd name="connsiteY23" fmla="*/ 3049911 h 3414000"/>
              <a:gd name="connsiteX24" fmla="*/ 2279650 w 12192000"/>
              <a:gd name="connsiteY24" fmla="*/ 3187700 h 3414000"/>
              <a:gd name="connsiteX25" fmla="*/ 2046142 w 12192000"/>
              <a:gd name="connsiteY25" fmla="*/ 3203263 h 3414000"/>
              <a:gd name="connsiteX26" fmla="*/ 1835150 w 12192000"/>
              <a:gd name="connsiteY26" fmla="*/ 3200400 h 3414000"/>
              <a:gd name="connsiteX27" fmla="*/ 1560312 w 12192000"/>
              <a:gd name="connsiteY27" fmla="*/ 3212173 h 3414000"/>
              <a:gd name="connsiteX28" fmla="*/ 1304604 w 12192000"/>
              <a:gd name="connsiteY28" fmla="*/ 3185587 h 3414000"/>
              <a:gd name="connsiteX29" fmla="*/ 1160924 w 12192000"/>
              <a:gd name="connsiteY29" fmla="*/ 3219675 h 3414000"/>
              <a:gd name="connsiteX30" fmla="*/ 909691 w 12192000"/>
              <a:gd name="connsiteY30" fmla="*/ 3216917 h 3414000"/>
              <a:gd name="connsiteX31" fmla="*/ 764022 w 12192000"/>
              <a:gd name="connsiteY31" fmla="*/ 3235844 h 3414000"/>
              <a:gd name="connsiteX32" fmla="*/ 701916 w 12192000"/>
              <a:gd name="connsiteY32" fmla="*/ 3250221 h 3414000"/>
              <a:gd name="connsiteX33" fmla="*/ 408703 w 12192000"/>
              <a:gd name="connsiteY33" fmla="*/ 3323459 h 3414000"/>
              <a:gd name="connsiteX34" fmla="*/ 369867 w 12192000"/>
              <a:gd name="connsiteY34" fmla="*/ 3339093 h 3414000"/>
              <a:gd name="connsiteX35" fmla="*/ 318912 w 12192000"/>
              <a:gd name="connsiteY35" fmla="*/ 3367911 h 3414000"/>
              <a:gd name="connsiteX36" fmla="*/ 119549 w 12192000"/>
              <a:gd name="connsiteY36" fmla="*/ 3404650 h 3414000"/>
              <a:gd name="connsiteX37" fmla="*/ 0 w 12192000"/>
              <a:gd name="connsiteY37" fmla="*/ 3414000 h 3414000"/>
              <a:gd name="connsiteX38" fmla="*/ 0 w 12192000"/>
              <a:gd name="connsiteY38"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55758 w 12192000"/>
              <a:gd name="connsiteY13" fmla="*/ 3091685 h 3414000"/>
              <a:gd name="connsiteX14" fmla="*/ 11200090 w 12192000"/>
              <a:gd name="connsiteY14" fmla="*/ 3038291 h 3414000"/>
              <a:gd name="connsiteX15" fmla="*/ 11053220 w 12192000"/>
              <a:gd name="connsiteY15" fmla="*/ 2918932 h 3414000"/>
              <a:gd name="connsiteX16" fmla="*/ 10939288 w 12192000"/>
              <a:gd name="connsiteY16" fmla="*/ 2855023 h 3414000"/>
              <a:gd name="connsiteX17" fmla="*/ 10744450 w 12192000"/>
              <a:gd name="connsiteY17" fmla="*/ 2833410 h 3414000"/>
              <a:gd name="connsiteX18" fmla="*/ 10343114 w 12192000"/>
              <a:gd name="connsiteY18" fmla="*/ 2798726 h 3414000"/>
              <a:gd name="connsiteX19" fmla="*/ 10094142 w 12192000"/>
              <a:gd name="connsiteY19" fmla="*/ 2817663 h 3414000"/>
              <a:gd name="connsiteX20" fmla="*/ 9724642 w 12192000"/>
              <a:gd name="connsiteY20" fmla="*/ 2837965 h 3414000"/>
              <a:gd name="connsiteX21" fmla="*/ 8039917 w 12192000"/>
              <a:gd name="connsiteY21" fmla="*/ 2834055 h 3414000"/>
              <a:gd name="connsiteX22" fmla="*/ 6923165 w 12192000"/>
              <a:gd name="connsiteY22" fmla="*/ 2920979 h 3414000"/>
              <a:gd name="connsiteX23" fmla="*/ 3308916 w 12192000"/>
              <a:gd name="connsiteY23" fmla="*/ 3049911 h 3414000"/>
              <a:gd name="connsiteX24" fmla="*/ 2279650 w 12192000"/>
              <a:gd name="connsiteY24" fmla="*/ 3187700 h 3414000"/>
              <a:gd name="connsiteX25" fmla="*/ 2046142 w 12192000"/>
              <a:gd name="connsiteY25" fmla="*/ 3203263 h 3414000"/>
              <a:gd name="connsiteX26" fmla="*/ 1835150 w 12192000"/>
              <a:gd name="connsiteY26" fmla="*/ 3200400 h 3414000"/>
              <a:gd name="connsiteX27" fmla="*/ 1560312 w 12192000"/>
              <a:gd name="connsiteY27" fmla="*/ 3212173 h 3414000"/>
              <a:gd name="connsiteX28" fmla="*/ 1304604 w 12192000"/>
              <a:gd name="connsiteY28" fmla="*/ 3185587 h 3414000"/>
              <a:gd name="connsiteX29" fmla="*/ 1160924 w 12192000"/>
              <a:gd name="connsiteY29" fmla="*/ 3219675 h 3414000"/>
              <a:gd name="connsiteX30" fmla="*/ 909691 w 12192000"/>
              <a:gd name="connsiteY30" fmla="*/ 3216917 h 3414000"/>
              <a:gd name="connsiteX31" fmla="*/ 764022 w 12192000"/>
              <a:gd name="connsiteY31" fmla="*/ 3235844 h 3414000"/>
              <a:gd name="connsiteX32" fmla="*/ 701916 w 12192000"/>
              <a:gd name="connsiteY32" fmla="*/ 3250221 h 3414000"/>
              <a:gd name="connsiteX33" fmla="*/ 408703 w 12192000"/>
              <a:gd name="connsiteY33" fmla="*/ 3323459 h 3414000"/>
              <a:gd name="connsiteX34" fmla="*/ 369867 w 12192000"/>
              <a:gd name="connsiteY34" fmla="*/ 3339093 h 3414000"/>
              <a:gd name="connsiteX35" fmla="*/ 318912 w 12192000"/>
              <a:gd name="connsiteY35" fmla="*/ 3367911 h 3414000"/>
              <a:gd name="connsiteX36" fmla="*/ 119549 w 12192000"/>
              <a:gd name="connsiteY36" fmla="*/ 3404650 h 3414000"/>
              <a:gd name="connsiteX37" fmla="*/ 0 w 12192000"/>
              <a:gd name="connsiteY37" fmla="*/ 3414000 h 3414000"/>
              <a:gd name="connsiteX38" fmla="*/ 0 w 12192000"/>
              <a:gd name="connsiteY38"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55758 w 12192000"/>
              <a:gd name="connsiteY13" fmla="*/ 3091685 h 3414000"/>
              <a:gd name="connsiteX14" fmla="*/ 11200090 w 12192000"/>
              <a:gd name="connsiteY14" fmla="*/ 3038291 h 3414000"/>
              <a:gd name="connsiteX15" fmla="*/ 11053220 w 12192000"/>
              <a:gd name="connsiteY15" fmla="*/ 2918932 h 3414000"/>
              <a:gd name="connsiteX16" fmla="*/ 10939288 w 12192000"/>
              <a:gd name="connsiteY16" fmla="*/ 2855023 h 3414000"/>
              <a:gd name="connsiteX17" fmla="*/ 10744450 w 12192000"/>
              <a:gd name="connsiteY17" fmla="*/ 2833410 h 3414000"/>
              <a:gd name="connsiteX18" fmla="*/ 10343114 w 12192000"/>
              <a:gd name="connsiteY18" fmla="*/ 2798726 h 3414000"/>
              <a:gd name="connsiteX19" fmla="*/ 10094142 w 12192000"/>
              <a:gd name="connsiteY19" fmla="*/ 2817663 h 3414000"/>
              <a:gd name="connsiteX20" fmla="*/ 9724642 w 12192000"/>
              <a:gd name="connsiteY20" fmla="*/ 2837965 h 3414000"/>
              <a:gd name="connsiteX21" fmla="*/ 8039917 w 12192000"/>
              <a:gd name="connsiteY21" fmla="*/ 2834055 h 3414000"/>
              <a:gd name="connsiteX22" fmla="*/ 6923165 w 12192000"/>
              <a:gd name="connsiteY22" fmla="*/ 2920979 h 3414000"/>
              <a:gd name="connsiteX23" fmla="*/ 3308916 w 12192000"/>
              <a:gd name="connsiteY23" fmla="*/ 3049911 h 3414000"/>
              <a:gd name="connsiteX24" fmla="*/ 2279650 w 12192000"/>
              <a:gd name="connsiteY24" fmla="*/ 3187700 h 3414000"/>
              <a:gd name="connsiteX25" fmla="*/ 2046142 w 12192000"/>
              <a:gd name="connsiteY25" fmla="*/ 3203263 h 3414000"/>
              <a:gd name="connsiteX26" fmla="*/ 1835150 w 12192000"/>
              <a:gd name="connsiteY26" fmla="*/ 3200400 h 3414000"/>
              <a:gd name="connsiteX27" fmla="*/ 1560312 w 12192000"/>
              <a:gd name="connsiteY27" fmla="*/ 3212173 h 3414000"/>
              <a:gd name="connsiteX28" fmla="*/ 1304604 w 12192000"/>
              <a:gd name="connsiteY28" fmla="*/ 3185587 h 3414000"/>
              <a:gd name="connsiteX29" fmla="*/ 1160924 w 12192000"/>
              <a:gd name="connsiteY29" fmla="*/ 3219675 h 3414000"/>
              <a:gd name="connsiteX30" fmla="*/ 909691 w 12192000"/>
              <a:gd name="connsiteY30" fmla="*/ 3216917 h 3414000"/>
              <a:gd name="connsiteX31" fmla="*/ 764022 w 12192000"/>
              <a:gd name="connsiteY31" fmla="*/ 3235844 h 3414000"/>
              <a:gd name="connsiteX32" fmla="*/ 701916 w 12192000"/>
              <a:gd name="connsiteY32" fmla="*/ 3250221 h 3414000"/>
              <a:gd name="connsiteX33" fmla="*/ 408703 w 12192000"/>
              <a:gd name="connsiteY33" fmla="*/ 3323459 h 3414000"/>
              <a:gd name="connsiteX34" fmla="*/ 369867 w 12192000"/>
              <a:gd name="connsiteY34" fmla="*/ 3339093 h 3414000"/>
              <a:gd name="connsiteX35" fmla="*/ 318912 w 12192000"/>
              <a:gd name="connsiteY35" fmla="*/ 3367911 h 3414000"/>
              <a:gd name="connsiteX36" fmla="*/ 119549 w 12192000"/>
              <a:gd name="connsiteY36" fmla="*/ 3404650 h 3414000"/>
              <a:gd name="connsiteX37" fmla="*/ 0 w 12192000"/>
              <a:gd name="connsiteY37" fmla="*/ 3414000 h 3414000"/>
              <a:gd name="connsiteX38" fmla="*/ 0 w 12192000"/>
              <a:gd name="connsiteY38"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55758 w 12192000"/>
              <a:gd name="connsiteY13" fmla="*/ 3091685 h 3414000"/>
              <a:gd name="connsiteX14" fmla="*/ 11200090 w 12192000"/>
              <a:gd name="connsiteY14" fmla="*/ 3038291 h 3414000"/>
              <a:gd name="connsiteX15" fmla="*/ 11053220 w 12192000"/>
              <a:gd name="connsiteY15" fmla="*/ 2918932 h 3414000"/>
              <a:gd name="connsiteX16" fmla="*/ 10939288 w 12192000"/>
              <a:gd name="connsiteY16" fmla="*/ 2855023 h 3414000"/>
              <a:gd name="connsiteX17" fmla="*/ 10744450 w 12192000"/>
              <a:gd name="connsiteY17" fmla="*/ 2833410 h 3414000"/>
              <a:gd name="connsiteX18" fmla="*/ 10343114 w 12192000"/>
              <a:gd name="connsiteY18" fmla="*/ 2798726 h 3414000"/>
              <a:gd name="connsiteX19" fmla="*/ 10082228 w 12192000"/>
              <a:gd name="connsiteY19" fmla="*/ 2811706 h 3414000"/>
              <a:gd name="connsiteX20" fmla="*/ 9724642 w 12192000"/>
              <a:gd name="connsiteY20" fmla="*/ 2837965 h 3414000"/>
              <a:gd name="connsiteX21" fmla="*/ 8039917 w 12192000"/>
              <a:gd name="connsiteY21" fmla="*/ 2834055 h 3414000"/>
              <a:gd name="connsiteX22" fmla="*/ 6923165 w 12192000"/>
              <a:gd name="connsiteY22" fmla="*/ 2920979 h 3414000"/>
              <a:gd name="connsiteX23" fmla="*/ 3308916 w 12192000"/>
              <a:gd name="connsiteY23" fmla="*/ 3049911 h 3414000"/>
              <a:gd name="connsiteX24" fmla="*/ 2279650 w 12192000"/>
              <a:gd name="connsiteY24" fmla="*/ 3187700 h 3414000"/>
              <a:gd name="connsiteX25" fmla="*/ 2046142 w 12192000"/>
              <a:gd name="connsiteY25" fmla="*/ 3203263 h 3414000"/>
              <a:gd name="connsiteX26" fmla="*/ 1835150 w 12192000"/>
              <a:gd name="connsiteY26" fmla="*/ 3200400 h 3414000"/>
              <a:gd name="connsiteX27" fmla="*/ 1560312 w 12192000"/>
              <a:gd name="connsiteY27" fmla="*/ 3212173 h 3414000"/>
              <a:gd name="connsiteX28" fmla="*/ 1304604 w 12192000"/>
              <a:gd name="connsiteY28" fmla="*/ 3185587 h 3414000"/>
              <a:gd name="connsiteX29" fmla="*/ 1160924 w 12192000"/>
              <a:gd name="connsiteY29" fmla="*/ 3219675 h 3414000"/>
              <a:gd name="connsiteX30" fmla="*/ 909691 w 12192000"/>
              <a:gd name="connsiteY30" fmla="*/ 3216917 h 3414000"/>
              <a:gd name="connsiteX31" fmla="*/ 764022 w 12192000"/>
              <a:gd name="connsiteY31" fmla="*/ 3235844 h 3414000"/>
              <a:gd name="connsiteX32" fmla="*/ 701916 w 12192000"/>
              <a:gd name="connsiteY32" fmla="*/ 3250221 h 3414000"/>
              <a:gd name="connsiteX33" fmla="*/ 408703 w 12192000"/>
              <a:gd name="connsiteY33" fmla="*/ 3323459 h 3414000"/>
              <a:gd name="connsiteX34" fmla="*/ 369867 w 12192000"/>
              <a:gd name="connsiteY34" fmla="*/ 3339093 h 3414000"/>
              <a:gd name="connsiteX35" fmla="*/ 318912 w 12192000"/>
              <a:gd name="connsiteY35" fmla="*/ 3367911 h 3414000"/>
              <a:gd name="connsiteX36" fmla="*/ 119549 w 12192000"/>
              <a:gd name="connsiteY36" fmla="*/ 3404650 h 3414000"/>
              <a:gd name="connsiteX37" fmla="*/ 0 w 12192000"/>
              <a:gd name="connsiteY37" fmla="*/ 3414000 h 3414000"/>
              <a:gd name="connsiteX38" fmla="*/ 0 w 12192000"/>
              <a:gd name="connsiteY38"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55758 w 12192000"/>
              <a:gd name="connsiteY13" fmla="*/ 3091685 h 3414000"/>
              <a:gd name="connsiteX14" fmla="*/ 11200090 w 12192000"/>
              <a:gd name="connsiteY14" fmla="*/ 3038291 h 3414000"/>
              <a:gd name="connsiteX15" fmla="*/ 11053220 w 12192000"/>
              <a:gd name="connsiteY15" fmla="*/ 2918932 h 3414000"/>
              <a:gd name="connsiteX16" fmla="*/ 10939288 w 12192000"/>
              <a:gd name="connsiteY16" fmla="*/ 2855023 h 3414000"/>
              <a:gd name="connsiteX17" fmla="*/ 10744450 w 12192000"/>
              <a:gd name="connsiteY17" fmla="*/ 2833410 h 3414000"/>
              <a:gd name="connsiteX18" fmla="*/ 10343114 w 12192000"/>
              <a:gd name="connsiteY18" fmla="*/ 2798726 h 3414000"/>
              <a:gd name="connsiteX19" fmla="*/ 10082228 w 12192000"/>
              <a:gd name="connsiteY19" fmla="*/ 2811706 h 3414000"/>
              <a:gd name="connsiteX20" fmla="*/ 9724642 w 12192000"/>
              <a:gd name="connsiteY20" fmla="*/ 2837965 h 3414000"/>
              <a:gd name="connsiteX21" fmla="*/ 8039917 w 12192000"/>
              <a:gd name="connsiteY21" fmla="*/ 2834055 h 3414000"/>
              <a:gd name="connsiteX22" fmla="*/ 6923165 w 12192000"/>
              <a:gd name="connsiteY22" fmla="*/ 2920979 h 3414000"/>
              <a:gd name="connsiteX23" fmla="*/ 3308916 w 12192000"/>
              <a:gd name="connsiteY23" fmla="*/ 3049911 h 3414000"/>
              <a:gd name="connsiteX24" fmla="*/ 2279650 w 12192000"/>
              <a:gd name="connsiteY24" fmla="*/ 3187700 h 3414000"/>
              <a:gd name="connsiteX25" fmla="*/ 2046142 w 12192000"/>
              <a:gd name="connsiteY25" fmla="*/ 3203263 h 3414000"/>
              <a:gd name="connsiteX26" fmla="*/ 1835150 w 12192000"/>
              <a:gd name="connsiteY26" fmla="*/ 3200400 h 3414000"/>
              <a:gd name="connsiteX27" fmla="*/ 1560312 w 12192000"/>
              <a:gd name="connsiteY27" fmla="*/ 3212173 h 3414000"/>
              <a:gd name="connsiteX28" fmla="*/ 1304604 w 12192000"/>
              <a:gd name="connsiteY28" fmla="*/ 3185587 h 3414000"/>
              <a:gd name="connsiteX29" fmla="*/ 1160924 w 12192000"/>
              <a:gd name="connsiteY29" fmla="*/ 3219675 h 3414000"/>
              <a:gd name="connsiteX30" fmla="*/ 909691 w 12192000"/>
              <a:gd name="connsiteY30" fmla="*/ 3216917 h 3414000"/>
              <a:gd name="connsiteX31" fmla="*/ 764022 w 12192000"/>
              <a:gd name="connsiteY31" fmla="*/ 3235844 h 3414000"/>
              <a:gd name="connsiteX32" fmla="*/ 701916 w 12192000"/>
              <a:gd name="connsiteY32" fmla="*/ 3250221 h 3414000"/>
              <a:gd name="connsiteX33" fmla="*/ 408703 w 12192000"/>
              <a:gd name="connsiteY33" fmla="*/ 3323459 h 3414000"/>
              <a:gd name="connsiteX34" fmla="*/ 369867 w 12192000"/>
              <a:gd name="connsiteY34" fmla="*/ 3339093 h 3414000"/>
              <a:gd name="connsiteX35" fmla="*/ 318912 w 12192000"/>
              <a:gd name="connsiteY35" fmla="*/ 3367911 h 3414000"/>
              <a:gd name="connsiteX36" fmla="*/ 119549 w 12192000"/>
              <a:gd name="connsiteY36" fmla="*/ 3404650 h 3414000"/>
              <a:gd name="connsiteX37" fmla="*/ 0 w 12192000"/>
              <a:gd name="connsiteY37" fmla="*/ 3414000 h 3414000"/>
              <a:gd name="connsiteX38" fmla="*/ 0 w 12192000"/>
              <a:gd name="connsiteY38"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55758 w 12192000"/>
              <a:gd name="connsiteY13" fmla="*/ 3091685 h 3414000"/>
              <a:gd name="connsiteX14" fmla="*/ 11200090 w 12192000"/>
              <a:gd name="connsiteY14" fmla="*/ 3038291 h 3414000"/>
              <a:gd name="connsiteX15" fmla="*/ 11053220 w 12192000"/>
              <a:gd name="connsiteY15" fmla="*/ 2918932 h 3414000"/>
              <a:gd name="connsiteX16" fmla="*/ 10939288 w 12192000"/>
              <a:gd name="connsiteY16" fmla="*/ 2855023 h 3414000"/>
              <a:gd name="connsiteX17" fmla="*/ 10744450 w 12192000"/>
              <a:gd name="connsiteY17" fmla="*/ 2833410 h 3414000"/>
              <a:gd name="connsiteX18" fmla="*/ 10343114 w 12192000"/>
              <a:gd name="connsiteY18" fmla="*/ 2798726 h 3414000"/>
              <a:gd name="connsiteX19" fmla="*/ 10082228 w 12192000"/>
              <a:gd name="connsiteY19" fmla="*/ 2811706 h 3414000"/>
              <a:gd name="connsiteX20" fmla="*/ 9724642 w 12192000"/>
              <a:gd name="connsiteY20" fmla="*/ 2837965 h 3414000"/>
              <a:gd name="connsiteX21" fmla="*/ 8039917 w 12192000"/>
              <a:gd name="connsiteY21" fmla="*/ 2834055 h 3414000"/>
              <a:gd name="connsiteX22" fmla="*/ 6923165 w 12192000"/>
              <a:gd name="connsiteY22" fmla="*/ 2920979 h 3414000"/>
              <a:gd name="connsiteX23" fmla="*/ 3308916 w 12192000"/>
              <a:gd name="connsiteY23" fmla="*/ 3049911 h 3414000"/>
              <a:gd name="connsiteX24" fmla="*/ 2279650 w 12192000"/>
              <a:gd name="connsiteY24" fmla="*/ 3187700 h 3414000"/>
              <a:gd name="connsiteX25" fmla="*/ 2046142 w 12192000"/>
              <a:gd name="connsiteY25" fmla="*/ 3203263 h 3414000"/>
              <a:gd name="connsiteX26" fmla="*/ 1835150 w 12192000"/>
              <a:gd name="connsiteY26" fmla="*/ 3200400 h 3414000"/>
              <a:gd name="connsiteX27" fmla="*/ 1560312 w 12192000"/>
              <a:gd name="connsiteY27" fmla="*/ 3212173 h 3414000"/>
              <a:gd name="connsiteX28" fmla="*/ 1304604 w 12192000"/>
              <a:gd name="connsiteY28" fmla="*/ 3185587 h 3414000"/>
              <a:gd name="connsiteX29" fmla="*/ 1160924 w 12192000"/>
              <a:gd name="connsiteY29" fmla="*/ 3219675 h 3414000"/>
              <a:gd name="connsiteX30" fmla="*/ 909691 w 12192000"/>
              <a:gd name="connsiteY30" fmla="*/ 3216917 h 3414000"/>
              <a:gd name="connsiteX31" fmla="*/ 764022 w 12192000"/>
              <a:gd name="connsiteY31" fmla="*/ 3235844 h 3414000"/>
              <a:gd name="connsiteX32" fmla="*/ 701916 w 12192000"/>
              <a:gd name="connsiteY32" fmla="*/ 3250221 h 3414000"/>
              <a:gd name="connsiteX33" fmla="*/ 408703 w 12192000"/>
              <a:gd name="connsiteY33" fmla="*/ 3323459 h 3414000"/>
              <a:gd name="connsiteX34" fmla="*/ 369867 w 12192000"/>
              <a:gd name="connsiteY34" fmla="*/ 3339093 h 3414000"/>
              <a:gd name="connsiteX35" fmla="*/ 318912 w 12192000"/>
              <a:gd name="connsiteY35" fmla="*/ 3367911 h 3414000"/>
              <a:gd name="connsiteX36" fmla="*/ 119549 w 12192000"/>
              <a:gd name="connsiteY36" fmla="*/ 3404650 h 3414000"/>
              <a:gd name="connsiteX37" fmla="*/ 0 w 12192000"/>
              <a:gd name="connsiteY37" fmla="*/ 3414000 h 3414000"/>
              <a:gd name="connsiteX38" fmla="*/ 0 w 12192000"/>
              <a:gd name="connsiteY38" fmla="*/ 0 h 3414000"/>
              <a:gd name="connsiteX0" fmla="*/ 0 w 12192000"/>
              <a:gd name="connsiteY0" fmla="*/ 0 h 3414000"/>
              <a:gd name="connsiteX1" fmla="*/ 12192000 w 12192000"/>
              <a:gd name="connsiteY1" fmla="*/ 0 h 3414000"/>
              <a:gd name="connsiteX2" fmla="*/ 12192000 w 12192000"/>
              <a:gd name="connsiteY2" fmla="*/ 3363677 h 3414000"/>
              <a:gd name="connsiteX3" fmla="*/ 12141171 w 12192000"/>
              <a:gd name="connsiteY3" fmla="*/ 3348643 h 3414000"/>
              <a:gd name="connsiteX4" fmla="*/ 12096804 w 12192000"/>
              <a:gd name="connsiteY4" fmla="*/ 3337419 h 3414000"/>
              <a:gd name="connsiteX5" fmla="*/ 12001172 w 12192000"/>
              <a:gd name="connsiteY5" fmla="*/ 3319906 h 3414000"/>
              <a:gd name="connsiteX6" fmla="*/ 11929171 w 12192000"/>
              <a:gd name="connsiteY6" fmla="*/ 3326226 h 3414000"/>
              <a:gd name="connsiteX7" fmla="*/ 11820782 w 12192000"/>
              <a:gd name="connsiteY7" fmla="*/ 3289139 h 3414000"/>
              <a:gd name="connsiteX8" fmla="*/ 11760586 w 12192000"/>
              <a:gd name="connsiteY8" fmla="*/ 3251827 h 3414000"/>
              <a:gd name="connsiteX9" fmla="*/ 11653933 w 12192000"/>
              <a:gd name="connsiteY9" fmla="*/ 3237073 h 3414000"/>
              <a:gd name="connsiteX10" fmla="*/ 11577355 w 12192000"/>
              <a:gd name="connsiteY10" fmla="*/ 3211512 h 3414000"/>
              <a:gd name="connsiteX11" fmla="*/ 11462173 w 12192000"/>
              <a:gd name="connsiteY11" fmla="*/ 3157413 h 3414000"/>
              <a:gd name="connsiteX12" fmla="*/ 11336983 w 12192000"/>
              <a:gd name="connsiteY12" fmla="*/ 3096805 h 3414000"/>
              <a:gd name="connsiteX13" fmla="*/ 11255758 w 12192000"/>
              <a:gd name="connsiteY13" fmla="*/ 3091685 h 3414000"/>
              <a:gd name="connsiteX14" fmla="*/ 11200090 w 12192000"/>
              <a:gd name="connsiteY14" fmla="*/ 3038291 h 3414000"/>
              <a:gd name="connsiteX15" fmla="*/ 11053220 w 12192000"/>
              <a:gd name="connsiteY15" fmla="*/ 2918932 h 3414000"/>
              <a:gd name="connsiteX16" fmla="*/ 10939288 w 12192000"/>
              <a:gd name="connsiteY16" fmla="*/ 2855023 h 3414000"/>
              <a:gd name="connsiteX17" fmla="*/ 10744450 w 12192000"/>
              <a:gd name="connsiteY17" fmla="*/ 2833410 h 3414000"/>
              <a:gd name="connsiteX18" fmla="*/ 10343114 w 12192000"/>
              <a:gd name="connsiteY18" fmla="*/ 2798726 h 3414000"/>
              <a:gd name="connsiteX19" fmla="*/ 10082228 w 12192000"/>
              <a:gd name="connsiteY19" fmla="*/ 2811706 h 3414000"/>
              <a:gd name="connsiteX20" fmla="*/ 9724642 w 12192000"/>
              <a:gd name="connsiteY20" fmla="*/ 2837965 h 3414000"/>
              <a:gd name="connsiteX21" fmla="*/ 8039917 w 12192000"/>
              <a:gd name="connsiteY21" fmla="*/ 2834055 h 3414000"/>
              <a:gd name="connsiteX22" fmla="*/ 6923165 w 12192000"/>
              <a:gd name="connsiteY22" fmla="*/ 2920979 h 3414000"/>
              <a:gd name="connsiteX23" fmla="*/ 3308916 w 12192000"/>
              <a:gd name="connsiteY23" fmla="*/ 3049911 h 3414000"/>
              <a:gd name="connsiteX24" fmla="*/ 2279650 w 12192000"/>
              <a:gd name="connsiteY24" fmla="*/ 3187700 h 3414000"/>
              <a:gd name="connsiteX25" fmla="*/ 2046142 w 12192000"/>
              <a:gd name="connsiteY25" fmla="*/ 3203263 h 3414000"/>
              <a:gd name="connsiteX26" fmla="*/ 1835150 w 12192000"/>
              <a:gd name="connsiteY26" fmla="*/ 3200400 h 3414000"/>
              <a:gd name="connsiteX27" fmla="*/ 1560312 w 12192000"/>
              <a:gd name="connsiteY27" fmla="*/ 3212173 h 3414000"/>
              <a:gd name="connsiteX28" fmla="*/ 1304604 w 12192000"/>
              <a:gd name="connsiteY28" fmla="*/ 3185587 h 3414000"/>
              <a:gd name="connsiteX29" fmla="*/ 1160924 w 12192000"/>
              <a:gd name="connsiteY29" fmla="*/ 3219675 h 3414000"/>
              <a:gd name="connsiteX30" fmla="*/ 909691 w 12192000"/>
              <a:gd name="connsiteY30" fmla="*/ 3216917 h 3414000"/>
              <a:gd name="connsiteX31" fmla="*/ 764022 w 12192000"/>
              <a:gd name="connsiteY31" fmla="*/ 3235844 h 3414000"/>
              <a:gd name="connsiteX32" fmla="*/ 701916 w 12192000"/>
              <a:gd name="connsiteY32" fmla="*/ 3250221 h 3414000"/>
              <a:gd name="connsiteX33" fmla="*/ 408703 w 12192000"/>
              <a:gd name="connsiteY33" fmla="*/ 3323459 h 3414000"/>
              <a:gd name="connsiteX34" fmla="*/ 369867 w 12192000"/>
              <a:gd name="connsiteY34" fmla="*/ 3339093 h 3414000"/>
              <a:gd name="connsiteX35" fmla="*/ 318912 w 12192000"/>
              <a:gd name="connsiteY35" fmla="*/ 3367911 h 3414000"/>
              <a:gd name="connsiteX36" fmla="*/ 119549 w 12192000"/>
              <a:gd name="connsiteY36" fmla="*/ 3404650 h 3414000"/>
              <a:gd name="connsiteX37" fmla="*/ 0 w 12192000"/>
              <a:gd name="connsiteY37" fmla="*/ 3414000 h 3414000"/>
              <a:gd name="connsiteX38" fmla="*/ 0 w 12192000"/>
              <a:gd name="connsiteY38" fmla="*/ 0 h 341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192000" h="3414000">
                <a:moveTo>
                  <a:pt x="0" y="0"/>
                </a:moveTo>
                <a:lnTo>
                  <a:pt x="12192000" y="0"/>
                </a:lnTo>
                <a:lnTo>
                  <a:pt x="12192000" y="3363677"/>
                </a:lnTo>
                <a:lnTo>
                  <a:pt x="12141171" y="3348643"/>
                </a:lnTo>
                <a:cubicBezTo>
                  <a:pt x="12130340" y="3352656"/>
                  <a:pt x="12120137" y="3342208"/>
                  <a:pt x="12096804" y="3337419"/>
                </a:cubicBezTo>
                <a:cubicBezTo>
                  <a:pt x="12073471" y="3332630"/>
                  <a:pt x="12025984" y="3353421"/>
                  <a:pt x="12001172" y="3319906"/>
                </a:cubicBezTo>
                <a:cubicBezTo>
                  <a:pt x="11931984" y="3317322"/>
                  <a:pt x="11987030" y="3316977"/>
                  <a:pt x="11929171" y="3326226"/>
                </a:cubicBezTo>
                <a:cubicBezTo>
                  <a:pt x="11931062" y="3332410"/>
                  <a:pt x="11821861" y="3285262"/>
                  <a:pt x="11820782" y="3289139"/>
                </a:cubicBezTo>
                <a:lnTo>
                  <a:pt x="11760586" y="3251827"/>
                </a:lnTo>
                <a:cubicBezTo>
                  <a:pt x="11725035" y="3246909"/>
                  <a:pt x="11677570" y="3253905"/>
                  <a:pt x="11653933" y="3237073"/>
                </a:cubicBezTo>
                <a:cubicBezTo>
                  <a:pt x="11648284" y="3237361"/>
                  <a:pt x="11597503" y="3198993"/>
                  <a:pt x="11577355" y="3211512"/>
                </a:cubicBezTo>
                <a:cubicBezTo>
                  <a:pt x="11529762" y="3203503"/>
                  <a:pt x="11537361" y="3169633"/>
                  <a:pt x="11462173" y="3157413"/>
                </a:cubicBezTo>
                <a:cubicBezTo>
                  <a:pt x="11410782" y="3145332"/>
                  <a:pt x="11394963" y="3124923"/>
                  <a:pt x="11336983" y="3096805"/>
                </a:cubicBezTo>
                <a:cubicBezTo>
                  <a:pt x="11307545" y="3084857"/>
                  <a:pt x="11278574" y="3101437"/>
                  <a:pt x="11255758" y="3091685"/>
                </a:cubicBezTo>
                <a:cubicBezTo>
                  <a:pt x="11232943" y="3081933"/>
                  <a:pt x="11238810" y="3066090"/>
                  <a:pt x="11200090" y="3038291"/>
                </a:cubicBezTo>
                <a:cubicBezTo>
                  <a:pt x="11153789" y="3006660"/>
                  <a:pt x="11084773" y="2967348"/>
                  <a:pt x="11053220" y="2918932"/>
                </a:cubicBezTo>
                <a:cubicBezTo>
                  <a:pt x="11009753" y="2888387"/>
                  <a:pt x="10991742" y="2867291"/>
                  <a:pt x="10939288" y="2855023"/>
                </a:cubicBezTo>
                <a:cubicBezTo>
                  <a:pt x="10775958" y="2834655"/>
                  <a:pt x="10755286" y="2847290"/>
                  <a:pt x="10744450" y="2833410"/>
                </a:cubicBezTo>
                <a:cubicBezTo>
                  <a:pt x="10732967" y="2835610"/>
                  <a:pt x="10488076" y="2783584"/>
                  <a:pt x="10343114" y="2798726"/>
                </a:cubicBezTo>
                <a:cubicBezTo>
                  <a:pt x="10237708" y="2801066"/>
                  <a:pt x="10137651" y="2840908"/>
                  <a:pt x="10082228" y="2811706"/>
                </a:cubicBezTo>
                <a:cubicBezTo>
                  <a:pt x="10002977" y="2836117"/>
                  <a:pt x="10065027" y="2834240"/>
                  <a:pt x="9724642" y="2837965"/>
                </a:cubicBezTo>
                <a:cubicBezTo>
                  <a:pt x="9384257" y="2841690"/>
                  <a:pt x="8208254" y="2743821"/>
                  <a:pt x="8039917" y="2834055"/>
                </a:cubicBezTo>
                <a:cubicBezTo>
                  <a:pt x="7683020" y="2867979"/>
                  <a:pt x="7380768" y="2943417"/>
                  <a:pt x="6923165" y="2920979"/>
                </a:cubicBezTo>
                <a:cubicBezTo>
                  <a:pt x="5970797" y="2826377"/>
                  <a:pt x="4381148" y="3024063"/>
                  <a:pt x="3308916" y="3049911"/>
                </a:cubicBezTo>
                <a:cubicBezTo>
                  <a:pt x="2539230" y="3090131"/>
                  <a:pt x="2490112" y="3162141"/>
                  <a:pt x="2279650" y="3187700"/>
                </a:cubicBezTo>
                <a:cubicBezTo>
                  <a:pt x="2069188" y="3213259"/>
                  <a:pt x="2113875" y="3207496"/>
                  <a:pt x="2046142" y="3203263"/>
                </a:cubicBezTo>
                <a:cubicBezTo>
                  <a:pt x="1978409" y="3199030"/>
                  <a:pt x="1916122" y="3198915"/>
                  <a:pt x="1835150" y="3200400"/>
                </a:cubicBezTo>
                <a:cubicBezTo>
                  <a:pt x="1728778" y="3151085"/>
                  <a:pt x="1655086" y="3208292"/>
                  <a:pt x="1560312" y="3212173"/>
                </a:cubicBezTo>
                <a:cubicBezTo>
                  <a:pt x="1488788" y="3201117"/>
                  <a:pt x="1381396" y="3228826"/>
                  <a:pt x="1304604" y="3185587"/>
                </a:cubicBezTo>
                <a:cubicBezTo>
                  <a:pt x="1214758" y="3240983"/>
                  <a:pt x="1240861" y="3204815"/>
                  <a:pt x="1160924" y="3219675"/>
                </a:cubicBezTo>
                <a:cubicBezTo>
                  <a:pt x="1120940" y="3215838"/>
                  <a:pt x="1029088" y="3185515"/>
                  <a:pt x="909691" y="3216917"/>
                </a:cubicBezTo>
                <a:cubicBezTo>
                  <a:pt x="894584" y="3261614"/>
                  <a:pt x="794971" y="3221232"/>
                  <a:pt x="764022" y="3235844"/>
                </a:cubicBezTo>
                <a:cubicBezTo>
                  <a:pt x="713144" y="3261930"/>
                  <a:pt x="769147" y="3237497"/>
                  <a:pt x="701916" y="3250221"/>
                </a:cubicBezTo>
                <a:cubicBezTo>
                  <a:pt x="644189" y="3215026"/>
                  <a:pt x="469866" y="3373155"/>
                  <a:pt x="408703" y="3323459"/>
                </a:cubicBezTo>
                <a:cubicBezTo>
                  <a:pt x="401506" y="3343302"/>
                  <a:pt x="389128" y="3337529"/>
                  <a:pt x="369867" y="3339093"/>
                </a:cubicBezTo>
                <a:cubicBezTo>
                  <a:pt x="365490" y="3372373"/>
                  <a:pt x="330308" y="3346613"/>
                  <a:pt x="318912" y="3367911"/>
                </a:cubicBezTo>
                <a:cubicBezTo>
                  <a:pt x="256532" y="3381125"/>
                  <a:pt x="186613" y="3396059"/>
                  <a:pt x="119549" y="3404650"/>
                </a:cubicBezTo>
                <a:lnTo>
                  <a:pt x="0" y="3414000"/>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06E31665-19A0-4E95-B134-2ED00D249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287" y="1765626"/>
            <a:ext cx="2624177" cy="2150270"/>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Rectangle 6">
            <a:extLst>
              <a:ext uri="{FF2B5EF4-FFF2-40B4-BE49-F238E27FC236}">
                <a16:creationId xmlns:a16="http://schemas.microsoft.com/office/drawing/2014/main" id="{28C04451-D4E5-4637-BE23-6DEB9B45A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5705" y="1599586"/>
            <a:ext cx="1027015" cy="258262"/>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descr="A graph of a number of blue and orange squares&#10;&#10;Description automatically generated">
            <a:extLst>
              <a:ext uri="{FF2B5EF4-FFF2-40B4-BE49-F238E27FC236}">
                <a16:creationId xmlns:a16="http://schemas.microsoft.com/office/drawing/2014/main" id="{2F47222F-0B85-72FA-93DD-AA045F1719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8150" y="2053603"/>
            <a:ext cx="2258451" cy="1569623"/>
          </a:xfrm>
          <a:prstGeom prst="rect">
            <a:avLst/>
          </a:prstGeom>
          <a:noFill/>
          <a:extLst>
            <a:ext uri="{909E8E84-426E-40DD-AFC4-6F175D3DCCD1}">
              <a14:hiddenFill xmlns:a14="http://schemas.microsoft.com/office/drawing/2010/main">
                <a:solidFill>
                  <a:srgbClr val="FFFFFF"/>
                </a:solidFill>
              </a14:hiddenFill>
            </a:ext>
          </a:extLst>
        </p:spPr>
      </p:pic>
      <p:sp>
        <p:nvSpPr>
          <p:cNvPr id="32" name="Freeform: Shape 31">
            <a:extLst>
              <a:ext uri="{FF2B5EF4-FFF2-40B4-BE49-F238E27FC236}">
                <a16:creationId xmlns:a16="http://schemas.microsoft.com/office/drawing/2014/main" id="{F456B73C-536A-4A93-A98E-D64531295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4454" y="1765625"/>
            <a:ext cx="2624328" cy="2150270"/>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Picture 8" descr="A graph of blue and orange bars&#10;&#10;Description automatically generated">
            <a:extLst>
              <a:ext uri="{FF2B5EF4-FFF2-40B4-BE49-F238E27FC236}">
                <a16:creationId xmlns:a16="http://schemas.microsoft.com/office/drawing/2014/main" id="{1EDD5F5C-1085-445E-9BDA-371BB379BB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67334" y="2234247"/>
            <a:ext cx="2258568" cy="1208334"/>
          </a:xfrm>
          <a:prstGeom prst="rect">
            <a:avLst/>
          </a:prstGeom>
          <a:noFill/>
          <a:extLst>
            <a:ext uri="{909E8E84-426E-40DD-AFC4-6F175D3DCCD1}">
              <a14:hiddenFill xmlns:a14="http://schemas.microsoft.com/office/drawing/2010/main">
                <a:solidFill>
                  <a:srgbClr val="FFFFFF"/>
                </a:solidFill>
              </a14:hiddenFill>
            </a:ext>
          </a:extLst>
        </p:spPr>
      </p:pic>
      <p:sp>
        <p:nvSpPr>
          <p:cNvPr id="34" name="Freeform: Shape 33">
            <a:extLst>
              <a:ext uri="{FF2B5EF4-FFF2-40B4-BE49-F238E27FC236}">
                <a16:creationId xmlns:a16="http://schemas.microsoft.com/office/drawing/2014/main" id="{7E099ED9-A734-430F-BD23-B635E6BC9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8946" y="1765625"/>
            <a:ext cx="2624328" cy="2150270"/>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6" descr="A screenshot of a graph&#10;&#10;Description automatically generated">
            <a:extLst>
              <a:ext uri="{FF2B5EF4-FFF2-40B4-BE49-F238E27FC236}">
                <a16:creationId xmlns:a16="http://schemas.microsoft.com/office/drawing/2014/main" id="{3F892154-B20D-CDDE-A780-7F13A002C9C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71843" y="2053561"/>
            <a:ext cx="2258568" cy="1569704"/>
          </a:xfrm>
          <a:prstGeom prst="rect">
            <a:avLst/>
          </a:prstGeom>
          <a:noFill/>
          <a:extLst>
            <a:ext uri="{909E8E84-426E-40DD-AFC4-6F175D3DCCD1}">
              <a14:hiddenFill xmlns:a14="http://schemas.microsoft.com/office/drawing/2010/main">
                <a:solidFill>
                  <a:srgbClr val="FFFFFF"/>
                </a:solidFill>
              </a14:hiddenFill>
            </a:ext>
          </a:extLst>
        </p:spPr>
      </p:pic>
      <p:sp>
        <p:nvSpPr>
          <p:cNvPr id="36" name="Freeform: Shape 35">
            <a:extLst>
              <a:ext uri="{FF2B5EF4-FFF2-40B4-BE49-F238E27FC236}">
                <a16:creationId xmlns:a16="http://schemas.microsoft.com/office/drawing/2014/main" id="{8123F86D-9EA2-4948-8D9A-1FFD4DD4B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62385" y="1765626"/>
            <a:ext cx="2624328" cy="2150270"/>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Rectangle 6">
            <a:extLst>
              <a:ext uri="{FF2B5EF4-FFF2-40B4-BE49-F238E27FC236}">
                <a16:creationId xmlns:a16="http://schemas.microsoft.com/office/drawing/2014/main" id="{201F16FD-5C30-46D8-A7DE-FA937A2F2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341704" y="2793223"/>
            <a:ext cx="1027015" cy="258262"/>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4" descr="A graph of a number of blue and orange squares&#10;&#10;Description automatically generated">
            <a:extLst>
              <a:ext uri="{FF2B5EF4-FFF2-40B4-BE49-F238E27FC236}">
                <a16:creationId xmlns:a16="http://schemas.microsoft.com/office/drawing/2014/main" id="{EDD9FB3B-3F4C-E019-CAC5-D8C10D5A416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145282" y="2078971"/>
            <a:ext cx="2258568" cy="151888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DF727AA-DF98-CC5E-EACF-F72C3035FC56}"/>
              </a:ext>
            </a:extLst>
          </p:cNvPr>
          <p:cNvSpPr>
            <a:spLocks noGrp="1"/>
          </p:cNvSpPr>
          <p:nvPr>
            <p:ph idx="1"/>
          </p:nvPr>
        </p:nvSpPr>
        <p:spPr>
          <a:xfrm>
            <a:off x="2210937" y="4228916"/>
            <a:ext cx="7781672" cy="2060485"/>
          </a:xfrm>
        </p:spPr>
        <p:txBody>
          <a:bodyPr anchor="ctr">
            <a:normAutofit/>
          </a:bodyPr>
          <a:lstStyle/>
          <a:p>
            <a:pPr algn="ctr"/>
            <a:r>
              <a:rPr lang="en-US" sz="2000"/>
              <a:t>Patients are more likely to skip appointments if they do not receive SMS reminders.</a:t>
            </a:r>
          </a:p>
          <a:p>
            <a:pPr algn="ctr"/>
            <a:endParaRPr lang="en-US" sz="2000"/>
          </a:p>
          <a:p>
            <a:pPr algn="ctr"/>
            <a:r>
              <a:rPr lang="en-US" sz="2000"/>
              <a:t>Reminders are not being sent to a sizable majority of patients.</a:t>
            </a:r>
          </a:p>
          <a:p>
            <a:pPr algn="ctr"/>
            <a:endParaRPr lang="en-US" sz="2000"/>
          </a:p>
          <a:p>
            <a:pPr algn="ctr"/>
            <a:endParaRPr lang="en-US" sz="2000"/>
          </a:p>
        </p:txBody>
      </p:sp>
    </p:spTree>
    <p:extLst>
      <p:ext uri="{BB962C8B-B14F-4D97-AF65-F5344CB8AC3E}">
        <p14:creationId xmlns:p14="http://schemas.microsoft.com/office/powerpoint/2010/main" val="6168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8" name="Straight Connector 17">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Rectangle 20">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FDA239F8-A2DB-E142-CED9-5408834437DB}"/>
              </a:ext>
            </a:extLst>
          </p:cNvPr>
          <p:cNvSpPr>
            <a:spLocks noGrp="1"/>
          </p:cNvSpPr>
          <p:nvPr>
            <p:ph type="body" idx="1"/>
          </p:nvPr>
        </p:nvSpPr>
        <p:spPr>
          <a:xfrm>
            <a:off x="1060232" y="4984740"/>
            <a:ext cx="10071536" cy="448377"/>
          </a:xfrm>
        </p:spPr>
        <p:txBody>
          <a:bodyPr vert="horz" lIns="91440" tIns="45720" rIns="91440" bIns="45720" rtlCol="0" anchor="t">
            <a:normAutofit/>
          </a:bodyPr>
          <a:lstStyle/>
          <a:p>
            <a:pPr algn="ctr"/>
            <a:r>
              <a:rPr lang="en-US" sz="800">
                <a:solidFill>
                  <a:schemeClr val="tx1"/>
                </a:solidFill>
              </a:rPr>
              <a:t>Patients with severe disabilities are not alcoholics.</a:t>
            </a:r>
          </a:p>
          <a:p>
            <a:pPr algn="ctr"/>
            <a:r>
              <a:rPr lang="en-US" sz="800">
                <a:solidFill>
                  <a:schemeClr val="tx1"/>
                </a:solidFill>
              </a:rPr>
              <a:t>The prevalence of disability level 3 is higher in the pediatric (1–17) and senior elderly (69–85) groups.</a:t>
            </a:r>
          </a:p>
          <a:p>
            <a:pPr algn="ctr"/>
            <a:endParaRPr lang="en-US" sz="800">
              <a:solidFill>
                <a:schemeClr val="tx1"/>
              </a:solidFill>
            </a:endParaRPr>
          </a:p>
          <a:p>
            <a:pPr algn="ctr"/>
            <a:endParaRPr lang="en-US" sz="800">
              <a:solidFill>
                <a:schemeClr val="tx1"/>
              </a:solidFill>
            </a:endParaRPr>
          </a:p>
          <a:p>
            <a:pPr algn="ctr"/>
            <a:endParaRPr lang="en-US" sz="800">
              <a:solidFill>
                <a:schemeClr val="tx1"/>
              </a:solidFill>
            </a:endParaRPr>
          </a:p>
          <a:p>
            <a:pPr algn="ctr"/>
            <a:endParaRPr lang="en-US" sz="800">
              <a:solidFill>
                <a:schemeClr val="tx1"/>
              </a:solidFill>
            </a:endParaRPr>
          </a:p>
          <a:p>
            <a:pPr algn="ctr"/>
            <a:endParaRPr lang="en-US" sz="800">
              <a:solidFill>
                <a:schemeClr val="tx1"/>
              </a:solidFill>
            </a:endParaRPr>
          </a:p>
        </p:txBody>
      </p:sp>
      <p:pic>
        <p:nvPicPr>
          <p:cNvPr id="5" name="Picture 2">
            <a:extLst>
              <a:ext uri="{FF2B5EF4-FFF2-40B4-BE49-F238E27FC236}">
                <a16:creationId xmlns:a16="http://schemas.microsoft.com/office/drawing/2014/main" id="{0A301764-031F-F424-D9E6-0DC602540F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7717" y="814701"/>
            <a:ext cx="5069590" cy="271223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12CDD5E6-A5BB-DB56-2FAE-B307099843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03674" y="671201"/>
            <a:ext cx="4315441" cy="2999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212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7676CD7-593B-A398-0F0A-F15DB1D7C9B1}"/>
              </a:ext>
            </a:extLst>
          </p:cNvPr>
          <p:cNvSpPr>
            <a:spLocks noGrp="1"/>
          </p:cNvSpPr>
          <p:nvPr>
            <p:ph type="subTitle" idx="1"/>
          </p:nvPr>
        </p:nvSpPr>
        <p:spPr>
          <a:xfrm>
            <a:off x="1198181" y="1839595"/>
            <a:ext cx="9795638" cy="943119"/>
          </a:xfrm>
        </p:spPr>
        <p:txBody>
          <a:bodyPr>
            <a:normAutofit/>
          </a:bodyPr>
          <a:lstStyle/>
          <a:p>
            <a:r>
              <a:rPr lang="en-US" sz="1700"/>
              <a:t>- Patients with these disorders are more likely to develop *hypertension* and ‘Diabetes’ as they become older, especially beyond the age of 55.</a:t>
            </a:r>
          </a:p>
          <a:p>
            <a:r>
              <a:rPr lang="en-US" sz="1700"/>
              <a:t>- Diabetes and hypertension coexist in the majority of instances.</a:t>
            </a:r>
          </a:p>
          <a:p>
            <a:endParaRPr lang="en-US" sz="1700"/>
          </a:p>
          <a:p>
            <a:endParaRPr lang="en-US" sz="1700"/>
          </a:p>
          <a:p>
            <a:endParaRPr lang="en-US" sz="1700"/>
          </a:p>
        </p:txBody>
      </p:sp>
      <p:pic>
        <p:nvPicPr>
          <p:cNvPr id="4" name="Picture 4" descr="A graph of blue and orange bars&#10;&#10;Description automatically generated">
            <a:extLst>
              <a:ext uri="{FF2B5EF4-FFF2-40B4-BE49-F238E27FC236}">
                <a16:creationId xmlns:a16="http://schemas.microsoft.com/office/drawing/2014/main" id="{9F85F5F0-5D30-A343-67BC-BE591B1370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7" r="-4" b="-4"/>
          <a:stretch/>
        </p:blipFill>
        <p:spPr bwMode="auto">
          <a:xfrm>
            <a:off x="181234" y="3082971"/>
            <a:ext cx="5828261" cy="30957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 graph of blue and orange bars&#10;&#10;Description automatically generated">
            <a:extLst>
              <a:ext uri="{FF2B5EF4-FFF2-40B4-BE49-F238E27FC236}">
                <a16:creationId xmlns:a16="http://schemas.microsoft.com/office/drawing/2014/main" id="{4E534D67-A674-9B30-3A1A-AEACB92CCD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16" r="-4" b="-4"/>
          <a:stretch/>
        </p:blipFill>
        <p:spPr bwMode="auto">
          <a:xfrm>
            <a:off x="6182505" y="3082955"/>
            <a:ext cx="5828261" cy="3095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919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A graph of a patient&#10;&#10;Description automatically generated">
            <a:extLst>
              <a:ext uri="{FF2B5EF4-FFF2-40B4-BE49-F238E27FC236}">
                <a16:creationId xmlns:a16="http://schemas.microsoft.com/office/drawing/2014/main" id="{2DBF9505-2A71-2206-F3AA-305D1D7D38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61299" y="364142"/>
            <a:ext cx="5565457" cy="3867993"/>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8557056-F21C-5104-0156-E18D87BC0324}"/>
              </a:ext>
            </a:extLst>
          </p:cNvPr>
          <p:cNvSpPr>
            <a:spLocks noGrp="1"/>
          </p:cNvSpPr>
          <p:nvPr>
            <p:ph idx="1"/>
          </p:nvPr>
        </p:nvSpPr>
        <p:spPr>
          <a:xfrm>
            <a:off x="5162719" y="4883544"/>
            <a:ext cx="6586915" cy="1556907"/>
          </a:xfrm>
        </p:spPr>
        <p:txBody>
          <a:bodyPr anchor="ctr">
            <a:normAutofit/>
          </a:bodyPr>
          <a:lstStyle/>
          <a:p>
            <a:r>
              <a:rPr lang="en-US" sz="1800"/>
              <a:t>Most diabetes patients also have hipertension, which increases their likelihood of missing appointments.</a:t>
            </a:r>
          </a:p>
          <a:p>
            <a:endParaRPr lang="en-US" sz="1800"/>
          </a:p>
          <a:p>
            <a:endParaRPr lang="en-US" sz="1800"/>
          </a:p>
          <a:p>
            <a:endParaRPr lang="en-US" sz="1800"/>
          </a:p>
        </p:txBody>
      </p:sp>
    </p:spTree>
    <p:extLst>
      <p:ext uri="{BB962C8B-B14F-4D97-AF65-F5344CB8AC3E}">
        <p14:creationId xmlns:p14="http://schemas.microsoft.com/office/powerpoint/2010/main" val="49581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A58CA7-4EA7-2B74-A2A6-D9D09EC3D154}"/>
              </a:ext>
            </a:extLst>
          </p:cNvPr>
          <p:cNvSpPr>
            <a:spLocks noGrp="1"/>
          </p:cNvSpPr>
          <p:nvPr>
            <p:ph type="title"/>
          </p:nvPr>
        </p:nvSpPr>
        <p:spPr>
          <a:xfrm>
            <a:off x="686834" y="1153572"/>
            <a:ext cx="3200400" cy="4461163"/>
          </a:xfrm>
        </p:spPr>
        <p:txBody>
          <a:bodyPr>
            <a:normAutofit/>
          </a:bodyPr>
          <a:lstStyle/>
          <a:p>
            <a:r>
              <a:rPr lang="en-CA">
                <a:solidFill>
                  <a:srgbClr val="FFFFFF"/>
                </a:solidFill>
              </a:rPr>
              <a:t>Bivariate Analysis Findings: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 name="Content Placeholder 2">
            <a:extLst>
              <a:ext uri="{FF2B5EF4-FFF2-40B4-BE49-F238E27FC236}">
                <a16:creationId xmlns:a16="http://schemas.microsoft.com/office/drawing/2014/main" id="{E269A45B-672E-88D7-B7B8-B6ECADFF9F3C}"/>
              </a:ext>
            </a:extLst>
          </p:cNvPr>
          <p:cNvSpPr>
            <a:spLocks noGrp="1"/>
          </p:cNvSpPr>
          <p:nvPr>
            <p:ph idx="1"/>
          </p:nvPr>
        </p:nvSpPr>
        <p:spPr>
          <a:xfrm>
            <a:off x="4447308" y="591344"/>
            <a:ext cx="6906491" cy="5585619"/>
          </a:xfrm>
        </p:spPr>
        <p:txBody>
          <a:bodyPr anchor="ctr">
            <a:normAutofit/>
          </a:bodyPr>
          <a:lstStyle/>
          <a:p>
            <a:pPr>
              <a:buFont typeface="Arial" panose="020B0604020202020204" pitchFamily="34" charset="0"/>
              <a:buChar char="•"/>
            </a:pPr>
            <a:r>
              <a:rPr lang="en-US" sz="900" b="0" i="0">
                <a:effectLst/>
                <a:latin typeface="Helvetica Neue" panose="02000503000000020004" pitchFamily="2" charset="0"/>
              </a:rPr>
              <a:t>Females who get scholarships are more prone to skip appointments.</a:t>
            </a:r>
          </a:p>
          <a:p>
            <a:pPr>
              <a:buFont typeface="Arial" panose="020B0604020202020204" pitchFamily="34" charset="0"/>
              <a:buChar char="•"/>
            </a:pPr>
            <a:r>
              <a:rPr lang="en-US" sz="900" b="0" i="0">
                <a:effectLst/>
                <a:latin typeface="Helvetica Neue" panose="02000503000000020004" pitchFamily="2" charset="0"/>
              </a:rPr>
              <a:t>Females with hypertension are more likely to skip appointments.</a:t>
            </a:r>
          </a:p>
          <a:p>
            <a:pPr>
              <a:buFont typeface="Arial" panose="020B0604020202020204" pitchFamily="34" charset="0"/>
              <a:buChar char="•"/>
            </a:pPr>
            <a:r>
              <a:rPr lang="en-US" sz="900" b="0" i="0">
                <a:effectLst/>
                <a:latin typeface="Helvetica Neue" panose="02000503000000020004" pitchFamily="2" charset="0"/>
              </a:rPr>
              <a:t>Diabetes in female increases the likelihood of appointment cancellations.</a:t>
            </a:r>
          </a:p>
          <a:p>
            <a:pPr>
              <a:buFont typeface="Arial" panose="020B0604020202020204" pitchFamily="34" charset="0"/>
              <a:buChar char="•"/>
            </a:pPr>
            <a:r>
              <a:rPr lang="en-US" sz="900" b="0" i="0">
                <a:effectLst/>
                <a:latin typeface="Helvetica Neue" panose="02000503000000020004" pitchFamily="2" charset="0"/>
              </a:rPr>
              <a:t>Males who consume alcohol are somewhat more likely to miss appointments.</a:t>
            </a:r>
          </a:p>
          <a:p>
            <a:pPr>
              <a:buFont typeface="Arial" panose="020B0604020202020204" pitchFamily="34" charset="0"/>
              <a:buChar char="•"/>
            </a:pPr>
            <a:r>
              <a:rPr lang="en-US" sz="900" b="0" i="0">
                <a:effectLst/>
                <a:latin typeface="Helvetica Neue" panose="02000503000000020004" pitchFamily="2" charset="0"/>
              </a:rPr>
              <a:t>Since patients with severe disabilities are few, disability seems to have little effect on missing appointments depending on gender, and the significance of gender in that situation is unclear.</a:t>
            </a:r>
          </a:p>
          <a:p>
            <a:pPr>
              <a:buFont typeface="Arial" panose="020B0604020202020204" pitchFamily="34" charset="0"/>
              <a:buChar char="•"/>
            </a:pPr>
            <a:r>
              <a:rPr lang="en-US" sz="900" b="0" i="0">
                <a:effectLst/>
                <a:latin typeface="Helvetica Neue" panose="02000503000000020004" pitchFamily="2" charset="0"/>
              </a:rPr>
              <a:t>Even after receiving an SMS appointment reminder, female are more likely to not show up.</a:t>
            </a:r>
          </a:p>
          <a:p>
            <a:pPr>
              <a:buFont typeface="Arial" panose="020B0604020202020204" pitchFamily="34" charset="0"/>
              <a:buChar char="•"/>
            </a:pPr>
            <a:r>
              <a:rPr lang="en-US" sz="900" b="0" i="0">
                <a:effectLst/>
                <a:latin typeface="Helvetica Neue" panose="02000503000000020004" pitchFamily="2" charset="0"/>
              </a:rPr>
              <a:t>Overall, females appear to miss more appointments across all age categories.</a:t>
            </a:r>
          </a:p>
          <a:p>
            <a:pPr>
              <a:buFont typeface="Arial" panose="020B0604020202020204" pitchFamily="34" charset="0"/>
              <a:buChar char="•"/>
            </a:pPr>
            <a:r>
              <a:rPr lang="en-US" sz="900" b="0" i="0">
                <a:effectLst/>
                <a:latin typeface="Helvetica Neue" panose="02000503000000020004" pitchFamily="2" charset="0"/>
              </a:rPr>
              <a:t>Patients who do not receive SMS reminders, whether with or without a scholarship, are more likely to skip appointments.</a:t>
            </a:r>
          </a:p>
          <a:p>
            <a:pPr>
              <a:buFont typeface="Arial" panose="020B0604020202020204" pitchFamily="34" charset="0"/>
              <a:buChar char="•"/>
            </a:pPr>
            <a:r>
              <a:rPr lang="en-US" sz="900" b="0" i="0">
                <a:effectLst/>
                <a:latin typeface="Helvetica Neue" panose="02000503000000020004" pitchFamily="2" charset="0"/>
              </a:rPr>
              <a:t>The majority of patients do not have hypertension and do not receive SMS reminders. Even among hypertensive patients, the vast majority do not receive SMS reminders.</a:t>
            </a:r>
          </a:p>
          <a:p>
            <a:pPr>
              <a:buFont typeface="Arial" panose="020B0604020202020204" pitchFamily="34" charset="0"/>
              <a:buChar char="•"/>
            </a:pPr>
            <a:r>
              <a:rPr lang="en-US" sz="900" b="0" i="0">
                <a:effectLst/>
                <a:latin typeface="Helvetica Neue" panose="02000503000000020004" pitchFamily="2" charset="0"/>
              </a:rPr>
              <a:t>A greater number of diabetes patients are not receiving SMS reminders.</a:t>
            </a:r>
          </a:p>
          <a:p>
            <a:pPr>
              <a:buFont typeface="Arial" panose="020B0604020202020204" pitchFamily="34" charset="0"/>
              <a:buChar char="•"/>
            </a:pPr>
            <a:r>
              <a:rPr lang="en-US" sz="900" b="0" i="0">
                <a:effectLst/>
                <a:latin typeface="Helvetica Neue" panose="02000503000000020004" pitchFamily="2" charset="0"/>
              </a:rPr>
              <a:t>Regardless of the severity of the patient's disability, SMS reminder services are insufficient for impaired patients.</a:t>
            </a:r>
          </a:p>
          <a:p>
            <a:pPr>
              <a:buFont typeface="Arial" panose="020B0604020202020204" pitchFamily="34" charset="0"/>
              <a:buChar char="•"/>
            </a:pPr>
            <a:r>
              <a:rPr lang="en-US" sz="900" b="0" i="0">
                <a:effectLst/>
                <a:latin typeface="Helvetica Neue" panose="02000503000000020004" pitchFamily="2" charset="0"/>
              </a:rPr>
              <a:t>Patients who are younger or older are less likely to get SMS reminders.</a:t>
            </a:r>
          </a:p>
          <a:p>
            <a:pPr>
              <a:buFont typeface="Arial" panose="020B0604020202020204" pitchFamily="34" charset="0"/>
              <a:buChar char="•"/>
            </a:pPr>
            <a:r>
              <a:rPr lang="en-US" sz="900" b="0" i="0">
                <a:effectLst/>
                <a:latin typeface="Helvetica Neue" panose="02000503000000020004" pitchFamily="2" charset="0"/>
              </a:rPr>
              <a:t>Patients who are alcoholics have extremely little chance of receiving SMS reminders.</a:t>
            </a:r>
          </a:p>
          <a:p>
            <a:pPr>
              <a:buFont typeface="Arial" panose="020B0604020202020204" pitchFamily="34" charset="0"/>
              <a:buChar char="•"/>
            </a:pPr>
            <a:r>
              <a:rPr lang="en-US" sz="900" b="0" i="0">
                <a:effectLst/>
                <a:latin typeface="Helvetica Neue" panose="02000503000000020004" pitchFamily="2" charset="0"/>
              </a:rPr>
              <a:t>The prevalence of disability level 3 is higher in the pediatric (1–17) and senior elderly (69–85) groups.</a:t>
            </a:r>
          </a:p>
          <a:p>
            <a:pPr>
              <a:buFont typeface="Arial" panose="020B0604020202020204" pitchFamily="34" charset="0"/>
              <a:buChar char="•"/>
            </a:pPr>
            <a:r>
              <a:rPr lang="en-US" sz="900" b="0" i="0">
                <a:effectLst/>
                <a:latin typeface="Helvetica Neue" panose="02000503000000020004" pitchFamily="2" charset="0"/>
              </a:rPr>
              <a:t>Patients with severe disabilities are not alcoholics.</a:t>
            </a:r>
          </a:p>
          <a:p>
            <a:pPr>
              <a:buFont typeface="Arial" panose="020B0604020202020204" pitchFamily="34" charset="0"/>
              <a:buChar char="•"/>
            </a:pPr>
            <a:r>
              <a:rPr lang="en-US" sz="900" b="0" i="0">
                <a:effectLst/>
                <a:latin typeface="Helvetica Neue" panose="02000503000000020004" pitchFamily="2" charset="0"/>
              </a:rPr>
              <a:t>The majority of diabetic and hypertensive individuals have a greater propensity to miss appointments.</a:t>
            </a:r>
          </a:p>
          <a:p>
            <a:pPr>
              <a:buFont typeface="Arial" panose="020B0604020202020204" pitchFamily="34" charset="0"/>
              <a:buChar char="•"/>
            </a:pPr>
            <a:r>
              <a:rPr lang="en-US" sz="900" b="0" i="0">
                <a:effectLst/>
                <a:latin typeface="Helvetica Neue" panose="02000503000000020004" pitchFamily="2" charset="0"/>
              </a:rPr>
              <a:t>Patients above the age of 35 have a substantial rise in hypertension.</a:t>
            </a:r>
          </a:p>
          <a:p>
            <a:pPr>
              <a:buFont typeface="Arial" panose="020B0604020202020204" pitchFamily="34" charset="0"/>
              <a:buChar char="•"/>
            </a:pPr>
            <a:r>
              <a:rPr lang="en-US" sz="900" b="0" i="0">
                <a:effectLst/>
                <a:latin typeface="Helvetica Neue" panose="02000503000000020004" pitchFamily="2" charset="0"/>
              </a:rPr>
              <a:t>Patients beyond the age of 35 are more likely to develop diabetes cases. Child diabetes prevalence is low.</a:t>
            </a:r>
          </a:p>
        </p:txBody>
      </p:sp>
    </p:spTree>
    <p:extLst>
      <p:ext uri="{BB962C8B-B14F-4D97-AF65-F5344CB8AC3E}">
        <p14:creationId xmlns:p14="http://schemas.microsoft.com/office/powerpoint/2010/main" val="2470419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028B74-D444-D101-B995-9DCCA1225160}"/>
              </a:ext>
            </a:extLst>
          </p:cNvPr>
          <p:cNvSpPr>
            <a:spLocks noGrp="1"/>
          </p:cNvSpPr>
          <p:nvPr>
            <p:ph type="title"/>
          </p:nvPr>
        </p:nvSpPr>
        <p:spPr>
          <a:xfrm>
            <a:off x="841248" y="548640"/>
            <a:ext cx="3600860" cy="5431536"/>
          </a:xfrm>
        </p:spPr>
        <p:txBody>
          <a:bodyPr>
            <a:normAutofit/>
          </a:bodyPr>
          <a:lstStyle/>
          <a:p>
            <a:r>
              <a:rPr lang="en-CA" sz="5400" b="1"/>
              <a:t>Conclusion</a:t>
            </a:r>
            <a:r>
              <a:rPr lang="en-CA" sz="5400"/>
              <a:t>:</a:t>
            </a:r>
            <a:endParaRPr lang="en-US"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CFB498-5597-C732-2577-D494F1870AEC}"/>
              </a:ext>
            </a:extLst>
          </p:cNvPr>
          <p:cNvSpPr>
            <a:spLocks noGrp="1"/>
          </p:cNvSpPr>
          <p:nvPr>
            <p:ph idx="1"/>
          </p:nvPr>
        </p:nvSpPr>
        <p:spPr>
          <a:xfrm>
            <a:off x="5126418" y="552091"/>
            <a:ext cx="6224335" cy="5431536"/>
          </a:xfrm>
        </p:spPr>
        <p:txBody>
          <a:bodyPr anchor="ctr">
            <a:normAutofit/>
          </a:bodyPr>
          <a:lstStyle/>
          <a:p>
            <a:r>
              <a:rPr lang="en-US" sz="1900">
                <a:effectLst/>
              </a:rPr>
              <a:t>The following observations show that the SMS reminder service is ineffective:</a:t>
            </a:r>
          </a:p>
          <a:p>
            <a:pPr>
              <a:buFont typeface="Arial" panose="020B0604020202020204" pitchFamily="34" charset="0"/>
              <a:buChar char="•"/>
            </a:pPr>
            <a:r>
              <a:rPr lang="en-US" sz="1900">
                <a:effectLst/>
              </a:rPr>
              <a:t>A considerable proportion of patients do not receive SMS appointment reminders.</a:t>
            </a:r>
          </a:p>
          <a:p>
            <a:pPr>
              <a:buFont typeface="Arial" panose="020B0604020202020204" pitchFamily="34" charset="0"/>
              <a:buChar char="•"/>
            </a:pPr>
            <a:r>
              <a:rPr lang="en-US" sz="1900">
                <a:effectLst/>
              </a:rPr>
              <a:t>Although a large number of young individuals receive SMS reminders, their low frequency of chronic conditions such as Diabetes and Hypertension makes them more likely to skip appointments.</a:t>
            </a:r>
          </a:p>
          <a:p>
            <a:pPr>
              <a:buFont typeface="Arial" panose="020B0604020202020204" pitchFamily="34" charset="0"/>
              <a:buChar char="•"/>
            </a:pPr>
            <a:r>
              <a:rPr lang="en-US" sz="1900">
                <a:effectLst/>
              </a:rPr>
              <a:t>Males are significantly more likely than females to miss appointments when they consume alcohol, and they are the least likely to get SMS reminders.</a:t>
            </a:r>
          </a:p>
          <a:p>
            <a:pPr>
              <a:buFont typeface="Arial" panose="020B0604020202020204" pitchFamily="34" charset="0"/>
              <a:buChar char="•"/>
            </a:pPr>
            <a:r>
              <a:rPr lang="en-US" sz="1900">
                <a:effectLst/>
              </a:rPr>
              <a:t>The majority of patients, regardless of their medical condition or handicap status, do not receive SMS reminders about impending appointments.</a:t>
            </a:r>
          </a:p>
          <a:p>
            <a:pPr>
              <a:buFont typeface="Arial" panose="020B0604020202020204" pitchFamily="34" charset="0"/>
              <a:buChar char="•"/>
            </a:pPr>
            <a:r>
              <a:rPr lang="en-US" sz="1900">
                <a:effectLst/>
              </a:rPr>
              <a:t>Patients participating in scholarship programs have additional issues with SMS reminders, since a greater percentage of them do not receive notifications and are more likely to miss appointments.</a:t>
            </a:r>
          </a:p>
        </p:txBody>
      </p:sp>
    </p:spTree>
    <p:extLst>
      <p:ext uri="{BB962C8B-B14F-4D97-AF65-F5344CB8AC3E}">
        <p14:creationId xmlns:p14="http://schemas.microsoft.com/office/powerpoint/2010/main" val="1141254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964106-D0DB-8690-9B55-4EB1A81177E9}"/>
              </a:ext>
            </a:extLst>
          </p:cNvPr>
          <p:cNvSpPr>
            <a:spLocks noGrp="1"/>
          </p:cNvSpPr>
          <p:nvPr>
            <p:ph type="title"/>
          </p:nvPr>
        </p:nvSpPr>
        <p:spPr>
          <a:xfrm>
            <a:off x="1371597" y="348865"/>
            <a:ext cx="10044023" cy="877729"/>
          </a:xfrm>
        </p:spPr>
        <p:txBody>
          <a:bodyPr anchor="ctr">
            <a:normAutofit/>
          </a:bodyPr>
          <a:lstStyle/>
          <a:p>
            <a:r>
              <a:rPr lang="en-CA" sz="4000">
                <a:solidFill>
                  <a:srgbClr val="FFFFFF"/>
                </a:solidFill>
              </a:rPr>
              <a:t>Business Understanding:</a:t>
            </a:r>
            <a:endParaRPr lang="en-US" sz="4000">
              <a:solidFill>
                <a:srgbClr val="FFFFFF"/>
              </a:solidFill>
            </a:endParaRPr>
          </a:p>
        </p:txBody>
      </p:sp>
      <p:graphicFrame>
        <p:nvGraphicFramePr>
          <p:cNvPr id="7" name="Content Placeholder 2">
            <a:extLst>
              <a:ext uri="{FF2B5EF4-FFF2-40B4-BE49-F238E27FC236}">
                <a16:creationId xmlns:a16="http://schemas.microsoft.com/office/drawing/2014/main" id="{5E95F6B9-7F84-4971-4E0A-E099709B2113}"/>
              </a:ext>
            </a:extLst>
          </p:cNvPr>
          <p:cNvGraphicFramePr>
            <a:graphicFrameLocks noGrp="1"/>
          </p:cNvGraphicFramePr>
          <p:nvPr>
            <p:ph idx="1"/>
            <p:extLst>
              <p:ext uri="{D42A27DB-BD31-4B8C-83A1-F6EECF244321}">
                <p14:modId xmlns:p14="http://schemas.microsoft.com/office/powerpoint/2010/main" val="118356944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2400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2D89F1C-658E-9A65-3AE6-9AD2982D7902}"/>
              </a:ext>
            </a:extLst>
          </p:cNvPr>
          <p:cNvPicPr>
            <a:picLocks noChangeAspect="1"/>
          </p:cNvPicPr>
          <p:nvPr/>
        </p:nvPicPr>
        <p:blipFill rotWithShape="1">
          <a:blip r:embed="rId2">
            <a:duotone>
              <a:schemeClr val="bg2">
                <a:shade val="45000"/>
                <a:satMod val="135000"/>
              </a:schemeClr>
              <a:prstClr val="white"/>
            </a:duotone>
          </a:blip>
          <a:srcRect t="10049" b="568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Content Placeholder 2">
            <a:extLst>
              <a:ext uri="{FF2B5EF4-FFF2-40B4-BE49-F238E27FC236}">
                <a16:creationId xmlns:a16="http://schemas.microsoft.com/office/drawing/2014/main" id="{4CDF41EB-9B27-FC63-9D97-DAB7CA4E9213}"/>
              </a:ext>
            </a:extLst>
          </p:cNvPr>
          <p:cNvGraphicFramePr>
            <a:graphicFrameLocks noGrp="1"/>
          </p:cNvGraphicFramePr>
          <p:nvPr>
            <p:ph idx="1"/>
            <p:extLst>
              <p:ext uri="{D42A27DB-BD31-4B8C-83A1-F6EECF244321}">
                <p14:modId xmlns:p14="http://schemas.microsoft.com/office/powerpoint/2010/main" val="41419473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3164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64E327C1-9602-B05D-051F-73B706345C0B}"/>
              </a:ext>
            </a:extLst>
          </p:cNvPr>
          <p:cNvGraphicFramePr>
            <a:graphicFrameLocks noGrp="1"/>
          </p:cNvGraphicFramePr>
          <p:nvPr>
            <p:ph idx="1"/>
            <p:extLst>
              <p:ext uri="{D42A27DB-BD31-4B8C-83A1-F6EECF244321}">
                <p14:modId xmlns:p14="http://schemas.microsoft.com/office/powerpoint/2010/main" val="114518251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2683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9B27191C-8A6B-318D-D79B-E3C06D031D2C}"/>
              </a:ext>
            </a:extLst>
          </p:cNvPr>
          <p:cNvGraphicFramePr>
            <a:graphicFrameLocks noGrp="1"/>
          </p:cNvGraphicFramePr>
          <p:nvPr>
            <p:ph idx="1"/>
            <p:extLst>
              <p:ext uri="{D42A27DB-BD31-4B8C-83A1-F6EECF244321}">
                <p14:modId xmlns:p14="http://schemas.microsoft.com/office/powerpoint/2010/main" val="346903705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4600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10" name="Straight Connector 9">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Rectangle 1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2008F1-5DE0-74CB-4ECD-52DFC5A2A6A5}"/>
              </a:ext>
            </a:extLst>
          </p:cNvPr>
          <p:cNvSpPr>
            <a:spLocks noGrp="1"/>
          </p:cNvSpPr>
          <p:nvPr>
            <p:ph type="ctrTitle"/>
          </p:nvPr>
        </p:nvSpPr>
        <p:spPr>
          <a:xfrm>
            <a:off x="1524000" y="1584683"/>
            <a:ext cx="9144000" cy="2551829"/>
          </a:xfrm>
        </p:spPr>
        <p:txBody>
          <a:bodyPr anchor="ctr">
            <a:normAutofit/>
          </a:bodyPr>
          <a:lstStyle/>
          <a:p>
            <a:r>
              <a:rPr lang="en-US" sz="6600"/>
              <a:t>THANK YOU </a:t>
            </a:r>
          </a:p>
        </p:txBody>
      </p:sp>
    </p:spTree>
    <p:extLst>
      <p:ext uri="{BB962C8B-B14F-4D97-AF65-F5344CB8AC3E}">
        <p14:creationId xmlns:p14="http://schemas.microsoft.com/office/powerpoint/2010/main" val="90475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BF1C8-F3AB-B0C9-4A94-5FD2A85A77E6}"/>
              </a:ext>
            </a:extLst>
          </p:cNvPr>
          <p:cNvSpPr>
            <a:spLocks noGrp="1"/>
          </p:cNvSpPr>
          <p:nvPr>
            <p:ph type="title"/>
          </p:nvPr>
        </p:nvSpPr>
        <p:spPr/>
        <p:txBody>
          <a:bodyPr/>
          <a:lstStyle/>
          <a:p>
            <a:r>
              <a:rPr lang="en-CA" sz="4400" dirty="0"/>
              <a:t>Overview</a:t>
            </a:r>
            <a:r>
              <a:rPr lang="en-CA" sz="4400" dirty="0">
                <a:solidFill>
                  <a:srgbClr val="FFFFFF"/>
                </a:solidFill>
              </a:rPr>
              <a:t>:</a:t>
            </a:r>
            <a:br>
              <a:rPr lang="en-CA" sz="4400" dirty="0">
                <a:solidFill>
                  <a:srgbClr val="FFFFFF"/>
                </a:solidFill>
              </a:rPr>
            </a:br>
            <a:endParaRPr lang="en-US" dirty="0"/>
          </a:p>
        </p:txBody>
      </p:sp>
      <p:graphicFrame>
        <p:nvGraphicFramePr>
          <p:cNvPr id="7" name="Content Placeholder 2">
            <a:extLst>
              <a:ext uri="{FF2B5EF4-FFF2-40B4-BE49-F238E27FC236}">
                <a16:creationId xmlns:a16="http://schemas.microsoft.com/office/drawing/2014/main" id="{DE6A48DE-3668-2522-C6E4-FC466DE2A0C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9249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EEFEB6-3DE1-AE13-5C25-49DCDE784ED4}"/>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a:solidFill>
                  <a:schemeClr val="tx1"/>
                </a:solidFill>
                <a:latin typeface="+mj-lt"/>
                <a:ea typeface="+mj-ea"/>
                <a:cs typeface="+mj-cs"/>
              </a:rPr>
              <a:t>Understanding the data</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598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8C6840-6C90-E012-BBA9-FBE04F1F6C5D}"/>
              </a:ext>
            </a:extLst>
          </p:cNvPr>
          <p:cNvSpPr>
            <a:spLocks noGrp="1"/>
          </p:cNvSpPr>
          <p:nvPr>
            <p:ph type="title"/>
          </p:nvPr>
        </p:nvSpPr>
        <p:spPr>
          <a:xfrm>
            <a:off x="572493" y="238539"/>
            <a:ext cx="11018520" cy="1434415"/>
          </a:xfrm>
        </p:spPr>
        <p:txBody>
          <a:bodyPr anchor="b">
            <a:normAutofit/>
          </a:bodyPr>
          <a:lstStyle/>
          <a:p>
            <a:r>
              <a:rPr lang="en-CA" sz="5400"/>
              <a:t>Target Variable:</a:t>
            </a:r>
            <a:endParaRPr lang="en-US" sz="5400"/>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37" name="Content Placeholder 2">
            <a:extLst>
              <a:ext uri="{FF2B5EF4-FFF2-40B4-BE49-F238E27FC236}">
                <a16:creationId xmlns:a16="http://schemas.microsoft.com/office/drawing/2014/main" id="{35620295-F454-0393-D443-07DD690B253B}"/>
              </a:ext>
            </a:extLst>
          </p:cNvPr>
          <p:cNvGraphicFramePr>
            <a:graphicFrameLocks noGrp="1"/>
          </p:cNvGraphicFramePr>
          <p:nvPr>
            <p:ph idx="1"/>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a:extLst>
              <a:ext uri="{FF2B5EF4-FFF2-40B4-BE49-F238E27FC236}">
                <a16:creationId xmlns:a16="http://schemas.microsoft.com/office/drawing/2014/main" id="{C48DB7F7-1223-CB57-039F-922BF37D809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3732" r="9306" b="3"/>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718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54A12E-BD39-0C60-79E0-39147A27B49E}"/>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100"/>
              <a:t>Missing Data: </a:t>
            </a:r>
            <a:br>
              <a:rPr lang="en-US" sz="3100"/>
            </a:br>
            <a:r>
              <a:rPr lang="en-US" sz="3100"/>
              <a:t>No missing values were found in the dataset</a:t>
            </a:r>
          </a:p>
        </p:txBody>
      </p:sp>
      <p:sp>
        <p:nvSpPr>
          <p:cNvPr id="20" name="Rectangle 1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A graph with a line and a blue line&#10;&#10;Description automatically generated with medium confidence">
            <a:extLst>
              <a:ext uri="{FF2B5EF4-FFF2-40B4-BE49-F238E27FC236}">
                <a16:creationId xmlns:a16="http://schemas.microsoft.com/office/drawing/2014/main" id="{3052F7C2-ABE8-2563-03E3-CFDB811CFE8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2940" r="17938" b="-1"/>
          <a:stretch/>
        </p:blipFill>
        <p:spPr bwMode="auto">
          <a:xfrm>
            <a:off x="545238" y="858525"/>
            <a:ext cx="7608304" cy="5211906"/>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9347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A5BF6-3631-8D21-8690-07D84DD986BA}"/>
              </a:ext>
            </a:extLst>
          </p:cNvPr>
          <p:cNvSpPr>
            <a:spLocks noGrp="1"/>
          </p:cNvSpPr>
          <p:nvPr>
            <p:ph type="title"/>
          </p:nvPr>
        </p:nvSpPr>
        <p:spPr/>
        <p:txBody>
          <a:bodyPr/>
          <a:lstStyle/>
          <a:p>
            <a:r>
              <a:rPr lang="en-CA" sz="4400"/>
              <a:t>Data Cleaning:</a:t>
            </a:r>
            <a:endParaRPr lang="en-US" dirty="0"/>
          </a:p>
        </p:txBody>
      </p:sp>
      <p:graphicFrame>
        <p:nvGraphicFramePr>
          <p:cNvPr id="5" name="Content Placeholder 2">
            <a:extLst>
              <a:ext uri="{FF2B5EF4-FFF2-40B4-BE49-F238E27FC236}">
                <a16:creationId xmlns:a16="http://schemas.microsoft.com/office/drawing/2014/main" id="{DF429B36-6190-9F2A-FA1E-1F2D3D476DA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570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D909F3-42C0-5476-A416-2C8407FC05F8}"/>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a:solidFill>
                  <a:schemeClr val="tx1"/>
                </a:solidFill>
                <a:latin typeface="+mj-lt"/>
                <a:ea typeface="+mj-ea"/>
                <a:cs typeface="+mj-cs"/>
              </a:rPr>
              <a:t>Univariate Analysis</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50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4" descr="A graph of a scholarship&#10;&#10;Description automatically generated with medium confidence">
            <a:extLst>
              <a:ext uri="{FF2B5EF4-FFF2-40B4-BE49-F238E27FC236}">
                <a16:creationId xmlns:a16="http://schemas.microsoft.com/office/drawing/2014/main" id="{7CCAA6A4-4F5C-DEF2-95EB-095E16FF7E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632" y="2488210"/>
            <a:ext cx="2560320" cy="1875434"/>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Connector 36">
            <a:extLst>
              <a:ext uri="{FF2B5EF4-FFF2-40B4-BE49-F238E27FC236}">
                <a16:creationId xmlns:a16="http://schemas.microsoft.com/office/drawing/2014/main" id="{50DA1EB8-87CF-4588-A1FD-4756F9A28F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10079"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Picture 8" descr="A graph of diabetes&#10;&#10;Description automatically generated">
            <a:extLst>
              <a:ext uri="{FF2B5EF4-FFF2-40B4-BE49-F238E27FC236}">
                <a16:creationId xmlns:a16="http://schemas.microsoft.com/office/drawing/2014/main" id="{91F08BB2-471F-AF5D-68B7-E0CAF4D89DB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54631" y="2488210"/>
            <a:ext cx="2560320" cy="1875434"/>
          </a:xfrm>
          <a:prstGeom prst="rect">
            <a:avLst/>
          </a:prstGeom>
          <a:noFill/>
          <a:extLst>
            <a:ext uri="{909E8E84-426E-40DD-AFC4-6F175D3DCCD1}">
              <a14:hiddenFill xmlns:a14="http://schemas.microsoft.com/office/drawing/2010/main">
                <a:solidFill>
                  <a:srgbClr val="FFFFFF"/>
                </a:solidFill>
              </a14:hiddenFill>
            </a:ext>
          </a:extLst>
        </p:spPr>
      </p:pic>
      <p:cxnSp>
        <p:nvCxnSpPr>
          <p:cNvPr id="44" name="Straight Connector 38">
            <a:extLst>
              <a:ext uri="{FF2B5EF4-FFF2-40B4-BE49-F238E27FC236}">
                <a16:creationId xmlns:a16="http://schemas.microsoft.com/office/drawing/2014/main" id="{D7A4E378-EA57-47B9-B1EB-58B998F6CF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2595"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 name="Picture 6" descr="A graph with blue and orange bars&#10;&#10;Description automatically generated">
            <a:extLst>
              <a:ext uri="{FF2B5EF4-FFF2-40B4-BE49-F238E27FC236}">
                <a16:creationId xmlns:a16="http://schemas.microsoft.com/office/drawing/2014/main" id="{5F568583-E8C4-7856-DD3A-0C11C25AABE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35726" y="2488210"/>
            <a:ext cx="2560320" cy="1875434"/>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Connector 40">
            <a:extLst>
              <a:ext uri="{FF2B5EF4-FFF2-40B4-BE49-F238E27FC236}">
                <a16:creationId xmlns:a16="http://schemas.microsoft.com/office/drawing/2014/main" id="{D2B31ED6-76F0-425A-9A41-C947AEF9C1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66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6" name="Picture 10" descr="A graph of a number of people&#10;&#10;Description automatically generated">
            <a:extLst>
              <a:ext uri="{FF2B5EF4-FFF2-40B4-BE49-F238E27FC236}">
                <a16:creationId xmlns:a16="http://schemas.microsoft.com/office/drawing/2014/main" id="{00D1BB62-F8A5-4434-B2DA-2EC9D45CEFA6}"/>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120662" y="2488210"/>
            <a:ext cx="2560320" cy="187543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5D0039ED-10AD-5BDE-984B-DE0DF046C8CE}"/>
              </a:ext>
            </a:extLst>
          </p:cNvPr>
          <p:cNvSpPr/>
          <p:nvPr/>
        </p:nvSpPr>
        <p:spPr>
          <a:xfrm>
            <a:off x="1079312" y="1784826"/>
            <a:ext cx="1688123" cy="703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CA" sz="1100" dirty="0">
                <a:solidFill>
                  <a:schemeClr val="tx1"/>
                </a:solidFill>
              </a:rPr>
              <a:t>No show %</a:t>
            </a:r>
          </a:p>
          <a:p>
            <a:r>
              <a:rPr lang="en-CA" sz="1100" dirty="0">
                <a:solidFill>
                  <a:schemeClr val="tx1"/>
                </a:solidFill>
              </a:rPr>
              <a:t>Hypertension-17.30%</a:t>
            </a:r>
          </a:p>
          <a:p>
            <a:r>
              <a:rPr lang="en-CA" sz="1100" dirty="0">
                <a:solidFill>
                  <a:schemeClr val="tx1"/>
                </a:solidFill>
              </a:rPr>
              <a:t>Without hypertension-21%</a:t>
            </a:r>
          </a:p>
        </p:txBody>
      </p:sp>
      <p:sp>
        <p:nvSpPr>
          <p:cNvPr id="9" name="Rectangle 8">
            <a:extLst>
              <a:ext uri="{FF2B5EF4-FFF2-40B4-BE49-F238E27FC236}">
                <a16:creationId xmlns:a16="http://schemas.microsoft.com/office/drawing/2014/main" id="{12D6C4B5-F856-7F09-4166-B9120511CF69}"/>
              </a:ext>
            </a:extLst>
          </p:cNvPr>
          <p:cNvSpPr/>
          <p:nvPr/>
        </p:nvSpPr>
        <p:spPr>
          <a:xfrm>
            <a:off x="3949653" y="4363644"/>
            <a:ext cx="1688123" cy="703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CA" sz="1100" dirty="0">
                <a:solidFill>
                  <a:schemeClr val="tx1"/>
                </a:solidFill>
              </a:rPr>
              <a:t>No show %</a:t>
            </a:r>
          </a:p>
          <a:p>
            <a:r>
              <a:rPr lang="en-CA" sz="1100" dirty="0">
                <a:solidFill>
                  <a:schemeClr val="tx1"/>
                </a:solidFill>
              </a:rPr>
              <a:t>Diabetes-18%</a:t>
            </a:r>
          </a:p>
          <a:p>
            <a:r>
              <a:rPr lang="en-CA" sz="1100" dirty="0">
                <a:solidFill>
                  <a:schemeClr val="tx1"/>
                </a:solidFill>
              </a:rPr>
              <a:t>Without Diabetes-20.36%</a:t>
            </a:r>
          </a:p>
        </p:txBody>
      </p:sp>
      <p:sp>
        <p:nvSpPr>
          <p:cNvPr id="10" name="Rectangle 9">
            <a:extLst>
              <a:ext uri="{FF2B5EF4-FFF2-40B4-BE49-F238E27FC236}">
                <a16:creationId xmlns:a16="http://schemas.microsoft.com/office/drawing/2014/main" id="{48E845DF-A0CB-DEC0-628A-BF6685A22352}"/>
              </a:ext>
            </a:extLst>
          </p:cNvPr>
          <p:cNvSpPr/>
          <p:nvPr/>
        </p:nvSpPr>
        <p:spPr>
          <a:xfrm>
            <a:off x="6671824" y="1676129"/>
            <a:ext cx="1688123" cy="703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CA" sz="1100" b="0" i="0" dirty="0">
                <a:solidFill>
                  <a:schemeClr val="tx1"/>
                </a:solidFill>
                <a:effectLst/>
              </a:rPr>
              <a:t>Higher no-show ups seen in 18 - 34 (years): 24%</a:t>
            </a:r>
          </a:p>
        </p:txBody>
      </p:sp>
      <p:sp>
        <p:nvSpPr>
          <p:cNvPr id="11" name="Rectangle 10">
            <a:extLst>
              <a:ext uri="{FF2B5EF4-FFF2-40B4-BE49-F238E27FC236}">
                <a16:creationId xmlns:a16="http://schemas.microsoft.com/office/drawing/2014/main" id="{0312B458-9581-54D0-013D-9DB954839C3F}"/>
              </a:ext>
            </a:extLst>
          </p:cNvPr>
          <p:cNvSpPr/>
          <p:nvPr/>
        </p:nvSpPr>
        <p:spPr>
          <a:xfrm>
            <a:off x="6671824" y="4363644"/>
            <a:ext cx="1688123" cy="703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US" sz="1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Patients above 52 and below 103 are most likely to show up for appointments.</a:t>
            </a:r>
          </a:p>
        </p:txBody>
      </p:sp>
      <p:sp>
        <p:nvSpPr>
          <p:cNvPr id="24" name="Rectangle 23">
            <a:extLst>
              <a:ext uri="{FF2B5EF4-FFF2-40B4-BE49-F238E27FC236}">
                <a16:creationId xmlns:a16="http://schemas.microsoft.com/office/drawing/2014/main" id="{14482FF2-64FF-175D-E1D6-F5E532FDD632}"/>
              </a:ext>
            </a:extLst>
          </p:cNvPr>
          <p:cNvSpPr/>
          <p:nvPr/>
        </p:nvSpPr>
        <p:spPr>
          <a:xfrm>
            <a:off x="9658791" y="4436913"/>
            <a:ext cx="1688123" cy="703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US" sz="11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Churn rate among people receiving Reminder SMS:27.57%</a:t>
            </a:r>
          </a:p>
        </p:txBody>
      </p:sp>
    </p:spTree>
    <p:extLst>
      <p:ext uri="{BB962C8B-B14F-4D97-AF65-F5344CB8AC3E}">
        <p14:creationId xmlns:p14="http://schemas.microsoft.com/office/powerpoint/2010/main" val="226133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1255</Words>
  <Application>Microsoft Macintosh PowerPoint</Application>
  <PresentationFormat>Widescreen</PresentationFormat>
  <Paragraphs>95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Helvetica Neue</vt:lpstr>
      <vt:lpstr>Office Theme</vt:lpstr>
      <vt:lpstr>Health Data Analysis</vt:lpstr>
      <vt:lpstr>Business Understanding:</vt:lpstr>
      <vt:lpstr>Overview: </vt:lpstr>
      <vt:lpstr>Understanding the data</vt:lpstr>
      <vt:lpstr>Target Variable:</vt:lpstr>
      <vt:lpstr>Missing Data:  No missing values were found in the dataset</vt:lpstr>
      <vt:lpstr>Data Cleaning:</vt:lpstr>
      <vt:lpstr>Univariate Analysis</vt:lpstr>
      <vt:lpstr>PowerPoint Presentation</vt:lpstr>
      <vt:lpstr>In a univariate study, gender, alcoholism, and disability do not appear to have a meaningful effect.</vt:lpstr>
      <vt:lpstr>Univariate Analysis Findings:</vt:lpstr>
      <vt:lpstr>Bivariate Analysis</vt:lpstr>
      <vt:lpstr>Females who get scholarships are more prone to skip appointments.</vt:lpstr>
      <vt:lpstr>PowerPoint Presentation</vt:lpstr>
      <vt:lpstr>PowerPoint Presentation</vt:lpstr>
      <vt:lpstr>PowerPoint Presentation</vt:lpstr>
      <vt:lpstr>PowerPoint Presentation</vt:lpstr>
      <vt:lpstr>Bivariate Analysis Findings:</vt:lpstr>
      <vt:lpstr>Conclusion: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Data Analysis</dc:title>
  <dc:creator>Anirudh Reddy Jillela</dc:creator>
  <cp:lastModifiedBy>Anirudh Reddy Jillela</cp:lastModifiedBy>
  <cp:revision>1</cp:revision>
  <dcterms:created xsi:type="dcterms:W3CDTF">2023-09-08T20:16:00Z</dcterms:created>
  <dcterms:modified xsi:type="dcterms:W3CDTF">2023-09-08T20:54:55Z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3fd474-4f3c-44ed-88fb-5cc4bd2471bf_Enabled">
    <vt:lpwstr>true</vt:lpwstr>
  </property>
  <property fmtid="{D5CDD505-2E9C-101B-9397-08002B2CF9AE}" pid="3" name="MSIP_Label_a73fd474-4f3c-44ed-88fb-5cc4bd2471bf_SetDate">
    <vt:lpwstr>2023-09-08T20:54:55Z</vt:lpwstr>
  </property>
  <property fmtid="{D5CDD505-2E9C-101B-9397-08002B2CF9AE}" pid="4" name="MSIP_Label_a73fd474-4f3c-44ed-88fb-5cc4bd2471bf_Method">
    <vt:lpwstr>Standard</vt:lpwstr>
  </property>
  <property fmtid="{D5CDD505-2E9C-101B-9397-08002B2CF9AE}" pid="5" name="MSIP_Label_a73fd474-4f3c-44ed-88fb-5cc4bd2471bf_Name">
    <vt:lpwstr>defa4170-0d19-0005-0004-bc88714345d2</vt:lpwstr>
  </property>
  <property fmtid="{D5CDD505-2E9C-101B-9397-08002B2CF9AE}" pid="6" name="MSIP_Label_a73fd474-4f3c-44ed-88fb-5cc4bd2471bf_SiteId">
    <vt:lpwstr>8d1a69ec-03b5-4345-ae21-dad112f5fb4f</vt:lpwstr>
  </property>
  <property fmtid="{D5CDD505-2E9C-101B-9397-08002B2CF9AE}" pid="7" name="MSIP_Label_a73fd474-4f3c-44ed-88fb-5cc4bd2471bf_ActionId">
    <vt:lpwstr>1f35a95e-3f07-4587-9441-03b9b98e0594</vt:lpwstr>
  </property>
  <property fmtid="{D5CDD505-2E9C-101B-9397-08002B2CF9AE}" pid="8" name="MSIP_Label_a73fd474-4f3c-44ed-88fb-5cc4bd2471bf_ContentBits">
    <vt:lpwstr>0</vt:lpwstr>
  </property>
</Properties>
</file>