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6" r:id="rId11"/>
    <p:sldId id="282" r:id="rId12"/>
    <p:sldId id="260" r:id="rId13"/>
    <p:sldId id="263" r:id="rId14"/>
    <p:sldId id="287" r:id="rId15"/>
    <p:sldId id="288" r:id="rId16"/>
    <p:sldId id="289" r:id="rId17"/>
    <p:sldId id="290" r:id="rId18"/>
    <p:sldId id="291" r:id="rId19"/>
    <p:sldId id="280" r:id="rId20"/>
    <p:sldId id="292" r:id="rId21"/>
    <p:sldId id="268" r:id="rId22"/>
    <p:sldId id="270" r:id="rId23"/>
    <p:sldId id="269" r:id="rId24"/>
    <p:sldId id="286" r:id="rId25"/>
    <p:sldId id="271" r:id="rId26"/>
    <p:sldId id="283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5E684-3F88-4E42-BF34-423694E647E6}" v="2545" dt="2021-12-04T12:50:08.187"/>
    <p1510:client id="{A17BD790-75C3-BFAA-7A9C-45300B1756EB}" v="118" dt="2021-12-04T11:24:30.441"/>
    <p1510:client id="{F23DEC44-5A40-905F-5AD9-BCEC1D188F00}" v="362" dt="2021-12-04T09:52:44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water wastage is rampant, one such example is overflowing containers…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manually observing the water filling in time consuming and impractical in certain situations…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our goal is to save water and gain useful insights into how we use water…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ky Tap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- Asia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you clip our device to the edge of a bucket, calibrate it and walk away…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our device will notify you with a buzzer when it is time to turn the faucet off…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we save your data and help you monitor your water consumption over time…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 bucket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Ringing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we utilize an accurate ultrasonic sensor to measure the water level in real time…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we </a:t>
          </a:r>
          <a:r>
            <a:rPr lang="en-US" sz="1600" cap="none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analyse</a:t>
          </a: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the data in real time and save it using </a:t>
          </a:r>
          <a:r>
            <a:rPr lang="en-US" sz="1600" cap="none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ThingSpeak</a:t>
          </a: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and oneM2M…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we use linear regression on our saved data to predict the flow and amount wasted…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s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ne Vibration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 industrial setups this can be a cheap and efficient way of measuring any fluid, especially dangerous ones...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by meteorology departments to measure rain gauges in remote locations…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 collision avoidance systems, by measuring lateral distance instead of vertical depth…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9034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With Lightning And Rain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sh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sz="1600" cap="none">
              <a:solidFill>
                <a:schemeClr val="bg1"/>
              </a:solidFill>
              <a:latin typeface="Courier New"/>
              <a:cs typeface="Courier New"/>
            </a:rPr>
            <a:t>by municipalities to monitor how full garbage disposal sites  are across the city...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9225C73-1633-42F1-AB3B-7CB183E5F8B8}">
      <dgm:prSet custT="1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sz="1600" cap="none">
              <a:solidFill>
                <a:schemeClr val="bg1"/>
              </a:solidFill>
              <a:latin typeface="Courier New"/>
              <a:cs typeface="Courier New"/>
            </a:rPr>
            <a:t>by maintenance services to check whether water tanks for buildings are full to save water during dry periods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to check whether social distancing is maintained b/w people…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9034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distancing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>
              <a:solidFill>
                <a:schemeClr val="bg1"/>
              </a:solidFill>
              <a:latin typeface="Courier New"/>
              <a:cs typeface="Courier New"/>
            </a:rPr>
            <a:t>in construction projects to measure without tapes, safely at a distance...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9225C73-1633-42F1-AB3B-7CB183E5F8B8}">
      <dgm:prSet phldr="0" custT="1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sz="1600" cap="none">
              <a:solidFill>
                <a:schemeClr val="bg1"/>
              </a:solidFill>
              <a:latin typeface="Courier New"/>
              <a:cs typeface="Courier New"/>
            </a:rPr>
            <a:t>As an early warning systems for areas prone to floods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>
              <a:solidFill>
                <a:schemeClr val="bg1"/>
              </a:solidFill>
              <a:latin typeface="Courier New"/>
              <a:cs typeface="Courier New"/>
            </a:rPr>
            <a:t>essentially anywhere where measurement is required…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9034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/>
              <a:cs typeface="Courier New"/>
            </a:rPr>
            <a:t>first we measure the depth...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9225C73-1633-42F1-AB3B-7CB183E5F8B8}">
      <dgm:prSet phldr="0" custT="1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/>
              <a:cs typeface="Courier New"/>
            </a:rPr>
            <a:t>then we measure the diameter…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bg1"/>
              </a:solidFill>
              <a:latin typeface="Courier New"/>
              <a:cs typeface="Courier New"/>
            </a:rPr>
            <a:t>we dynamically calculate the flow to measure the water wastage…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asuring Cup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9034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lt/Cracked Glass Of Milk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287299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660237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582300"/>
          <a:ext cx="286875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water wastage is rampant, one such example is overflowing containers…</a:t>
          </a:r>
        </a:p>
      </dsp:txBody>
      <dsp:txXfrm>
        <a:off x="54974" y="2582300"/>
        <a:ext cx="2868750" cy="1153125"/>
      </dsp:txXfrm>
    </dsp:sp>
    <dsp:sp modelId="{BCD8CDD9-0C56-4401-ADB1-8B48DAB2C96F}">
      <dsp:nvSpPr>
        <dsp:cNvPr id="0" name=""/>
        <dsp:cNvSpPr/>
      </dsp:nvSpPr>
      <dsp:spPr>
        <a:xfrm>
          <a:off x="3985162" y="287299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660237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582300"/>
          <a:ext cx="286875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manually observing the water filling in time consuming and impractical in certain situations…</a:t>
          </a:r>
        </a:p>
      </dsp:txBody>
      <dsp:txXfrm>
        <a:off x="3425756" y="2582300"/>
        <a:ext cx="2868750" cy="1153125"/>
      </dsp:txXfrm>
    </dsp:sp>
    <dsp:sp modelId="{FF93E135-77D6-48A0-8871-9BC93D705D06}">
      <dsp:nvSpPr>
        <dsp:cNvPr id="0" name=""/>
        <dsp:cNvSpPr/>
      </dsp:nvSpPr>
      <dsp:spPr>
        <a:xfrm>
          <a:off x="7355943" y="287299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660237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582300"/>
          <a:ext cx="286875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our goal is to save water and gain useful insights into how we use water…</a:t>
          </a:r>
        </a:p>
      </dsp:txBody>
      <dsp:txXfrm>
        <a:off x="6796537" y="2582300"/>
        <a:ext cx="2868750" cy="115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40261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77555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697612"/>
          <a:ext cx="28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you clip our device to the edge of a bucket, calibrate it and walk away…</a:t>
          </a:r>
        </a:p>
      </dsp:txBody>
      <dsp:txXfrm>
        <a:off x="54974" y="2697612"/>
        <a:ext cx="2868750" cy="922500"/>
      </dsp:txXfrm>
    </dsp:sp>
    <dsp:sp modelId="{BCD8CDD9-0C56-4401-ADB1-8B48DAB2C96F}">
      <dsp:nvSpPr>
        <dsp:cNvPr id="0" name=""/>
        <dsp:cNvSpPr/>
      </dsp:nvSpPr>
      <dsp:spPr>
        <a:xfrm>
          <a:off x="3985162" y="40261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77555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697612"/>
          <a:ext cx="28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our device will notify you with a buzzer when it is time to turn the faucet off…</a:t>
          </a:r>
        </a:p>
      </dsp:txBody>
      <dsp:txXfrm>
        <a:off x="3425756" y="2697612"/>
        <a:ext cx="2868750" cy="922500"/>
      </dsp:txXfrm>
    </dsp:sp>
    <dsp:sp modelId="{FF93E135-77D6-48A0-8871-9BC93D705D06}">
      <dsp:nvSpPr>
        <dsp:cNvPr id="0" name=""/>
        <dsp:cNvSpPr/>
      </dsp:nvSpPr>
      <dsp:spPr>
        <a:xfrm>
          <a:off x="7355943" y="40261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77555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697612"/>
          <a:ext cx="28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we save your data and help you monitor your water consumption over time…</a:t>
          </a:r>
        </a:p>
      </dsp:txBody>
      <dsp:txXfrm>
        <a:off x="6796537" y="2697612"/>
        <a:ext cx="2868750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40261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77555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697612"/>
          <a:ext cx="28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we utilize an accurate ultrasonic sensor to measure the water level in real time…</a:t>
          </a:r>
        </a:p>
      </dsp:txBody>
      <dsp:txXfrm>
        <a:off x="54974" y="2697612"/>
        <a:ext cx="2868750" cy="922500"/>
      </dsp:txXfrm>
    </dsp:sp>
    <dsp:sp modelId="{BCD8CDD9-0C56-4401-ADB1-8B48DAB2C96F}">
      <dsp:nvSpPr>
        <dsp:cNvPr id="0" name=""/>
        <dsp:cNvSpPr/>
      </dsp:nvSpPr>
      <dsp:spPr>
        <a:xfrm>
          <a:off x="3985162" y="40261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775550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697612"/>
          <a:ext cx="28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we </a:t>
          </a:r>
          <a:r>
            <a:rPr lang="en-US" sz="1600" kern="1200" cap="none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analyse</a:t>
          </a: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the data in real time and save it using </a:t>
          </a:r>
          <a:r>
            <a:rPr lang="en-US" sz="1600" kern="1200" cap="none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ThingSpeak</a:t>
          </a: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and oneM2M…</a:t>
          </a:r>
        </a:p>
      </dsp:txBody>
      <dsp:txXfrm>
        <a:off x="3425756" y="2697612"/>
        <a:ext cx="2868750" cy="922500"/>
      </dsp:txXfrm>
    </dsp:sp>
    <dsp:sp modelId="{FF93E135-77D6-48A0-8871-9BC93D705D06}">
      <dsp:nvSpPr>
        <dsp:cNvPr id="0" name=""/>
        <dsp:cNvSpPr/>
      </dsp:nvSpPr>
      <dsp:spPr>
        <a:xfrm>
          <a:off x="7355943" y="40261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77555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697612"/>
          <a:ext cx="28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we use linear regression on our saved data to predict the flow and amount wasted…</a:t>
          </a:r>
        </a:p>
      </dsp:txBody>
      <dsp:txXfrm>
        <a:off x="6796537" y="2697612"/>
        <a:ext cx="2868750" cy="92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267500" y="11674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691625" y="43579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73590" y="2621675"/>
          <a:ext cx="2662982" cy="13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 industrial setups this can be a cheap and efficient way of measuring any fluid, especially dangerous ones...</a:t>
          </a:r>
        </a:p>
      </dsp:txBody>
      <dsp:txXfrm>
        <a:off x="773590" y="2621675"/>
        <a:ext cx="2662982" cy="1389375"/>
      </dsp:txXfrm>
    </dsp:sp>
    <dsp:sp modelId="{BCD8CDD9-0C56-4401-ADB1-8B48DAB2C96F}">
      <dsp:nvSpPr>
        <dsp:cNvPr id="0" name=""/>
        <dsp:cNvSpPr/>
      </dsp:nvSpPr>
      <dsp:spPr>
        <a:xfrm>
          <a:off x="5100937" y="11674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525062" y="43579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464750" y="2621675"/>
          <a:ext cx="3262500" cy="13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by meteorology departments to measure rain gauges in remote locations…</a:t>
          </a:r>
        </a:p>
      </dsp:txBody>
      <dsp:txXfrm>
        <a:off x="4464750" y="2621675"/>
        <a:ext cx="3262500" cy="1389375"/>
      </dsp:txXfrm>
    </dsp:sp>
    <dsp:sp modelId="{FF93E135-77D6-48A0-8871-9BC93D705D06}">
      <dsp:nvSpPr>
        <dsp:cNvPr id="0" name=""/>
        <dsp:cNvSpPr/>
      </dsp:nvSpPr>
      <dsp:spPr>
        <a:xfrm>
          <a:off x="8934375" y="11674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9358500" y="43579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8298187" y="2621675"/>
          <a:ext cx="3262500" cy="13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 collision avoidance systems, by measuring lateral distance instead of vertical depth…</a:t>
          </a:r>
        </a:p>
      </dsp:txBody>
      <dsp:txXfrm>
        <a:off x="8298187" y="2621675"/>
        <a:ext cx="3262500" cy="1389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90473" y="77129"/>
          <a:ext cx="2024437" cy="2024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21911" y="508566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88048" y="2732129"/>
          <a:ext cx="2708896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>
              <a:solidFill>
                <a:schemeClr val="bg1"/>
              </a:solidFill>
              <a:latin typeface="Courier New"/>
              <a:cs typeface="Courier New"/>
            </a:rPr>
            <a:t>by municipalities to monitor how full garbage disposal sites  are across the city...</a:t>
          </a:r>
        </a:p>
      </dsp:txBody>
      <dsp:txXfrm>
        <a:off x="188048" y="2732129"/>
        <a:ext cx="2708896" cy="1153125"/>
      </dsp:txXfrm>
    </dsp:sp>
    <dsp:sp modelId="{BCD8CDD9-0C56-4401-ADB1-8B48DAB2C96F}">
      <dsp:nvSpPr>
        <dsp:cNvPr id="0" name=""/>
        <dsp:cNvSpPr/>
      </dsp:nvSpPr>
      <dsp:spPr>
        <a:xfrm>
          <a:off x="4590005" y="77129"/>
          <a:ext cx="2024437" cy="2024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021442" y="508566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942849" y="2732129"/>
          <a:ext cx="331875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>
              <a:solidFill>
                <a:schemeClr val="bg1"/>
              </a:solidFill>
              <a:latin typeface="Courier New"/>
              <a:cs typeface="Courier New"/>
            </a:rPr>
            <a:t>by maintenance services to check whether water tanks for buildings are full to save water during dry periods</a:t>
          </a:r>
        </a:p>
      </dsp:txBody>
      <dsp:txXfrm>
        <a:off x="3942849" y="2732129"/>
        <a:ext cx="3318750" cy="1153125"/>
      </dsp:txXfrm>
    </dsp:sp>
    <dsp:sp modelId="{FF93E135-77D6-48A0-8871-9BC93D705D06}">
      <dsp:nvSpPr>
        <dsp:cNvPr id="0" name=""/>
        <dsp:cNvSpPr/>
      </dsp:nvSpPr>
      <dsp:spPr>
        <a:xfrm>
          <a:off x="8489536" y="77129"/>
          <a:ext cx="2024437" cy="2024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920974" y="508566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842380" y="2732129"/>
          <a:ext cx="331875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to check whether social distancing is maintained b/w people…</a:t>
          </a:r>
        </a:p>
      </dsp:txBody>
      <dsp:txXfrm>
        <a:off x="7842380" y="2732129"/>
        <a:ext cx="3318750" cy="1153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90473" y="192441"/>
          <a:ext cx="2024437" cy="2024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21911" y="623879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88048" y="2847442"/>
          <a:ext cx="2708896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>
              <a:solidFill>
                <a:schemeClr val="bg1"/>
              </a:solidFill>
              <a:latin typeface="Courier New"/>
              <a:cs typeface="Courier New"/>
            </a:rPr>
            <a:t>in construction projects to measure without tapes, safely at a distance...</a:t>
          </a:r>
        </a:p>
      </dsp:txBody>
      <dsp:txXfrm>
        <a:off x="188048" y="2847442"/>
        <a:ext cx="2708896" cy="922500"/>
      </dsp:txXfrm>
    </dsp:sp>
    <dsp:sp modelId="{BCD8CDD9-0C56-4401-ADB1-8B48DAB2C96F}">
      <dsp:nvSpPr>
        <dsp:cNvPr id="0" name=""/>
        <dsp:cNvSpPr/>
      </dsp:nvSpPr>
      <dsp:spPr>
        <a:xfrm>
          <a:off x="4590005" y="192441"/>
          <a:ext cx="2024437" cy="2024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021442" y="623879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942849" y="2847442"/>
          <a:ext cx="331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>
              <a:solidFill>
                <a:schemeClr val="bg1"/>
              </a:solidFill>
              <a:latin typeface="Courier New"/>
              <a:cs typeface="Courier New"/>
            </a:rPr>
            <a:t>As an early warning systems for areas prone to floods</a:t>
          </a:r>
        </a:p>
      </dsp:txBody>
      <dsp:txXfrm>
        <a:off x="3942849" y="2847442"/>
        <a:ext cx="3318750" cy="922500"/>
      </dsp:txXfrm>
    </dsp:sp>
    <dsp:sp modelId="{FF93E135-77D6-48A0-8871-9BC93D705D06}">
      <dsp:nvSpPr>
        <dsp:cNvPr id="0" name=""/>
        <dsp:cNvSpPr/>
      </dsp:nvSpPr>
      <dsp:spPr>
        <a:xfrm>
          <a:off x="8489536" y="192441"/>
          <a:ext cx="2024437" cy="2024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920974" y="623879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842380" y="2847442"/>
          <a:ext cx="331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>
              <a:solidFill>
                <a:schemeClr val="bg1"/>
              </a:solidFill>
              <a:latin typeface="Courier New"/>
              <a:cs typeface="Courier New"/>
            </a:rPr>
            <a:t>essentially anywhere where measurement is required…</a:t>
          </a:r>
        </a:p>
      </dsp:txBody>
      <dsp:txXfrm>
        <a:off x="7842380" y="2847442"/>
        <a:ext cx="3318750" cy="922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90473" y="293691"/>
          <a:ext cx="2024437" cy="2024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21911" y="725129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88048" y="2948692"/>
          <a:ext cx="270889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/>
              <a:cs typeface="Courier New"/>
            </a:rPr>
            <a:t>first we measure the depth...</a:t>
          </a:r>
        </a:p>
      </dsp:txBody>
      <dsp:txXfrm>
        <a:off x="188048" y="2948692"/>
        <a:ext cx="2708896" cy="720000"/>
      </dsp:txXfrm>
    </dsp:sp>
    <dsp:sp modelId="{BCD8CDD9-0C56-4401-ADB1-8B48DAB2C96F}">
      <dsp:nvSpPr>
        <dsp:cNvPr id="0" name=""/>
        <dsp:cNvSpPr/>
      </dsp:nvSpPr>
      <dsp:spPr>
        <a:xfrm>
          <a:off x="4590005" y="293691"/>
          <a:ext cx="2024437" cy="2024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021442" y="725129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942849" y="294869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/>
              <a:cs typeface="Courier New"/>
            </a:rPr>
            <a:t>then we measure the diameter…</a:t>
          </a:r>
        </a:p>
      </dsp:txBody>
      <dsp:txXfrm>
        <a:off x="3942849" y="2948692"/>
        <a:ext cx="3318750" cy="720000"/>
      </dsp:txXfrm>
    </dsp:sp>
    <dsp:sp modelId="{FF93E135-77D6-48A0-8871-9BC93D705D06}">
      <dsp:nvSpPr>
        <dsp:cNvPr id="0" name=""/>
        <dsp:cNvSpPr/>
      </dsp:nvSpPr>
      <dsp:spPr>
        <a:xfrm>
          <a:off x="8489536" y="293691"/>
          <a:ext cx="2024437" cy="2024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920974" y="725129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842380" y="294869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bg1"/>
              </a:solidFill>
              <a:latin typeface="Courier New"/>
              <a:cs typeface="Courier New"/>
            </a:rPr>
            <a:t>we dynamically calculate the flow to measure the water wastage…</a:t>
          </a:r>
        </a:p>
      </dsp:txBody>
      <dsp:txXfrm>
        <a:off x="7842380" y="2948692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0B4D-6ACF-46D7-90E8-102AE7C85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4691D-9219-49A2-85F8-357E2ED8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C1EE-32DC-4B28-93EC-06107096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8562-0F81-4F0A-BA56-4933A86A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96DD-E8AA-4C55-A6BC-107ED6A3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309E-F579-4D0D-91DC-2BC77A2E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600D3-3B35-412F-8269-4A27799A5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AA9D-0FC7-4D7A-9412-D804B71D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746D-ED8E-4A17-9F93-CA1B6A58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B4F8-16DD-4C69-87F9-DFB666A9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5133C-432F-447C-8829-BF0804C8B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37CD1-8B4B-477D-A8E9-55601E86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A94E-E237-44C7-82AB-BA79B417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5C26-FD9B-4887-BBD0-26DB9F41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1A19-B559-43B6-AE73-BEF2AC40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8D99-6FE7-4AE7-90AF-2E3E0CB1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1097-4F5F-47FB-B433-43035511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500C-4928-4479-892E-9E5826C8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60C4-9ABF-49A2-83AB-412B3E6D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2C97-CFE1-44BB-A41E-D55EDA14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EAA7-C048-460D-AD22-C6035C41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74E25-D9CA-408C-9AE2-E59A78A4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A041-06F7-4A10-9367-9BB98F91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766D-A5DE-4E84-9E75-E25FA6EA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92B9-8AEC-4B8C-B1E7-F8CB8CD4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35E7-FDAC-4A34-BD97-E23A42EE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8197-C4A9-4D0B-BCFF-381FFEFFF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F3282-82D8-4816-9396-30C9D4D4A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11EE8-A2A1-4567-80FF-3192E9A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7F068-85BA-43B9-AF60-1B5B680F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B7294-91E6-4F04-A3F8-44C47346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DBA7-EBC3-44F1-BB95-7B731BDD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C69E4-887E-4D58-B77F-7417D8527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C2A1B-8123-4C9D-8F94-FE826153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0D8FC-1756-427F-8D82-AAD60E49F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6365C-0E02-47FF-9A0B-9A31709E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3349D-9BD6-4419-B94C-8490D62B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7A1DA-4D3F-4CF2-A9EC-958AF9A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20826-592F-4CDC-A3DB-FDCA7860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E8E6-123F-4894-B17B-E4F4E93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563E4-684F-489C-98EB-B0D9BCE6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EBA94-29A5-48CA-A750-506AED69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650C2-DB80-420C-B71F-118F4BDE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8C2B4-E701-44A4-82EF-16B74059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1AB1C-CB41-4546-9929-66821491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85CC4-3E38-40BE-A7EB-130C761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E426-88B1-48B9-A87F-99A14AAE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3225-7E79-45FB-AD81-D5D4D226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ED06-61A5-4774-A001-1187756AE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3F55E-0048-46CC-9365-F4E095FA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C7AE6-C1E9-4BD1-BC57-3763F13D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7C7D-2B92-4927-9B14-0CD83502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0551-E003-453C-8E93-357F0B1C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1DF4C-7237-48A3-BF75-550F4DA05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8FCF-5CF2-4C9B-8E45-395845B91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5310A-9B0F-4C29-A358-9DDC1998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FE37-4AA9-4A9E-BFCE-9BEA3907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BC4F8-3911-4B43-872F-212B1F31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D64E3-3F17-4131-8594-8B173016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16B2-3F87-49D4-BC83-CECBE8A0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4DAC-BC9B-4ADA-903C-C0332FE2C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C21E-DF10-4147-AEEB-DE2ABEA3345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BE9C-A5A5-41FE-8143-1EEE2B15F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EE3F-DB92-4FBB-9AB7-3351EAACF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64C6-33FD-42B0-B5CE-085F6698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A064-317B-472F-9FAC-A7AE8D57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4D30-A5D8-409C-85AA-5714F4107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7BE98-B31F-40FF-8903-4272E769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02"/>
          <a:stretch/>
        </p:blipFill>
        <p:spPr>
          <a:xfrm>
            <a:off x="6505575" y="1138991"/>
            <a:ext cx="3945632" cy="4580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203CFE-4CEC-4681-8207-D87BD5720263}"/>
              </a:ext>
            </a:extLst>
          </p:cNvPr>
          <p:cNvSpPr txBox="1"/>
          <p:nvPr/>
        </p:nvSpPr>
        <p:spPr>
          <a:xfrm>
            <a:off x="264418" y="478051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IoT to prevent wastage and monitor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D38A4-07AF-40DF-9E66-3E49EE5979EA}"/>
              </a:ext>
            </a:extLst>
          </p:cNvPr>
          <p:cNvSpPr txBox="1"/>
          <p:nvPr/>
        </p:nvSpPr>
        <p:spPr>
          <a:xfrm>
            <a:off x="192782" y="259800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sense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E74BB-88EF-453F-A606-3A6E39BB4069}"/>
              </a:ext>
            </a:extLst>
          </p:cNvPr>
          <p:cNvSpPr txBox="1"/>
          <p:nvPr/>
        </p:nvSpPr>
        <p:spPr>
          <a:xfrm>
            <a:off x="1740793" y="1352352"/>
            <a:ext cx="3143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IoTa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Effort</a:t>
            </a:r>
          </a:p>
        </p:txBody>
      </p:sp>
    </p:spTree>
    <p:extLst>
      <p:ext uri="{BB962C8B-B14F-4D97-AF65-F5344CB8AC3E}">
        <p14:creationId xmlns:p14="http://schemas.microsoft.com/office/powerpoint/2010/main" val="10738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8648" y="3046065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950282" y="3636966"/>
            <a:ext cx="3291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4A1588-F4E1-4D4C-85FE-BB9FFD920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180" y="1395115"/>
            <a:ext cx="5691640" cy="54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8648" y="3046065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950282" y="3636966"/>
            <a:ext cx="3291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4A1588-F4E1-4D4C-85FE-BB9FFD920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180" y="1395115"/>
            <a:ext cx="5691640" cy="5429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A9DC3-C022-4804-B8D5-0BCFAD0EA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488" y="32977"/>
            <a:ext cx="9013287" cy="67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8648" y="3046065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950282" y="3636966"/>
            <a:ext cx="3291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2F3DD-4230-4D62-8B38-D9B880D34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006" y="0"/>
            <a:ext cx="924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8648" y="3046065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950282" y="3636966"/>
            <a:ext cx="3291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A8621-A309-4F12-94ED-7A7320BD8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80" y="0"/>
            <a:ext cx="8729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8648" y="3046065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950282" y="3636966"/>
            <a:ext cx="3291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B505E-32B4-45AC-A152-14079E1D1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632" y="0"/>
            <a:ext cx="6492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883920" y="3251805"/>
            <a:ext cx="3291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webpage</a:t>
            </a:r>
          </a:p>
        </p:txBody>
      </p:sp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300EEB1E-7FEC-46B0-BBB7-DFC1D208D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4112" y="2757388"/>
            <a:ext cx="1696720" cy="1696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53015-7955-4DDE-B072-292BAC9CA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068" y="91151"/>
            <a:ext cx="8359864" cy="66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883920" y="3251805"/>
            <a:ext cx="3291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BEE93-E628-406B-B450-143A363E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49992"/>
            <a:ext cx="6096000" cy="5174057"/>
          </a:xfrm>
          <a:prstGeom prst="rect">
            <a:avLst/>
          </a:prstGeom>
        </p:spPr>
      </p:pic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300EEB1E-7FEC-46B0-BBB7-DFC1D208D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4112" y="2757388"/>
            <a:ext cx="1696720" cy="1696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73E553-E806-4658-92AA-67698A537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957" y="0"/>
            <a:ext cx="7810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4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883920" y="3251805"/>
            <a:ext cx="3291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4A6D8-B91C-4CBD-A528-D1796C29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110202"/>
            <a:ext cx="9449619" cy="6637595"/>
          </a:xfrm>
          <a:prstGeom prst="rect">
            <a:avLst/>
          </a:prstGeom>
        </p:spPr>
      </p:pic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300EEB1E-7FEC-46B0-BBB7-DFC1D208D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4112" y="2757388"/>
            <a:ext cx="1696720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Target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64496" y="3246120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173736" y="3683133"/>
            <a:ext cx="2670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calibrate</a:t>
            </a:r>
            <a:b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webpage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31033-9CD9-48D5-A693-AF56569ED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048" y="1395115"/>
            <a:ext cx="7117080" cy="38299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A2B55-AF54-4713-A58A-DE986A4B2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048" y="5126659"/>
            <a:ext cx="5308879" cy="16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Ruler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64496" y="3246120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201168" y="3837021"/>
            <a:ext cx="2670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CF8670-DD16-43B3-9CEA-88214764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617" y="1711877"/>
            <a:ext cx="4032766" cy="46503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AAF2F7-F1C5-4B93-9240-4E6736A3B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012" y="0"/>
            <a:ext cx="666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0BB3B-A386-4B1E-BA2F-21E99D565BD2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motivation</a:t>
            </a:r>
          </a:p>
        </p:txBody>
      </p:sp>
      <p:graphicFrame>
        <p:nvGraphicFramePr>
          <p:cNvPr id="4" name="Content Placeholder 2" descr="SmartArt graphic placeholder">
            <a:extLst>
              <a:ext uri="{FF2B5EF4-FFF2-40B4-BE49-F238E27FC236}">
                <a16:creationId xmlns:a16="http://schemas.microsoft.com/office/drawing/2014/main" id="{DB834989-441D-4D71-802E-6CBEA681D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19178"/>
              </p:ext>
            </p:extLst>
          </p:nvPr>
        </p:nvGraphicFramePr>
        <p:xfrm>
          <a:off x="1235869" y="1981716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Siren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21628" y="3046065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201168" y="3837021"/>
            <a:ext cx="2670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F3B25-93CF-444C-AE1A-0733C0D18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167" y="1449588"/>
            <a:ext cx="4679665" cy="5174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24CFC-D593-4005-A5E4-B4218E452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264" y="0"/>
            <a:ext cx="838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Siren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21628" y="3046065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201168" y="3837021"/>
            <a:ext cx="2670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FB8A-916C-41BE-8F7D-12A603351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377" y="0"/>
            <a:ext cx="8573243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Scatterplot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64496" y="3246120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201168" y="3837021"/>
            <a:ext cx="2670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FCD02-3E57-42C9-B4BD-6D86AC612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008" y="1384646"/>
            <a:ext cx="4443984" cy="53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4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flow</a:t>
            </a:r>
          </a:p>
        </p:txBody>
      </p:sp>
      <p:pic>
        <p:nvPicPr>
          <p:cNvPr id="4" name="Graphic 3" descr="Scatterplot with solid fill">
            <a:extLst>
              <a:ext uri="{FF2B5EF4-FFF2-40B4-BE49-F238E27FC236}">
                <a16:creationId xmlns:a16="http://schemas.microsoft.com/office/drawing/2014/main" id="{1FC06922-6D88-44B8-BE20-52558F5D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64496" y="3246120"/>
            <a:ext cx="1581912" cy="1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-201168" y="3837021"/>
            <a:ext cx="2670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08CE5-C058-43E7-AE36-1248AAFBF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93" y="0"/>
            <a:ext cx="6422648" cy="4237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8EC413-AD59-48A9-AC8D-A1F89FDF8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622" y="4231421"/>
            <a:ext cx="4010144" cy="23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3EFF2-3F9A-4184-8B99-7FB5F21B0680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Courier New"/>
                <a:cs typeface="Courier New"/>
              </a:rPr>
              <a:t> contributions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8B0CE-DB49-48DA-B42B-FC8BD8A56677}"/>
              </a:ext>
            </a:extLst>
          </p:cNvPr>
          <p:cNvSpPr txBox="1"/>
          <p:nvPr/>
        </p:nvSpPr>
        <p:spPr>
          <a:xfrm>
            <a:off x="811946" y="1715544"/>
            <a:ext cx="10480546" cy="47089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Anirudh Govil: Primary Project Design, oneM2M Integration,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ThingSpeak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Integration, debugging Measurement Code, debugging Website Code, Presentations</a:t>
            </a:r>
          </a:p>
          <a:p>
            <a:endParaRPr lang="en-US" sz="20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Anirudh Kaushik: Primary Website Design, debugging Website Code, Website integration, Measurement Code integration, Website Data Analysis code,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ThingSpeak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Integration</a:t>
            </a:r>
            <a:b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</a:br>
            <a:b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Jatin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Agarwala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: Primary Measurement Code, Measurement Code integration, debugging Measurement Code, Data Analysis Code, Measurement Data Analysis, Website Integration</a:t>
            </a:r>
          </a:p>
          <a:p>
            <a:endParaRPr lang="en-US" sz="20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Naimeesh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Tiwari: Primary Hardware Integration, Measurement Code integration, Website debugging, Website Integration, oneM2M Integration,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ThingSpeak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Integration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0BB3B-A386-4B1E-BA2F-21E99D565BD2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it is</a:t>
            </a:r>
          </a:p>
        </p:txBody>
      </p:sp>
      <p:graphicFrame>
        <p:nvGraphicFramePr>
          <p:cNvPr id="4" name="Content Placeholder 2" descr="SmartArt graphic placeholder">
            <a:extLst>
              <a:ext uri="{FF2B5EF4-FFF2-40B4-BE49-F238E27FC236}">
                <a16:creationId xmlns:a16="http://schemas.microsoft.com/office/drawing/2014/main" id="{DB834989-441D-4D71-802E-6CBEA681D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854426"/>
              </p:ext>
            </p:extLst>
          </p:nvPr>
        </p:nvGraphicFramePr>
        <p:xfrm>
          <a:off x="1235869" y="1981716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2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0BB3B-A386-4B1E-BA2F-21E99D565BD2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it does</a:t>
            </a:r>
          </a:p>
        </p:txBody>
      </p:sp>
      <p:graphicFrame>
        <p:nvGraphicFramePr>
          <p:cNvPr id="4" name="Content Placeholder 2" descr="SmartArt graphic placeholder">
            <a:extLst>
              <a:ext uri="{FF2B5EF4-FFF2-40B4-BE49-F238E27FC236}">
                <a16:creationId xmlns:a16="http://schemas.microsoft.com/office/drawing/2014/main" id="{DB834989-441D-4D71-802E-6CBEA681D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698414"/>
              </p:ext>
            </p:extLst>
          </p:nvPr>
        </p:nvGraphicFramePr>
        <p:xfrm>
          <a:off x="1235869" y="1981716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9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0BB3B-A386-4B1E-BA2F-21E99D565BD2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use cases</a:t>
            </a:r>
          </a:p>
        </p:txBody>
      </p:sp>
      <p:graphicFrame>
        <p:nvGraphicFramePr>
          <p:cNvPr id="4" name="Content Placeholder 2" descr="SmartArt graphic placeholder">
            <a:extLst>
              <a:ext uri="{FF2B5EF4-FFF2-40B4-BE49-F238E27FC236}">
                <a16:creationId xmlns:a16="http://schemas.microsoft.com/office/drawing/2014/main" id="{DB834989-441D-4D71-802E-6CBEA681DB33}"/>
              </a:ext>
            </a:extLst>
          </p:cNvPr>
          <p:cNvGraphicFramePr>
            <a:graphicFrameLocks/>
          </p:cNvGraphicFramePr>
          <p:nvPr/>
        </p:nvGraphicFramePr>
        <p:xfrm>
          <a:off x="0" y="1981716"/>
          <a:ext cx="121920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0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0BB3B-A386-4B1E-BA2F-21E99D565BD2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use cases</a:t>
            </a:r>
          </a:p>
        </p:txBody>
      </p:sp>
      <p:graphicFrame>
        <p:nvGraphicFramePr>
          <p:cNvPr id="4" name="Content Placeholder 2" descr="SmartArt graphic placeholder">
            <a:extLst>
              <a:ext uri="{FF2B5EF4-FFF2-40B4-BE49-F238E27FC236}">
                <a16:creationId xmlns:a16="http://schemas.microsoft.com/office/drawing/2014/main" id="{DB834989-441D-4D71-802E-6CBEA681DB33}"/>
              </a:ext>
            </a:extLst>
          </p:cNvPr>
          <p:cNvGraphicFramePr>
            <a:graphicFrameLocks/>
          </p:cNvGraphicFramePr>
          <p:nvPr/>
        </p:nvGraphicFramePr>
        <p:xfrm>
          <a:off x="493776" y="1871989"/>
          <a:ext cx="11204448" cy="396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49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0BB3B-A386-4B1E-BA2F-21E99D565BD2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use cases</a:t>
            </a:r>
          </a:p>
        </p:txBody>
      </p:sp>
      <p:graphicFrame>
        <p:nvGraphicFramePr>
          <p:cNvPr id="4" name="Content Placeholder 2" descr="SmartArt graphic placeholder">
            <a:extLst>
              <a:ext uri="{FF2B5EF4-FFF2-40B4-BE49-F238E27FC236}">
                <a16:creationId xmlns:a16="http://schemas.microsoft.com/office/drawing/2014/main" id="{DB834989-441D-4D71-802E-6CBEA681D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577555"/>
              </p:ext>
            </p:extLst>
          </p:nvPr>
        </p:nvGraphicFramePr>
        <p:xfrm>
          <a:off x="493776" y="1871989"/>
          <a:ext cx="11204448" cy="396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26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0BB3B-A386-4B1E-BA2F-21E99D565BD2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it works</a:t>
            </a:r>
          </a:p>
        </p:txBody>
      </p:sp>
      <p:graphicFrame>
        <p:nvGraphicFramePr>
          <p:cNvPr id="4" name="Content Placeholder 2" descr="SmartArt graphic placeholder">
            <a:extLst>
              <a:ext uri="{FF2B5EF4-FFF2-40B4-BE49-F238E27FC236}">
                <a16:creationId xmlns:a16="http://schemas.microsoft.com/office/drawing/2014/main" id="{DB834989-441D-4D71-802E-6CBEA681D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78616"/>
              </p:ext>
            </p:extLst>
          </p:nvPr>
        </p:nvGraphicFramePr>
        <p:xfrm>
          <a:off x="493776" y="1871989"/>
          <a:ext cx="11204448" cy="396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3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FEFCA9-F299-47E5-943D-34491F9C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33" y="1395115"/>
            <a:ext cx="4960934" cy="4847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200BD-9208-4D99-B82F-56D4F3759ADA}"/>
              </a:ext>
            </a:extLst>
          </p:cNvPr>
          <p:cNvSpPr txBox="1"/>
          <p:nvPr/>
        </p:nvSpPr>
        <p:spPr>
          <a:xfrm>
            <a:off x="3048000" y="748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23913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4D02F2D85414BA0D4C2DE68B0D0D9" ma:contentTypeVersion="12" ma:contentTypeDescription="Create a new document." ma:contentTypeScope="" ma:versionID="9d5afbc5d19419a20dc1d78cbcf43cad">
  <xsd:schema xmlns:xsd="http://www.w3.org/2001/XMLSchema" xmlns:xs="http://www.w3.org/2001/XMLSchema" xmlns:p="http://schemas.microsoft.com/office/2006/metadata/properties" xmlns:ns3="ac0827df-9c16-4d1e-b21a-460d476722cb" xmlns:ns4="4d8b17b9-6f21-47c0-b2da-73faff2ee93d" targetNamespace="http://schemas.microsoft.com/office/2006/metadata/properties" ma:root="true" ma:fieldsID="80fe7370b23e7d8a8741379a00d84b18" ns3:_="" ns4:_="">
    <xsd:import namespace="ac0827df-9c16-4d1e-b21a-460d476722cb"/>
    <xsd:import namespace="4d8b17b9-6f21-47c0-b2da-73faff2ee93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827df-9c16-4d1e-b21a-460d476722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b17b9-6f21-47c0-b2da-73faff2ee9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53876D-7077-49FB-BEE2-AA608BF36F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F656DE-7ABB-492E-AA3F-3ECDA17A43D4}">
  <ds:schemaRefs>
    <ds:schemaRef ds:uri="4d8b17b9-6f21-47c0-b2da-73faff2ee93d"/>
    <ds:schemaRef ds:uri="ac0827df-9c16-4d1e-b21a-460d476722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E3FE749-A9AD-445E-8BB0-D0284065EACA}">
  <ds:schemaRefs>
    <ds:schemaRef ds:uri="4d8b17b9-6f21-47c0-b2da-73faff2ee93d"/>
    <ds:schemaRef ds:uri="ac0827df-9c16-4d1e-b21a-460d476722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Widescreen</PresentationFormat>
  <Paragraphs>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Govil</dc:creator>
  <cp:lastModifiedBy>Anirudh Govil</cp:lastModifiedBy>
  <cp:revision>2</cp:revision>
  <dcterms:created xsi:type="dcterms:W3CDTF">2021-12-02T12:18:09Z</dcterms:created>
  <dcterms:modified xsi:type="dcterms:W3CDTF">2021-12-25T06:35:35Z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0x0101004E84D02F2D85414BA0D4C2DE68B0D0D9</vt:lpwstr>
  </property>
</Properties>
</file>