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Inter SemiBold"/>
      <p:regular r:id="rId28"/>
      <p:bold r:id="rId29"/>
    </p:embeddedFont>
    <p:embeddedFont>
      <p:font typeface="Roboto"/>
      <p:regular r:id="rId30"/>
      <p:bold r:id="rId31"/>
      <p:italic r:id="rId32"/>
      <p:boldItalic r:id="rId33"/>
    </p:embeddedFont>
    <p:embeddedFont>
      <p:font typeface="Inter"/>
      <p:regular r:id="rId34"/>
      <p:bold r:id="rId35"/>
    </p:embeddedFont>
    <p:embeddedFont>
      <p:font typeface="Inter Medium"/>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InterSemiBold-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InterSemiBol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Inter-bold.fntdata"/><Relationship Id="rId12" Type="http://schemas.openxmlformats.org/officeDocument/2006/relationships/slide" Target="slides/slide6.xml"/><Relationship Id="rId34" Type="http://schemas.openxmlformats.org/officeDocument/2006/relationships/font" Target="fonts/Inter-regular.fntdata"/><Relationship Id="rId15" Type="http://schemas.openxmlformats.org/officeDocument/2006/relationships/slide" Target="slides/slide9.xml"/><Relationship Id="rId37" Type="http://schemas.openxmlformats.org/officeDocument/2006/relationships/font" Target="fonts/InterMedium-bold.fntdata"/><Relationship Id="rId14" Type="http://schemas.openxmlformats.org/officeDocument/2006/relationships/slide" Target="slides/slide8.xml"/><Relationship Id="rId36" Type="http://schemas.openxmlformats.org/officeDocument/2006/relationships/font" Target="fonts/InterMedium-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8f1b1dd841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g28f1b1dd841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c370b0f16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2c370b0f16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370b0f16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2c370b0f16d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6bcc26306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26bcc26306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bcc26306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g26bcc26306f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bcc26306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26bcc26306f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c6505a12c2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g2c6505a12c2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c6505a12c2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g2c6505a12c2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c6505a12c2_1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g2c6505a12c2_1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c6505a12c2_1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8" name="Google Shape;318;g2c6505a12c2_1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bbeda89b7_1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bbeda89b7_1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c36aa309d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g2c36aa309d4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c6505a12c2_1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g2c6505a12c2_1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bbeda89b7_1_8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g26bbeda89b7_1_8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bbeda89b7_1_8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g26bbeda89b7_1_8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bbeda89b7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26bbeda89b7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395b415f8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2c395b415f8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c395b415f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g2c395b415f8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311700" y="2224350"/>
            <a:ext cx="7040700" cy="69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2"/>
          <p:cNvSpPr txBox="1"/>
          <p:nvPr>
            <p:ph idx="1" type="subTitle"/>
          </p:nvPr>
        </p:nvSpPr>
        <p:spPr>
          <a:xfrm>
            <a:off x="311700" y="2990025"/>
            <a:ext cx="4945800" cy="479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1800"/>
              <a:buFont typeface="Inter"/>
              <a:buNone/>
              <a:defRPr b="0" i="0" sz="1800" u="none" cap="none" strike="noStrike">
                <a:solidFill>
                  <a:srgbClr val="434343"/>
                </a:solidFill>
                <a:latin typeface="Inter"/>
                <a:ea typeface="Inter"/>
                <a:cs typeface="Inter"/>
                <a:sym typeface="Inter"/>
              </a:defRPr>
            </a:lvl1pPr>
            <a:lvl2pPr lvl="1" marR="0" rtl="0" algn="l">
              <a:lnSpc>
                <a:spcPct val="100000"/>
              </a:lnSpc>
              <a:spcBef>
                <a:spcPts val="0"/>
              </a:spcBef>
              <a:spcAft>
                <a:spcPts val="0"/>
              </a:spcAft>
              <a:buClr>
                <a:srgbClr val="000000"/>
              </a:buClr>
              <a:buSzPts val="1800"/>
              <a:buFont typeface="Inter"/>
              <a:buNone/>
              <a:defRPr b="0" i="0" sz="1800" u="none" cap="none" strike="noStrike">
                <a:solidFill>
                  <a:srgbClr val="000000"/>
                </a:solidFill>
                <a:latin typeface="Inter"/>
                <a:ea typeface="Inter"/>
                <a:cs typeface="Inter"/>
                <a:sym typeface="Inter"/>
              </a:defRPr>
            </a:lvl2pPr>
            <a:lvl3pPr lvl="2" marR="0" rtl="0" algn="l">
              <a:lnSpc>
                <a:spcPct val="100000"/>
              </a:lnSpc>
              <a:spcBef>
                <a:spcPts val="0"/>
              </a:spcBef>
              <a:spcAft>
                <a:spcPts val="0"/>
              </a:spcAft>
              <a:buClr>
                <a:srgbClr val="000000"/>
              </a:buClr>
              <a:buSzPts val="1800"/>
              <a:buFont typeface="Inter"/>
              <a:buNone/>
              <a:defRPr b="0" i="0" sz="1800" u="none" cap="none" strike="noStrike">
                <a:solidFill>
                  <a:srgbClr val="000000"/>
                </a:solidFill>
                <a:latin typeface="Inter"/>
                <a:ea typeface="Inter"/>
                <a:cs typeface="Inter"/>
                <a:sym typeface="Inter"/>
              </a:defRPr>
            </a:lvl3pPr>
            <a:lvl4pPr lvl="3" marR="0" rtl="0" algn="l">
              <a:lnSpc>
                <a:spcPct val="100000"/>
              </a:lnSpc>
              <a:spcBef>
                <a:spcPts val="0"/>
              </a:spcBef>
              <a:spcAft>
                <a:spcPts val="0"/>
              </a:spcAft>
              <a:buClr>
                <a:srgbClr val="000000"/>
              </a:buClr>
              <a:buSzPts val="1800"/>
              <a:buFont typeface="Inter"/>
              <a:buNone/>
              <a:defRPr b="0" i="0" sz="1800" u="none" cap="none" strike="noStrike">
                <a:solidFill>
                  <a:srgbClr val="000000"/>
                </a:solidFill>
                <a:latin typeface="Inter"/>
                <a:ea typeface="Inter"/>
                <a:cs typeface="Inter"/>
                <a:sym typeface="Inter"/>
              </a:defRPr>
            </a:lvl4pPr>
            <a:lvl5pPr lvl="4" marR="0" rtl="0" algn="l">
              <a:lnSpc>
                <a:spcPct val="100000"/>
              </a:lnSpc>
              <a:spcBef>
                <a:spcPts val="0"/>
              </a:spcBef>
              <a:spcAft>
                <a:spcPts val="0"/>
              </a:spcAft>
              <a:buClr>
                <a:srgbClr val="000000"/>
              </a:buClr>
              <a:buSzPts val="1800"/>
              <a:buFont typeface="Inter"/>
              <a:buNone/>
              <a:defRPr b="0" i="0" sz="1800" u="none" cap="none" strike="noStrike">
                <a:solidFill>
                  <a:srgbClr val="000000"/>
                </a:solidFill>
                <a:latin typeface="Inter"/>
                <a:ea typeface="Inter"/>
                <a:cs typeface="Inter"/>
                <a:sym typeface="Inter"/>
              </a:defRPr>
            </a:lvl5pPr>
            <a:lvl6pPr lvl="5" marR="0" rtl="0" algn="l">
              <a:lnSpc>
                <a:spcPct val="100000"/>
              </a:lnSpc>
              <a:spcBef>
                <a:spcPts val="0"/>
              </a:spcBef>
              <a:spcAft>
                <a:spcPts val="0"/>
              </a:spcAft>
              <a:buClr>
                <a:srgbClr val="000000"/>
              </a:buClr>
              <a:buSzPts val="1800"/>
              <a:buFont typeface="Inter"/>
              <a:buNone/>
              <a:defRPr b="0" i="0" sz="1800" u="none" cap="none" strike="noStrike">
                <a:solidFill>
                  <a:srgbClr val="000000"/>
                </a:solidFill>
                <a:latin typeface="Inter"/>
                <a:ea typeface="Inter"/>
                <a:cs typeface="Inter"/>
                <a:sym typeface="Inter"/>
              </a:defRPr>
            </a:lvl6pPr>
            <a:lvl7pPr lvl="6" marR="0" rtl="0" algn="l">
              <a:lnSpc>
                <a:spcPct val="100000"/>
              </a:lnSpc>
              <a:spcBef>
                <a:spcPts val="0"/>
              </a:spcBef>
              <a:spcAft>
                <a:spcPts val="0"/>
              </a:spcAft>
              <a:buClr>
                <a:srgbClr val="000000"/>
              </a:buClr>
              <a:buSzPts val="1800"/>
              <a:buFont typeface="Inter"/>
              <a:buNone/>
              <a:defRPr b="0" i="0" sz="1800" u="none" cap="none" strike="noStrike">
                <a:solidFill>
                  <a:srgbClr val="000000"/>
                </a:solidFill>
                <a:latin typeface="Inter"/>
                <a:ea typeface="Inter"/>
                <a:cs typeface="Inter"/>
                <a:sym typeface="Inter"/>
              </a:defRPr>
            </a:lvl7pPr>
            <a:lvl8pPr lvl="7" marR="0" rtl="0" algn="l">
              <a:lnSpc>
                <a:spcPct val="100000"/>
              </a:lnSpc>
              <a:spcBef>
                <a:spcPts val="0"/>
              </a:spcBef>
              <a:spcAft>
                <a:spcPts val="0"/>
              </a:spcAft>
              <a:buClr>
                <a:srgbClr val="000000"/>
              </a:buClr>
              <a:buSzPts val="1800"/>
              <a:buFont typeface="Inter"/>
              <a:buNone/>
              <a:defRPr b="0" i="0" sz="1800" u="none" cap="none" strike="noStrike">
                <a:solidFill>
                  <a:srgbClr val="000000"/>
                </a:solidFill>
                <a:latin typeface="Inter"/>
                <a:ea typeface="Inter"/>
                <a:cs typeface="Inter"/>
                <a:sym typeface="Inter"/>
              </a:defRPr>
            </a:lvl8pPr>
            <a:lvl9pPr lvl="8" marR="0" rtl="0" algn="l">
              <a:lnSpc>
                <a:spcPct val="100000"/>
              </a:lnSpc>
              <a:spcBef>
                <a:spcPts val="0"/>
              </a:spcBef>
              <a:spcAft>
                <a:spcPts val="0"/>
              </a:spcAft>
              <a:buClr>
                <a:srgbClr val="000000"/>
              </a:buClr>
              <a:buSzPts val="1800"/>
              <a:buFont typeface="Inter"/>
              <a:buNone/>
              <a:defRPr b="0" i="0" sz="1800" u="none" cap="none" strike="noStrike">
                <a:solidFill>
                  <a:srgbClr val="000000"/>
                </a:solidFill>
                <a:latin typeface="Inter"/>
                <a:ea typeface="Inter"/>
                <a:cs typeface="Inter"/>
                <a:sym typeface="Inte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1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1" name="Google Shape;51;p12"/>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2" name="Google Shape;52;p1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1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4" name="Google Shape;54;p1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3"/>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13"/>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8" name="Google Shape;58;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14"/>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14"/>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64" name="Google Shape;64;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15"/>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0" name="Google Shape;70;p15"/>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4" name="Shape 74"/>
        <p:cNvGrpSpPr/>
        <p:nvPr/>
      </p:nvGrpSpPr>
      <p:grpSpPr>
        <a:xfrm>
          <a:off x="0" y="0"/>
          <a:ext cx="0" cy="0"/>
          <a:chOff x="0" y="0"/>
          <a:chExt cx="0" cy="0"/>
        </a:xfrm>
      </p:grpSpPr>
      <p:sp>
        <p:nvSpPr>
          <p:cNvPr id="75" name="Google Shape;75;p16"/>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6"/>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7" name="Google Shape;77;p16"/>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6"/>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9" name="Google Shape;79;p16"/>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0" name="Google Shape;80;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1" name="Google Shape;91;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19"/>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9"/>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95" name="Google Shape;95;p19"/>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96" name="Google Shape;96;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9" name="Shape 99"/>
        <p:cNvGrpSpPr/>
        <p:nvPr/>
      </p:nvGrpSpPr>
      <p:grpSpPr>
        <a:xfrm>
          <a:off x="0" y="0"/>
          <a:ext cx="0" cy="0"/>
          <a:chOff x="0" y="0"/>
          <a:chExt cx="0" cy="0"/>
        </a:xfrm>
      </p:grpSpPr>
      <p:sp>
        <p:nvSpPr>
          <p:cNvPr id="100" name="Google Shape;100;p20"/>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20"/>
          <p:cNvSpPr/>
          <p:nvPr>
            <p:ph idx="2" type="pic"/>
          </p:nvPr>
        </p:nvSpPr>
        <p:spPr>
          <a:xfrm>
            <a:off x="3887391" y="740569"/>
            <a:ext cx="4629150" cy="3655219"/>
          </a:xfrm>
          <a:prstGeom prst="rect">
            <a:avLst/>
          </a:prstGeom>
          <a:noFill/>
          <a:ln>
            <a:noFill/>
          </a:ln>
        </p:spPr>
      </p:sp>
      <p:sp>
        <p:nvSpPr>
          <p:cNvPr id="102" name="Google Shape;102;p20"/>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6" name="Shape 106"/>
        <p:cNvGrpSpPr/>
        <p:nvPr/>
      </p:nvGrpSpPr>
      <p:grpSpPr>
        <a:xfrm>
          <a:off x="0" y="0"/>
          <a:ext cx="0" cy="0"/>
          <a:chOff x="0" y="0"/>
          <a:chExt cx="0" cy="0"/>
        </a:xfrm>
      </p:grpSpPr>
      <p:sp>
        <p:nvSpPr>
          <p:cNvPr id="107" name="Google Shape;107;p2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1"/>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9" name="Google Shape;109;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p:cSld name="TITLE_1">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txBox="1"/>
          <p:nvPr>
            <p:ph type="ctrTitle"/>
          </p:nvPr>
        </p:nvSpPr>
        <p:spPr>
          <a:xfrm>
            <a:off x="311700" y="2102225"/>
            <a:ext cx="7040700" cy="69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34343"/>
              </a:buClr>
              <a:buSzPts val="3600"/>
              <a:buNone/>
              <a:defRPr sz="3600">
                <a:solidFill>
                  <a:srgbClr val="434343"/>
                </a:solidFill>
              </a:defRPr>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2" name="Shape 112"/>
        <p:cNvGrpSpPr/>
        <p:nvPr/>
      </p:nvGrpSpPr>
      <p:grpSpPr>
        <a:xfrm>
          <a:off x="0" y="0"/>
          <a:ext cx="0" cy="0"/>
          <a:chOff x="0" y="0"/>
          <a:chExt cx="0" cy="0"/>
        </a:xfrm>
      </p:grpSpPr>
      <p:sp>
        <p:nvSpPr>
          <p:cNvPr id="113" name="Google Shape;113;p22"/>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4" name="Google Shape;114;p22"/>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5" name="Google Shape;115;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type="secHead">
  <p:cSld name="SECTION_HEADER">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8" name="Google Shape;18;p4"/>
          <p:cNvSpPr txBox="1"/>
          <p:nvPr>
            <p:ph idx="2" type="title"/>
          </p:nvPr>
        </p:nvSpPr>
        <p:spPr>
          <a:xfrm>
            <a:off x="311700" y="63415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3000"/>
              <a:buFont typeface="Inter SemiBold"/>
              <a:buNone/>
              <a:defRPr sz="3000">
                <a:solidFill>
                  <a:srgbClr val="434343"/>
                </a:solidFill>
                <a:latin typeface="Inter SemiBold"/>
                <a:ea typeface="Inter SemiBold"/>
                <a:cs typeface="Inter SemiBold"/>
                <a:sym typeface="Inter SemiBold"/>
              </a:defRPr>
            </a:lvl1pPr>
            <a:lvl2pPr lvl="1"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2pPr>
            <a:lvl3pPr lvl="2"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3pPr>
            <a:lvl4pPr lvl="3"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4pPr>
            <a:lvl5pPr lvl="4"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5pPr>
            <a:lvl6pPr lvl="5"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6pPr>
            <a:lvl7pPr lvl="6"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7pPr>
            <a:lvl8pPr lvl="7"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8pPr>
            <a:lvl9pPr lvl="8"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9pPr>
          </a:lstStyle>
          <a:p/>
        </p:txBody>
      </p:sp>
      <p:sp>
        <p:nvSpPr>
          <p:cNvPr id="19" name="Google Shape;19;p4"/>
          <p:cNvSpPr txBox="1"/>
          <p:nvPr>
            <p:ph idx="1" type="body"/>
          </p:nvPr>
        </p:nvSpPr>
        <p:spPr>
          <a:xfrm>
            <a:off x="311700" y="1498550"/>
            <a:ext cx="8520600" cy="30702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1pPr>
            <a:lvl2pPr indent="-342900" lvl="1" marL="9144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2pPr>
            <a:lvl3pPr indent="-342900" lvl="2" marL="13716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3pPr>
            <a:lvl4pPr indent="-342900" lvl="3" marL="18288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4pPr>
            <a:lvl5pPr indent="-342900" lvl="4" marL="22860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5pPr>
            <a:lvl6pPr indent="-342900" lvl="5" marL="27432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6pPr>
            <a:lvl7pPr indent="-342900" lvl="6" marL="32004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7pPr>
            <a:lvl8pPr indent="-342900" lvl="7" marL="36576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8pPr>
            <a:lvl9pPr indent="-342900" lvl="8" marL="41148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footer" type="tx">
  <p:cSld name="TITLE_AND_BODY">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5"/>
          <p:cNvSpPr txBox="1"/>
          <p:nvPr>
            <p:ph type="title"/>
          </p:nvPr>
        </p:nvSpPr>
        <p:spPr>
          <a:xfrm>
            <a:off x="311700" y="228540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257400"/>
            <a:ext cx="8520600" cy="31593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1pPr>
            <a:lvl2pPr indent="-342900" lvl="1" marL="9144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2pPr>
            <a:lvl3pPr indent="-342900" lvl="2" marL="13716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3pPr>
            <a:lvl4pPr indent="-342900" lvl="3" marL="18288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4pPr>
            <a:lvl5pPr indent="-342900" lvl="4" marL="22860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5pPr>
            <a:lvl6pPr indent="-342900" lvl="5" marL="27432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6pPr>
            <a:lvl7pPr indent="-342900" lvl="6" marL="32004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7pPr>
            <a:lvl8pPr indent="-342900" lvl="7" marL="36576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8pPr>
            <a:lvl9pPr indent="-342900" lvl="8" marL="41148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9pPr>
          </a:lstStyle>
          <a:p/>
        </p:txBody>
      </p:sp>
      <p:sp>
        <p:nvSpPr>
          <p:cNvPr id="23" name="Google Shape;2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5"/>
          <p:cNvSpPr txBox="1"/>
          <p:nvPr>
            <p:ph idx="2" type="title"/>
          </p:nvPr>
        </p:nvSpPr>
        <p:spPr>
          <a:xfrm>
            <a:off x="311700" y="431150"/>
            <a:ext cx="7768800" cy="77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3000"/>
              <a:buFont typeface="Inter SemiBold"/>
              <a:buNone/>
              <a:defRPr sz="3000">
                <a:solidFill>
                  <a:srgbClr val="434343"/>
                </a:solidFill>
                <a:latin typeface="Inter SemiBold"/>
                <a:ea typeface="Inter SemiBold"/>
                <a:cs typeface="Inter SemiBold"/>
                <a:sym typeface="Inter SemiBold"/>
              </a:defRPr>
            </a:lvl1pPr>
            <a:lvl2pPr lvl="1"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2pPr>
            <a:lvl3pPr lvl="2"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3pPr>
            <a:lvl4pPr lvl="3"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4pPr>
            <a:lvl5pPr lvl="4"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5pPr>
            <a:lvl6pPr lvl="5"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6pPr>
            <a:lvl7pPr lvl="6"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7pPr>
            <a:lvl8pPr lvl="7"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8pPr>
            <a:lvl9pPr lvl="8"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graphic" type="twoColTx">
  <p:cSld name="TITLE_AND_TWO_COLUMNS">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6"/>
          <p:cNvSpPr txBox="1"/>
          <p:nvPr>
            <p:ph idx="1" type="body"/>
          </p:nvPr>
        </p:nvSpPr>
        <p:spPr>
          <a:xfrm>
            <a:off x="311700" y="2048975"/>
            <a:ext cx="3999900" cy="28587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1pPr>
            <a:lvl2pPr indent="-342900" lvl="1" marL="9144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2pPr>
            <a:lvl3pPr indent="-342900" lvl="2" marL="13716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3pPr>
            <a:lvl4pPr indent="-342900" lvl="3" marL="18288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4pPr>
            <a:lvl5pPr indent="-342900" lvl="4" marL="22860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5pPr>
            <a:lvl6pPr indent="-342900" lvl="5" marL="27432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6pPr>
            <a:lvl7pPr indent="-342900" lvl="6" marL="32004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7pPr>
            <a:lvl8pPr indent="-342900" lvl="7" marL="36576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8pPr>
            <a:lvl9pPr indent="-342900" lvl="8" marL="4114800" marR="0" rtl="0" algn="l">
              <a:lnSpc>
                <a:spcPct val="115000"/>
              </a:lnSpc>
              <a:spcBef>
                <a:spcPts val="0"/>
              </a:spcBef>
              <a:spcAft>
                <a:spcPts val="0"/>
              </a:spcAft>
              <a:buClr>
                <a:srgbClr val="7D7D7D"/>
              </a:buClr>
              <a:buSzPts val="1800"/>
              <a:buFont typeface="Inter"/>
              <a:buChar char="■"/>
              <a:defRPr b="0" i="0" sz="1800" u="none" cap="none" strike="noStrike">
                <a:solidFill>
                  <a:srgbClr val="7D7D7D"/>
                </a:solidFill>
                <a:latin typeface="Inter"/>
                <a:ea typeface="Inter"/>
                <a:cs typeface="Inter"/>
                <a:sym typeface="Inter"/>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6"/>
          <p:cNvSpPr txBox="1"/>
          <p:nvPr>
            <p:ph type="title"/>
          </p:nvPr>
        </p:nvSpPr>
        <p:spPr>
          <a:xfrm>
            <a:off x="311700" y="634150"/>
            <a:ext cx="3827100" cy="114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3000"/>
              <a:buFont typeface="Inter SemiBold"/>
              <a:buNone/>
              <a:defRPr sz="3000">
                <a:solidFill>
                  <a:srgbClr val="434343"/>
                </a:solidFill>
                <a:latin typeface="Inter SemiBold"/>
                <a:ea typeface="Inter SemiBold"/>
                <a:cs typeface="Inter SemiBold"/>
                <a:sym typeface="Inter SemiBold"/>
              </a:defRPr>
            </a:lvl1pPr>
            <a:lvl2pPr lvl="1"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2pPr>
            <a:lvl3pPr lvl="2"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3pPr>
            <a:lvl4pPr lvl="3"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4pPr>
            <a:lvl5pPr lvl="4"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5pPr>
            <a:lvl6pPr lvl="5"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6pPr>
            <a:lvl7pPr lvl="6"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7pPr>
            <a:lvl8pPr lvl="7"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8pPr>
            <a:lvl9pPr lvl="8"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ference slide" type="titleOnly">
  <p:cSld name="TITLE_ONLY">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7"/>
          <p:cNvSpPr txBox="1"/>
          <p:nvPr>
            <p:ph type="title"/>
          </p:nvPr>
        </p:nvSpPr>
        <p:spPr>
          <a:xfrm>
            <a:off x="311700" y="228540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Font typeface="Inter"/>
              <a:buNone/>
              <a:defRPr b="1" sz="3000">
                <a:latin typeface="Inter"/>
                <a:ea typeface="Inter"/>
                <a:cs typeface="Inter"/>
                <a:sym typeface="Inter"/>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erence content+footer">
  <p:cSld name="ONE_COLUMN_TEXT">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8"/>
          <p:cNvSpPr txBox="1"/>
          <p:nvPr>
            <p:ph idx="1" type="body"/>
          </p:nvPr>
        </p:nvSpPr>
        <p:spPr>
          <a:xfrm>
            <a:off x="311700" y="1147425"/>
            <a:ext cx="8520600" cy="31593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Inter Medium"/>
              <a:buChar char="●"/>
              <a:defRPr b="0" i="0" sz="1800" u="none" cap="none" strike="noStrike">
                <a:solidFill>
                  <a:srgbClr val="FFFFFF"/>
                </a:solidFill>
                <a:latin typeface="Inter Medium"/>
                <a:ea typeface="Inter Medium"/>
                <a:cs typeface="Inter Medium"/>
                <a:sym typeface="Inter Medium"/>
              </a:defRPr>
            </a:lvl1pPr>
            <a:lvl2pPr indent="-342900" lvl="1" marL="914400" marR="0" rtl="0" algn="l">
              <a:lnSpc>
                <a:spcPct val="115000"/>
              </a:lnSpc>
              <a:spcBef>
                <a:spcPts val="0"/>
              </a:spcBef>
              <a:spcAft>
                <a:spcPts val="0"/>
              </a:spcAft>
              <a:buClr>
                <a:srgbClr val="FFFFFF"/>
              </a:buClr>
              <a:buSzPts val="1800"/>
              <a:buFont typeface="Inter Medium"/>
              <a:buChar char="○"/>
              <a:defRPr b="0" i="0" sz="1800" u="none" cap="none" strike="noStrike">
                <a:solidFill>
                  <a:srgbClr val="FFFFFF"/>
                </a:solidFill>
                <a:latin typeface="Inter Medium"/>
                <a:ea typeface="Inter Medium"/>
                <a:cs typeface="Inter Medium"/>
                <a:sym typeface="Inter Medium"/>
              </a:defRPr>
            </a:lvl2pPr>
            <a:lvl3pPr indent="-342900" lvl="2" marL="1371600" marR="0" rtl="0" algn="l">
              <a:lnSpc>
                <a:spcPct val="115000"/>
              </a:lnSpc>
              <a:spcBef>
                <a:spcPts val="0"/>
              </a:spcBef>
              <a:spcAft>
                <a:spcPts val="0"/>
              </a:spcAft>
              <a:buClr>
                <a:srgbClr val="FFFFFF"/>
              </a:buClr>
              <a:buSzPts val="1800"/>
              <a:buFont typeface="Inter Medium"/>
              <a:buChar char="■"/>
              <a:defRPr b="0" i="0" sz="1800" u="none" cap="none" strike="noStrike">
                <a:solidFill>
                  <a:srgbClr val="FFFFFF"/>
                </a:solidFill>
                <a:latin typeface="Inter Medium"/>
                <a:ea typeface="Inter Medium"/>
                <a:cs typeface="Inter Medium"/>
                <a:sym typeface="Inter Medium"/>
              </a:defRPr>
            </a:lvl3pPr>
            <a:lvl4pPr indent="-342900" lvl="3" marL="1828800" marR="0" rtl="0" algn="l">
              <a:lnSpc>
                <a:spcPct val="115000"/>
              </a:lnSpc>
              <a:spcBef>
                <a:spcPts val="0"/>
              </a:spcBef>
              <a:spcAft>
                <a:spcPts val="0"/>
              </a:spcAft>
              <a:buClr>
                <a:srgbClr val="FFFFFF"/>
              </a:buClr>
              <a:buSzPts val="1800"/>
              <a:buFont typeface="Inter Medium"/>
              <a:buChar char="●"/>
              <a:defRPr b="0" i="0" sz="1800" u="none" cap="none" strike="noStrike">
                <a:solidFill>
                  <a:srgbClr val="FFFFFF"/>
                </a:solidFill>
                <a:latin typeface="Inter Medium"/>
                <a:ea typeface="Inter Medium"/>
                <a:cs typeface="Inter Medium"/>
                <a:sym typeface="Inter Medium"/>
              </a:defRPr>
            </a:lvl4pPr>
            <a:lvl5pPr indent="-342900" lvl="4" marL="2286000" marR="0" rtl="0" algn="l">
              <a:lnSpc>
                <a:spcPct val="115000"/>
              </a:lnSpc>
              <a:spcBef>
                <a:spcPts val="0"/>
              </a:spcBef>
              <a:spcAft>
                <a:spcPts val="0"/>
              </a:spcAft>
              <a:buClr>
                <a:srgbClr val="FFFFFF"/>
              </a:buClr>
              <a:buSzPts val="1800"/>
              <a:buFont typeface="Inter Medium"/>
              <a:buChar char="○"/>
              <a:defRPr b="0" i="0" sz="1800" u="none" cap="none" strike="noStrike">
                <a:solidFill>
                  <a:srgbClr val="FFFFFF"/>
                </a:solidFill>
                <a:latin typeface="Inter Medium"/>
                <a:ea typeface="Inter Medium"/>
                <a:cs typeface="Inter Medium"/>
                <a:sym typeface="Inter Medium"/>
              </a:defRPr>
            </a:lvl5pPr>
            <a:lvl6pPr indent="-342900" lvl="5" marL="2743200" marR="0" rtl="0" algn="l">
              <a:lnSpc>
                <a:spcPct val="115000"/>
              </a:lnSpc>
              <a:spcBef>
                <a:spcPts val="0"/>
              </a:spcBef>
              <a:spcAft>
                <a:spcPts val="0"/>
              </a:spcAft>
              <a:buClr>
                <a:srgbClr val="FFFFFF"/>
              </a:buClr>
              <a:buSzPts val="1800"/>
              <a:buFont typeface="Inter Medium"/>
              <a:buChar char="■"/>
              <a:defRPr b="0" i="0" sz="1800" u="none" cap="none" strike="noStrike">
                <a:solidFill>
                  <a:srgbClr val="FFFFFF"/>
                </a:solidFill>
                <a:latin typeface="Inter Medium"/>
                <a:ea typeface="Inter Medium"/>
                <a:cs typeface="Inter Medium"/>
                <a:sym typeface="Inter Medium"/>
              </a:defRPr>
            </a:lvl6pPr>
            <a:lvl7pPr indent="-342900" lvl="6" marL="3200400" marR="0" rtl="0" algn="l">
              <a:lnSpc>
                <a:spcPct val="115000"/>
              </a:lnSpc>
              <a:spcBef>
                <a:spcPts val="0"/>
              </a:spcBef>
              <a:spcAft>
                <a:spcPts val="0"/>
              </a:spcAft>
              <a:buClr>
                <a:srgbClr val="FFFFFF"/>
              </a:buClr>
              <a:buSzPts val="1800"/>
              <a:buFont typeface="Inter Medium"/>
              <a:buChar char="●"/>
              <a:defRPr b="0" i="0" sz="1800" u="none" cap="none" strike="noStrike">
                <a:solidFill>
                  <a:srgbClr val="FFFFFF"/>
                </a:solidFill>
                <a:latin typeface="Inter Medium"/>
                <a:ea typeface="Inter Medium"/>
                <a:cs typeface="Inter Medium"/>
                <a:sym typeface="Inter Medium"/>
              </a:defRPr>
            </a:lvl7pPr>
            <a:lvl8pPr indent="-342900" lvl="7" marL="3657600" marR="0" rtl="0" algn="l">
              <a:lnSpc>
                <a:spcPct val="115000"/>
              </a:lnSpc>
              <a:spcBef>
                <a:spcPts val="0"/>
              </a:spcBef>
              <a:spcAft>
                <a:spcPts val="0"/>
              </a:spcAft>
              <a:buClr>
                <a:srgbClr val="FFFFFF"/>
              </a:buClr>
              <a:buSzPts val="1800"/>
              <a:buFont typeface="Inter Medium"/>
              <a:buChar char="○"/>
              <a:defRPr b="0" i="0" sz="1800" u="none" cap="none" strike="noStrike">
                <a:solidFill>
                  <a:srgbClr val="FFFFFF"/>
                </a:solidFill>
                <a:latin typeface="Inter Medium"/>
                <a:ea typeface="Inter Medium"/>
                <a:cs typeface="Inter Medium"/>
                <a:sym typeface="Inter Medium"/>
              </a:defRPr>
            </a:lvl8pPr>
            <a:lvl9pPr indent="-342900" lvl="8" marL="4114800" marR="0" rtl="0" algn="l">
              <a:lnSpc>
                <a:spcPct val="115000"/>
              </a:lnSpc>
              <a:spcBef>
                <a:spcPts val="0"/>
              </a:spcBef>
              <a:spcAft>
                <a:spcPts val="0"/>
              </a:spcAft>
              <a:buClr>
                <a:srgbClr val="FFFFFF"/>
              </a:buClr>
              <a:buSzPts val="1800"/>
              <a:buFont typeface="Inter Medium"/>
              <a:buChar char="■"/>
              <a:defRPr b="0" i="0" sz="1800" u="none" cap="none" strike="noStrike">
                <a:solidFill>
                  <a:srgbClr val="FFFFFF"/>
                </a:solidFill>
                <a:latin typeface="Inter Medium"/>
                <a:ea typeface="Inter Medium"/>
                <a:cs typeface="Inter Medium"/>
                <a:sym typeface="Inter Medium"/>
              </a:defRPr>
            </a:lvl9pPr>
          </a:lstStyle>
          <a:p/>
        </p:txBody>
      </p:sp>
      <p:sp>
        <p:nvSpPr>
          <p:cNvPr id="35" name="Google Shape;35;p8"/>
          <p:cNvSpPr txBox="1"/>
          <p:nvPr>
            <p:ph type="title"/>
          </p:nvPr>
        </p:nvSpPr>
        <p:spPr>
          <a:xfrm>
            <a:off x="311700" y="371925"/>
            <a:ext cx="7768800" cy="77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3000"/>
              <a:buFont typeface="Inter"/>
              <a:buNone/>
              <a:defRPr b="1" sz="3000">
                <a:solidFill>
                  <a:srgbClr val="434343"/>
                </a:solidFill>
                <a:latin typeface="Inter"/>
                <a:ea typeface="Inter"/>
                <a:cs typeface="Inter"/>
                <a:sym typeface="Inter"/>
              </a:defRPr>
            </a:lvl1pPr>
            <a:lvl2pPr lvl="1"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2pPr>
            <a:lvl3pPr lvl="2"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3pPr>
            <a:lvl4pPr lvl="3"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4pPr>
            <a:lvl5pPr lvl="4"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5pPr>
            <a:lvl6pPr lvl="5"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6pPr>
            <a:lvl7pPr lvl="6"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7pPr>
            <a:lvl8pPr lvl="7"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8pPr>
            <a:lvl9pPr lvl="8" algn="l">
              <a:lnSpc>
                <a:spcPct val="100000"/>
              </a:lnSpc>
              <a:spcBef>
                <a:spcPts val="0"/>
              </a:spcBef>
              <a:spcAft>
                <a:spcPts val="0"/>
              </a:spcAft>
              <a:buClr>
                <a:srgbClr val="7D7D7D"/>
              </a:buClr>
              <a:buSzPts val="3000"/>
              <a:buFont typeface="Inter SemiBold"/>
              <a:buNone/>
              <a:defRPr sz="3000">
                <a:solidFill>
                  <a:srgbClr val="7D7D7D"/>
                </a:solidFill>
                <a:latin typeface="Inter SemiBold"/>
                <a:ea typeface="Inter SemiBold"/>
                <a:cs typeface="Inter SemiBold"/>
                <a:sym typeface="Inter SemiBold"/>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erence content+graphic">
  <p:cSld name="MAIN_POINT">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9"/>
          <p:cNvSpPr txBox="1"/>
          <p:nvPr>
            <p:ph idx="1" type="body"/>
          </p:nvPr>
        </p:nvSpPr>
        <p:spPr>
          <a:xfrm>
            <a:off x="311700" y="1605475"/>
            <a:ext cx="3999900" cy="31416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Inter"/>
              <a:buChar char="●"/>
              <a:defRPr b="0" i="0" sz="1800" u="none" cap="none" strike="noStrike">
                <a:solidFill>
                  <a:srgbClr val="FFFFFF"/>
                </a:solidFill>
                <a:latin typeface="Inter"/>
                <a:ea typeface="Inter"/>
                <a:cs typeface="Inter"/>
                <a:sym typeface="Inter"/>
              </a:defRPr>
            </a:lvl1pPr>
            <a:lvl2pPr indent="-342900" lvl="1" marL="914400" marR="0" rtl="0" algn="l">
              <a:lnSpc>
                <a:spcPct val="115000"/>
              </a:lnSpc>
              <a:spcBef>
                <a:spcPts val="0"/>
              </a:spcBef>
              <a:spcAft>
                <a:spcPts val="0"/>
              </a:spcAft>
              <a:buClr>
                <a:srgbClr val="FFFFFF"/>
              </a:buClr>
              <a:buSzPts val="1800"/>
              <a:buFont typeface="Inter"/>
              <a:buChar char="○"/>
              <a:defRPr b="0" i="0" sz="1800" u="none" cap="none" strike="noStrike">
                <a:solidFill>
                  <a:srgbClr val="FFFFFF"/>
                </a:solidFill>
                <a:latin typeface="Inter"/>
                <a:ea typeface="Inter"/>
                <a:cs typeface="Inter"/>
                <a:sym typeface="Inter"/>
              </a:defRPr>
            </a:lvl2pPr>
            <a:lvl3pPr indent="-342900" lvl="2" marL="1371600" marR="0" rtl="0" algn="l">
              <a:lnSpc>
                <a:spcPct val="115000"/>
              </a:lnSpc>
              <a:spcBef>
                <a:spcPts val="0"/>
              </a:spcBef>
              <a:spcAft>
                <a:spcPts val="0"/>
              </a:spcAft>
              <a:buClr>
                <a:srgbClr val="FFFFFF"/>
              </a:buClr>
              <a:buSzPts val="1800"/>
              <a:buFont typeface="Inter"/>
              <a:buChar char="■"/>
              <a:defRPr b="0" i="0" sz="1800" u="none" cap="none" strike="noStrike">
                <a:solidFill>
                  <a:srgbClr val="FFFFFF"/>
                </a:solidFill>
                <a:latin typeface="Inter"/>
                <a:ea typeface="Inter"/>
                <a:cs typeface="Inter"/>
                <a:sym typeface="Inter"/>
              </a:defRPr>
            </a:lvl3pPr>
            <a:lvl4pPr indent="-342900" lvl="3" marL="1828800" marR="0" rtl="0" algn="l">
              <a:lnSpc>
                <a:spcPct val="115000"/>
              </a:lnSpc>
              <a:spcBef>
                <a:spcPts val="0"/>
              </a:spcBef>
              <a:spcAft>
                <a:spcPts val="0"/>
              </a:spcAft>
              <a:buClr>
                <a:srgbClr val="FFFFFF"/>
              </a:buClr>
              <a:buSzPts val="1800"/>
              <a:buFont typeface="Inter"/>
              <a:buChar char="●"/>
              <a:defRPr b="0" i="0" sz="1800" u="none" cap="none" strike="noStrike">
                <a:solidFill>
                  <a:srgbClr val="FFFFFF"/>
                </a:solidFill>
                <a:latin typeface="Inter"/>
                <a:ea typeface="Inter"/>
                <a:cs typeface="Inter"/>
                <a:sym typeface="Inter"/>
              </a:defRPr>
            </a:lvl4pPr>
            <a:lvl5pPr indent="-342900" lvl="4" marL="2286000" marR="0" rtl="0" algn="l">
              <a:lnSpc>
                <a:spcPct val="115000"/>
              </a:lnSpc>
              <a:spcBef>
                <a:spcPts val="0"/>
              </a:spcBef>
              <a:spcAft>
                <a:spcPts val="0"/>
              </a:spcAft>
              <a:buClr>
                <a:srgbClr val="FFFFFF"/>
              </a:buClr>
              <a:buSzPts val="1800"/>
              <a:buFont typeface="Inter"/>
              <a:buChar char="○"/>
              <a:defRPr b="0" i="0" sz="1800" u="none" cap="none" strike="noStrike">
                <a:solidFill>
                  <a:srgbClr val="FFFFFF"/>
                </a:solidFill>
                <a:latin typeface="Inter"/>
                <a:ea typeface="Inter"/>
                <a:cs typeface="Inter"/>
                <a:sym typeface="Inter"/>
              </a:defRPr>
            </a:lvl5pPr>
            <a:lvl6pPr indent="-342900" lvl="5" marL="2743200" marR="0" rtl="0" algn="l">
              <a:lnSpc>
                <a:spcPct val="115000"/>
              </a:lnSpc>
              <a:spcBef>
                <a:spcPts val="0"/>
              </a:spcBef>
              <a:spcAft>
                <a:spcPts val="0"/>
              </a:spcAft>
              <a:buClr>
                <a:srgbClr val="FFFFFF"/>
              </a:buClr>
              <a:buSzPts val="1800"/>
              <a:buFont typeface="Inter"/>
              <a:buChar char="■"/>
              <a:defRPr b="0" i="0" sz="1800" u="none" cap="none" strike="noStrike">
                <a:solidFill>
                  <a:srgbClr val="FFFFFF"/>
                </a:solidFill>
                <a:latin typeface="Inter"/>
                <a:ea typeface="Inter"/>
                <a:cs typeface="Inter"/>
                <a:sym typeface="Inter"/>
              </a:defRPr>
            </a:lvl6pPr>
            <a:lvl7pPr indent="-342900" lvl="6" marL="3200400" marR="0" rtl="0" algn="l">
              <a:lnSpc>
                <a:spcPct val="115000"/>
              </a:lnSpc>
              <a:spcBef>
                <a:spcPts val="0"/>
              </a:spcBef>
              <a:spcAft>
                <a:spcPts val="0"/>
              </a:spcAft>
              <a:buClr>
                <a:srgbClr val="FFFFFF"/>
              </a:buClr>
              <a:buSzPts val="1800"/>
              <a:buFont typeface="Inter"/>
              <a:buChar char="●"/>
              <a:defRPr b="0" i="0" sz="1800" u="none" cap="none" strike="noStrike">
                <a:solidFill>
                  <a:srgbClr val="FFFFFF"/>
                </a:solidFill>
                <a:latin typeface="Inter"/>
                <a:ea typeface="Inter"/>
                <a:cs typeface="Inter"/>
                <a:sym typeface="Inter"/>
              </a:defRPr>
            </a:lvl7pPr>
            <a:lvl8pPr indent="-342900" lvl="7" marL="3657600" marR="0" rtl="0" algn="l">
              <a:lnSpc>
                <a:spcPct val="115000"/>
              </a:lnSpc>
              <a:spcBef>
                <a:spcPts val="0"/>
              </a:spcBef>
              <a:spcAft>
                <a:spcPts val="0"/>
              </a:spcAft>
              <a:buClr>
                <a:srgbClr val="FFFFFF"/>
              </a:buClr>
              <a:buSzPts val="1800"/>
              <a:buFont typeface="Inter"/>
              <a:buChar char="○"/>
              <a:defRPr b="0" i="0" sz="1800" u="none" cap="none" strike="noStrike">
                <a:solidFill>
                  <a:srgbClr val="FFFFFF"/>
                </a:solidFill>
                <a:latin typeface="Inter"/>
                <a:ea typeface="Inter"/>
                <a:cs typeface="Inter"/>
                <a:sym typeface="Inter"/>
              </a:defRPr>
            </a:lvl8pPr>
            <a:lvl9pPr indent="-342900" lvl="8" marL="4114800" marR="0" rtl="0" algn="l">
              <a:lnSpc>
                <a:spcPct val="115000"/>
              </a:lnSpc>
              <a:spcBef>
                <a:spcPts val="0"/>
              </a:spcBef>
              <a:spcAft>
                <a:spcPts val="0"/>
              </a:spcAft>
              <a:buClr>
                <a:srgbClr val="FFFFFF"/>
              </a:buClr>
              <a:buSzPts val="1800"/>
              <a:buFont typeface="Inter"/>
              <a:buChar char="■"/>
              <a:defRPr b="0" i="0" sz="1800" u="none" cap="none" strike="noStrike">
                <a:solidFill>
                  <a:srgbClr val="FFFFFF"/>
                </a:solidFill>
                <a:latin typeface="Inter"/>
                <a:ea typeface="Inter"/>
                <a:cs typeface="Inter"/>
                <a:sym typeface="Inter"/>
              </a:defRPr>
            </a:lvl9pPr>
          </a:lstStyle>
          <a:p/>
        </p:txBody>
      </p:sp>
      <p:sp>
        <p:nvSpPr>
          <p:cNvPr id="39" name="Google Shape;39;p9"/>
          <p:cNvSpPr txBox="1"/>
          <p:nvPr>
            <p:ph type="title"/>
          </p:nvPr>
        </p:nvSpPr>
        <p:spPr>
          <a:xfrm>
            <a:off x="311700" y="388850"/>
            <a:ext cx="3827100" cy="114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Font typeface="Inter SemiBold"/>
              <a:buNone/>
              <a:defRPr sz="3000">
                <a:latin typeface="Inter SemiBold"/>
                <a:ea typeface="Inter SemiBold"/>
                <a:cs typeface="Inter SemiBold"/>
                <a:sym typeface="Inter SemiBold"/>
              </a:defRPr>
            </a:lvl1pPr>
            <a:lvl2pPr lvl="1" algn="l">
              <a:lnSpc>
                <a:spcPct val="100000"/>
              </a:lnSpc>
              <a:spcBef>
                <a:spcPts val="0"/>
              </a:spcBef>
              <a:spcAft>
                <a:spcPts val="0"/>
              </a:spcAft>
              <a:buSzPts val="3000"/>
              <a:buFont typeface="Inter SemiBold"/>
              <a:buNone/>
              <a:defRPr sz="3000">
                <a:latin typeface="Inter SemiBold"/>
                <a:ea typeface="Inter SemiBold"/>
                <a:cs typeface="Inter SemiBold"/>
                <a:sym typeface="Inter SemiBold"/>
              </a:defRPr>
            </a:lvl2pPr>
            <a:lvl3pPr lvl="2" algn="l">
              <a:lnSpc>
                <a:spcPct val="100000"/>
              </a:lnSpc>
              <a:spcBef>
                <a:spcPts val="0"/>
              </a:spcBef>
              <a:spcAft>
                <a:spcPts val="0"/>
              </a:spcAft>
              <a:buSzPts val="3000"/>
              <a:buFont typeface="Inter SemiBold"/>
              <a:buNone/>
              <a:defRPr sz="3000">
                <a:latin typeface="Inter SemiBold"/>
                <a:ea typeface="Inter SemiBold"/>
                <a:cs typeface="Inter SemiBold"/>
                <a:sym typeface="Inter SemiBold"/>
              </a:defRPr>
            </a:lvl3pPr>
            <a:lvl4pPr lvl="3" algn="l">
              <a:lnSpc>
                <a:spcPct val="100000"/>
              </a:lnSpc>
              <a:spcBef>
                <a:spcPts val="0"/>
              </a:spcBef>
              <a:spcAft>
                <a:spcPts val="0"/>
              </a:spcAft>
              <a:buSzPts val="3000"/>
              <a:buFont typeface="Inter SemiBold"/>
              <a:buNone/>
              <a:defRPr sz="3000">
                <a:latin typeface="Inter SemiBold"/>
                <a:ea typeface="Inter SemiBold"/>
                <a:cs typeface="Inter SemiBold"/>
                <a:sym typeface="Inter SemiBold"/>
              </a:defRPr>
            </a:lvl4pPr>
            <a:lvl5pPr lvl="4" algn="l">
              <a:lnSpc>
                <a:spcPct val="100000"/>
              </a:lnSpc>
              <a:spcBef>
                <a:spcPts val="0"/>
              </a:spcBef>
              <a:spcAft>
                <a:spcPts val="0"/>
              </a:spcAft>
              <a:buSzPts val="3000"/>
              <a:buFont typeface="Inter SemiBold"/>
              <a:buNone/>
              <a:defRPr sz="3000">
                <a:latin typeface="Inter SemiBold"/>
                <a:ea typeface="Inter SemiBold"/>
                <a:cs typeface="Inter SemiBold"/>
                <a:sym typeface="Inter SemiBold"/>
              </a:defRPr>
            </a:lvl5pPr>
            <a:lvl6pPr lvl="5" algn="l">
              <a:lnSpc>
                <a:spcPct val="100000"/>
              </a:lnSpc>
              <a:spcBef>
                <a:spcPts val="0"/>
              </a:spcBef>
              <a:spcAft>
                <a:spcPts val="0"/>
              </a:spcAft>
              <a:buSzPts val="3000"/>
              <a:buFont typeface="Inter SemiBold"/>
              <a:buNone/>
              <a:defRPr sz="3000">
                <a:latin typeface="Inter SemiBold"/>
                <a:ea typeface="Inter SemiBold"/>
                <a:cs typeface="Inter SemiBold"/>
                <a:sym typeface="Inter SemiBold"/>
              </a:defRPr>
            </a:lvl6pPr>
            <a:lvl7pPr lvl="6" algn="l">
              <a:lnSpc>
                <a:spcPct val="100000"/>
              </a:lnSpc>
              <a:spcBef>
                <a:spcPts val="0"/>
              </a:spcBef>
              <a:spcAft>
                <a:spcPts val="0"/>
              </a:spcAft>
              <a:buSzPts val="3000"/>
              <a:buFont typeface="Inter SemiBold"/>
              <a:buNone/>
              <a:defRPr sz="3000">
                <a:latin typeface="Inter SemiBold"/>
                <a:ea typeface="Inter SemiBold"/>
                <a:cs typeface="Inter SemiBold"/>
                <a:sym typeface="Inter SemiBold"/>
              </a:defRPr>
            </a:lvl7pPr>
            <a:lvl8pPr lvl="7" algn="l">
              <a:lnSpc>
                <a:spcPct val="100000"/>
              </a:lnSpc>
              <a:spcBef>
                <a:spcPts val="0"/>
              </a:spcBef>
              <a:spcAft>
                <a:spcPts val="0"/>
              </a:spcAft>
              <a:buSzPts val="3000"/>
              <a:buFont typeface="Inter SemiBold"/>
              <a:buNone/>
              <a:defRPr sz="3000">
                <a:latin typeface="Inter SemiBold"/>
                <a:ea typeface="Inter SemiBold"/>
                <a:cs typeface="Inter SemiBold"/>
                <a:sym typeface="Inter SemiBold"/>
              </a:defRPr>
            </a:lvl8pPr>
            <a:lvl9pPr lvl="8" algn="l">
              <a:lnSpc>
                <a:spcPct val="100000"/>
              </a:lnSpc>
              <a:spcBef>
                <a:spcPts val="0"/>
              </a:spcBef>
              <a:spcAft>
                <a:spcPts val="0"/>
              </a:spcAft>
              <a:buSzPts val="3000"/>
              <a:buFont typeface="Inter SemiBold"/>
              <a:buNone/>
              <a:defRPr sz="3000">
                <a:latin typeface="Inter SemiBold"/>
                <a:ea typeface="Inter SemiBold"/>
                <a:cs typeface="Inter SemiBold"/>
                <a:sym typeface="Inter SemiBold"/>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SECTION_TITLE_AND_DESCRIPTION">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10"/>
          <p:cNvSpPr txBox="1"/>
          <p:nvPr>
            <p:ph type="title"/>
          </p:nvPr>
        </p:nvSpPr>
        <p:spPr>
          <a:xfrm>
            <a:off x="984150" y="3914225"/>
            <a:ext cx="7175700" cy="56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Font typeface="Inter Medium"/>
              <a:buNone/>
              <a:defRPr sz="1800">
                <a:latin typeface="Inter Medium"/>
                <a:ea typeface="Inter Medium"/>
                <a:cs typeface="Inter Medium"/>
                <a:sym typeface="Inter Medium"/>
              </a:defRPr>
            </a:lvl1pPr>
            <a:lvl2pPr lvl="1" algn="ctr">
              <a:lnSpc>
                <a:spcPct val="100000"/>
              </a:lnSpc>
              <a:spcBef>
                <a:spcPts val="0"/>
              </a:spcBef>
              <a:spcAft>
                <a:spcPts val="0"/>
              </a:spcAft>
              <a:buSzPts val="1800"/>
              <a:buFont typeface="Inter Medium"/>
              <a:buNone/>
              <a:defRPr sz="1800">
                <a:latin typeface="Inter Medium"/>
                <a:ea typeface="Inter Medium"/>
                <a:cs typeface="Inter Medium"/>
                <a:sym typeface="Inter Medium"/>
              </a:defRPr>
            </a:lvl2pPr>
            <a:lvl3pPr lvl="2" algn="ctr">
              <a:lnSpc>
                <a:spcPct val="100000"/>
              </a:lnSpc>
              <a:spcBef>
                <a:spcPts val="0"/>
              </a:spcBef>
              <a:spcAft>
                <a:spcPts val="0"/>
              </a:spcAft>
              <a:buSzPts val="1800"/>
              <a:buFont typeface="Inter Medium"/>
              <a:buNone/>
              <a:defRPr sz="1800">
                <a:latin typeface="Inter Medium"/>
                <a:ea typeface="Inter Medium"/>
                <a:cs typeface="Inter Medium"/>
                <a:sym typeface="Inter Medium"/>
              </a:defRPr>
            </a:lvl3pPr>
            <a:lvl4pPr lvl="3" algn="ctr">
              <a:lnSpc>
                <a:spcPct val="100000"/>
              </a:lnSpc>
              <a:spcBef>
                <a:spcPts val="0"/>
              </a:spcBef>
              <a:spcAft>
                <a:spcPts val="0"/>
              </a:spcAft>
              <a:buSzPts val="1800"/>
              <a:buFont typeface="Inter Medium"/>
              <a:buNone/>
              <a:defRPr sz="1800">
                <a:latin typeface="Inter Medium"/>
                <a:ea typeface="Inter Medium"/>
                <a:cs typeface="Inter Medium"/>
                <a:sym typeface="Inter Medium"/>
              </a:defRPr>
            </a:lvl4pPr>
            <a:lvl5pPr lvl="4" algn="ctr">
              <a:lnSpc>
                <a:spcPct val="100000"/>
              </a:lnSpc>
              <a:spcBef>
                <a:spcPts val="0"/>
              </a:spcBef>
              <a:spcAft>
                <a:spcPts val="0"/>
              </a:spcAft>
              <a:buSzPts val="1800"/>
              <a:buFont typeface="Inter Medium"/>
              <a:buNone/>
              <a:defRPr sz="1800">
                <a:latin typeface="Inter Medium"/>
                <a:ea typeface="Inter Medium"/>
                <a:cs typeface="Inter Medium"/>
                <a:sym typeface="Inter Medium"/>
              </a:defRPr>
            </a:lvl5pPr>
            <a:lvl6pPr lvl="5" algn="ctr">
              <a:lnSpc>
                <a:spcPct val="100000"/>
              </a:lnSpc>
              <a:spcBef>
                <a:spcPts val="0"/>
              </a:spcBef>
              <a:spcAft>
                <a:spcPts val="0"/>
              </a:spcAft>
              <a:buSzPts val="1800"/>
              <a:buFont typeface="Inter Medium"/>
              <a:buNone/>
              <a:defRPr sz="1800">
                <a:latin typeface="Inter Medium"/>
                <a:ea typeface="Inter Medium"/>
                <a:cs typeface="Inter Medium"/>
                <a:sym typeface="Inter Medium"/>
              </a:defRPr>
            </a:lvl6pPr>
            <a:lvl7pPr lvl="6" algn="ctr">
              <a:lnSpc>
                <a:spcPct val="100000"/>
              </a:lnSpc>
              <a:spcBef>
                <a:spcPts val="0"/>
              </a:spcBef>
              <a:spcAft>
                <a:spcPts val="0"/>
              </a:spcAft>
              <a:buSzPts val="1800"/>
              <a:buFont typeface="Inter Medium"/>
              <a:buNone/>
              <a:defRPr sz="1800">
                <a:latin typeface="Inter Medium"/>
                <a:ea typeface="Inter Medium"/>
                <a:cs typeface="Inter Medium"/>
                <a:sym typeface="Inter Medium"/>
              </a:defRPr>
            </a:lvl7pPr>
            <a:lvl8pPr lvl="7" algn="ctr">
              <a:lnSpc>
                <a:spcPct val="100000"/>
              </a:lnSpc>
              <a:spcBef>
                <a:spcPts val="0"/>
              </a:spcBef>
              <a:spcAft>
                <a:spcPts val="0"/>
              </a:spcAft>
              <a:buSzPts val="1800"/>
              <a:buFont typeface="Inter Medium"/>
              <a:buNone/>
              <a:defRPr sz="1800">
                <a:latin typeface="Inter Medium"/>
                <a:ea typeface="Inter Medium"/>
                <a:cs typeface="Inter Medium"/>
                <a:sym typeface="Inter Medium"/>
              </a:defRPr>
            </a:lvl8pPr>
            <a:lvl9pPr lvl="8" algn="ctr">
              <a:lnSpc>
                <a:spcPct val="100000"/>
              </a:lnSpc>
              <a:spcBef>
                <a:spcPts val="0"/>
              </a:spcBef>
              <a:spcAft>
                <a:spcPts val="0"/>
              </a:spcAft>
              <a:buSzPts val="1800"/>
              <a:buFont typeface="Inter Medium"/>
              <a:buNone/>
              <a:defRPr sz="1800">
                <a:latin typeface="Inter Medium"/>
                <a:ea typeface="Inter Medium"/>
                <a:cs typeface="Inter Medium"/>
                <a:sym typeface="Inter Medium"/>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285400"/>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Inter SemiBold"/>
              <a:buNone/>
              <a:defRPr b="0" i="0" sz="2800" u="none" cap="none" strike="noStrike">
                <a:solidFill>
                  <a:srgbClr val="FFFFFF"/>
                </a:solidFill>
                <a:latin typeface="Inter SemiBold"/>
                <a:ea typeface="Inter SemiBold"/>
                <a:cs typeface="Inter SemiBold"/>
                <a:sym typeface="Inter SemiBold"/>
              </a:defRPr>
            </a:lvl1pPr>
            <a:lvl2pPr lvl="1" marR="0" rtl="0" algn="l">
              <a:lnSpc>
                <a:spcPct val="100000"/>
              </a:lnSpc>
              <a:spcBef>
                <a:spcPts val="0"/>
              </a:spcBef>
              <a:spcAft>
                <a:spcPts val="0"/>
              </a:spcAft>
              <a:buClr>
                <a:srgbClr val="FFFFFF"/>
              </a:buClr>
              <a:buSzPts val="2800"/>
              <a:buFont typeface="Inter SemiBold"/>
              <a:buNone/>
              <a:defRPr b="0" i="0" sz="2800" u="none" cap="none" strike="noStrike">
                <a:solidFill>
                  <a:srgbClr val="FFFFFF"/>
                </a:solidFill>
                <a:latin typeface="Inter SemiBold"/>
                <a:ea typeface="Inter SemiBold"/>
                <a:cs typeface="Inter SemiBold"/>
                <a:sym typeface="Inter SemiBold"/>
              </a:defRPr>
            </a:lvl2pPr>
            <a:lvl3pPr lvl="2" marR="0" rtl="0" algn="l">
              <a:lnSpc>
                <a:spcPct val="100000"/>
              </a:lnSpc>
              <a:spcBef>
                <a:spcPts val="0"/>
              </a:spcBef>
              <a:spcAft>
                <a:spcPts val="0"/>
              </a:spcAft>
              <a:buClr>
                <a:srgbClr val="FFFFFF"/>
              </a:buClr>
              <a:buSzPts val="2800"/>
              <a:buFont typeface="Inter SemiBold"/>
              <a:buNone/>
              <a:defRPr b="0" i="0" sz="2800" u="none" cap="none" strike="noStrike">
                <a:solidFill>
                  <a:srgbClr val="FFFFFF"/>
                </a:solidFill>
                <a:latin typeface="Inter SemiBold"/>
                <a:ea typeface="Inter SemiBold"/>
                <a:cs typeface="Inter SemiBold"/>
                <a:sym typeface="Inter SemiBold"/>
              </a:defRPr>
            </a:lvl3pPr>
            <a:lvl4pPr lvl="3" marR="0" rtl="0" algn="l">
              <a:lnSpc>
                <a:spcPct val="100000"/>
              </a:lnSpc>
              <a:spcBef>
                <a:spcPts val="0"/>
              </a:spcBef>
              <a:spcAft>
                <a:spcPts val="0"/>
              </a:spcAft>
              <a:buClr>
                <a:srgbClr val="FFFFFF"/>
              </a:buClr>
              <a:buSzPts val="2800"/>
              <a:buFont typeface="Inter SemiBold"/>
              <a:buNone/>
              <a:defRPr b="0" i="0" sz="2800" u="none" cap="none" strike="noStrike">
                <a:solidFill>
                  <a:srgbClr val="FFFFFF"/>
                </a:solidFill>
                <a:latin typeface="Inter SemiBold"/>
                <a:ea typeface="Inter SemiBold"/>
                <a:cs typeface="Inter SemiBold"/>
                <a:sym typeface="Inter SemiBold"/>
              </a:defRPr>
            </a:lvl4pPr>
            <a:lvl5pPr lvl="4" marR="0" rtl="0" algn="l">
              <a:lnSpc>
                <a:spcPct val="100000"/>
              </a:lnSpc>
              <a:spcBef>
                <a:spcPts val="0"/>
              </a:spcBef>
              <a:spcAft>
                <a:spcPts val="0"/>
              </a:spcAft>
              <a:buClr>
                <a:srgbClr val="FFFFFF"/>
              </a:buClr>
              <a:buSzPts val="2800"/>
              <a:buFont typeface="Inter SemiBold"/>
              <a:buNone/>
              <a:defRPr b="0" i="0" sz="2800" u="none" cap="none" strike="noStrike">
                <a:solidFill>
                  <a:srgbClr val="FFFFFF"/>
                </a:solidFill>
                <a:latin typeface="Inter SemiBold"/>
                <a:ea typeface="Inter SemiBold"/>
                <a:cs typeface="Inter SemiBold"/>
                <a:sym typeface="Inter SemiBold"/>
              </a:defRPr>
            </a:lvl5pPr>
            <a:lvl6pPr lvl="5" marR="0" rtl="0" algn="l">
              <a:lnSpc>
                <a:spcPct val="100000"/>
              </a:lnSpc>
              <a:spcBef>
                <a:spcPts val="0"/>
              </a:spcBef>
              <a:spcAft>
                <a:spcPts val="0"/>
              </a:spcAft>
              <a:buClr>
                <a:srgbClr val="FFFFFF"/>
              </a:buClr>
              <a:buSzPts val="2800"/>
              <a:buFont typeface="Inter SemiBold"/>
              <a:buNone/>
              <a:defRPr b="0" i="0" sz="2800" u="none" cap="none" strike="noStrike">
                <a:solidFill>
                  <a:srgbClr val="FFFFFF"/>
                </a:solidFill>
                <a:latin typeface="Inter SemiBold"/>
                <a:ea typeface="Inter SemiBold"/>
                <a:cs typeface="Inter SemiBold"/>
                <a:sym typeface="Inter SemiBold"/>
              </a:defRPr>
            </a:lvl6pPr>
            <a:lvl7pPr lvl="6" marR="0" rtl="0" algn="l">
              <a:lnSpc>
                <a:spcPct val="100000"/>
              </a:lnSpc>
              <a:spcBef>
                <a:spcPts val="0"/>
              </a:spcBef>
              <a:spcAft>
                <a:spcPts val="0"/>
              </a:spcAft>
              <a:buClr>
                <a:srgbClr val="FFFFFF"/>
              </a:buClr>
              <a:buSzPts val="2800"/>
              <a:buFont typeface="Inter SemiBold"/>
              <a:buNone/>
              <a:defRPr b="0" i="0" sz="2800" u="none" cap="none" strike="noStrike">
                <a:solidFill>
                  <a:srgbClr val="FFFFFF"/>
                </a:solidFill>
                <a:latin typeface="Inter SemiBold"/>
                <a:ea typeface="Inter SemiBold"/>
                <a:cs typeface="Inter SemiBold"/>
                <a:sym typeface="Inter SemiBold"/>
              </a:defRPr>
            </a:lvl7pPr>
            <a:lvl8pPr lvl="7" marR="0" rtl="0" algn="l">
              <a:lnSpc>
                <a:spcPct val="100000"/>
              </a:lnSpc>
              <a:spcBef>
                <a:spcPts val="0"/>
              </a:spcBef>
              <a:spcAft>
                <a:spcPts val="0"/>
              </a:spcAft>
              <a:buClr>
                <a:srgbClr val="FFFFFF"/>
              </a:buClr>
              <a:buSzPts val="2800"/>
              <a:buFont typeface="Inter SemiBold"/>
              <a:buNone/>
              <a:defRPr b="0" i="0" sz="2800" u="none" cap="none" strike="noStrike">
                <a:solidFill>
                  <a:srgbClr val="FFFFFF"/>
                </a:solidFill>
                <a:latin typeface="Inter SemiBold"/>
                <a:ea typeface="Inter SemiBold"/>
                <a:cs typeface="Inter SemiBold"/>
                <a:sym typeface="Inter SemiBold"/>
              </a:defRPr>
            </a:lvl8pPr>
            <a:lvl9pPr lvl="8" marR="0" rtl="0" algn="l">
              <a:lnSpc>
                <a:spcPct val="100000"/>
              </a:lnSpc>
              <a:spcBef>
                <a:spcPts val="0"/>
              </a:spcBef>
              <a:spcAft>
                <a:spcPts val="0"/>
              </a:spcAft>
              <a:buClr>
                <a:srgbClr val="FFFFFF"/>
              </a:buClr>
              <a:buSzPts val="2800"/>
              <a:buFont typeface="Inter SemiBold"/>
              <a:buNone/>
              <a:defRPr b="0" i="0" sz="2800" u="none" cap="none" strike="noStrike">
                <a:solidFill>
                  <a:srgbClr val="FFFFFF"/>
                </a:solidFill>
                <a:latin typeface="Inter SemiBold"/>
                <a:ea typeface="Inter SemiBold"/>
                <a:cs typeface="Inter SemiBold"/>
                <a:sym typeface="Inter SemiBold"/>
              </a:defRPr>
            </a:lvl9pPr>
          </a:lstStyle>
          <a:p/>
        </p:txBody>
      </p:sp>
      <p:sp>
        <p:nvSpPr>
          <p:cNvPr id="7" name="Google Shape;7;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 name="Shape 43"/>
        <p:cNvGrpSpPr/>
        <p:nvPr/>
      </p:nvGrpSpPr>
      <p:grpSpPr>
        <a:xfrm>
          <a:off x="0" y="0"/>
          <a:ext cx="0" cy="0"/>
          <a:chOff x="0" y="0"/>
          <a:chExt cx="0" cy="0"/>
        </a:xfrm>
      </p:grpSpPr>
      <p:sp>
        <p:nvSpPr>
          <p:cNvPr id="44" name="Google Shape;44;p1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45" name="Google Shape;45;p1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6" name="Google Shape;46;p1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47" name="Google Shape;47;p1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48" name="Google Shape;48;p1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hasgeek.com/fifthelephant/open-source-ai-hackathon/" TargetMode="External"/><Relationship Id="rId4" Type="http://schemas.openxmlformats.org/officeDocument/2006/relationships/hyperlink" Target="https://hasgeek.com/fifthelephant/open-source-ai-hackathon/" TargetMode="External"/><Relationship Id="rId5" Type="http://schemas.openxmlformats.org/officeDocument/2006/relationships/hyperlink" Target="https://hasgeek.com/fifthelephant/open-source-ai-hackathon/" TargetMode="External"/><Relationship Id="rId6" Type="http://schemas.openxmlformats.org/officeDocument/2006/relationships/hyperlink" Target="https://hasgeek.com/fifthelephant/open-source-ai-hackathon/" TargetMode="External"/><Relationship Id="rId7"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hyperlink" Target="https://colab.research.google.com/drive/1KxnaFdKrZMrJgGmi1hsFG0Alsx-oDomx?usp=sha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1.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idx="1" type="subTitle"/>
          </p:nvPr>
        </p:nvSpPr>
        <p:spPr>
          <a:xfrm>
            <a:off x="311700" y="2937108"/>
            <a:ext cx="7586700" cy="47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US">
                <a:latin typeface="Calibri"/>
                <a:ea typeface="Calibri"/>
                <a:cs typeface="Calibri"/>
                <a:sym typeface="Calibri"/>
              </a:rPr>
              <a:t>Team members: Akash Kamalesh, Anirudh Lakhotia, Tanistha Hota</a:t>
            </a:r>
            <a:endParaRPr/>
          </a:p>
          <a:p>
            <a:pPr indent="0" lvl="0" marL="0" rtl="0" algn="l">
              <a:lnSpc>
                <a:spcPct val="100000"/>
              </a:lnSpc>
              <a:spcBef>
                <a:spcPts val="0"/>
              </a:spcBef>
              <a:spcAft>
                <a:spcPts val="0"/>
              </a:spcAft>
              <a:buSzPts val="1800"/>
              <a:buNone/>
            </a:pPr>
            <a:r>
              <a:t/>
            </a:r>
            <a:endParaRPr b="1">
              <a:latin typeface="Calibri"/>
              <a:ea typeface="Calibri"/>
              <a:cs typeface="Calibri"/>
              <a:sym typeface="Calibri"/>
            </a:endParaRPr>
          </a:p>
          <a:p>
            <a:pPr indent="0" lvl="0" marL="0" rtl="0" algn="l">
              <a:lnSpc>
                <a:spcPct val="100000"/>
              </a:lnSpc>
              <a:spcBef>
                <a:spcPts val="0"/>
              </a:spcBef>
              <a:spcAft>
                <a:spcPts val="0"/>
              </a:spcAft>
              <a:buSzPts val="1800"/>
              <a:buNone/>
            </a:pPr>
            <a:r>
              <a:rPr b="1" lang="en-US">
                <a:latin typeface="Calibri"/>
                <a:ea typeface="Calibri"/>
                <a:cs typeface="Calibri"/>
                <a:sym typeface="Calibri"/>
              </a:rPr>
              <a:t>Github repo: </a:t>
            </a:r>
            <a:r>
              <a:rPr b="1" lang="en-US">
                <a:latin typeface="Calibri"/>
                <a:ea typeface="Calibri"/>
                <a:cs typeface="Calibri"/>
                <a:sym typeface="Calibri"/>
              </a:rPr>
              <a:t>https://github.com/asphytheghoul/Baarat</a:t>
            </a:r>
            <a:endParaRPr b="1">
              <a:latin typeface="Calibri"/>
              <a:ea typeface="Calibri"/>
              <a:cs typeface="Calibri"/>
              <a:sym typeface="Calibri"/>
            </a:endParaRPr>
          </a:p>
          <a:p>
            <a:pPr indent="0" lvl="0" marL="0" rtl="0" algn="l">
              <a:lnSpc>
                <a:spcPct val="100000"/>
              </a:lnSpc>
              <a:spcBef>
                <a:spcPts val="0"/>
              </a:spcBef>
              <a:spcAft>
                <a:spcPts val="0"/>
              </a:spcAft>
              <a:buSzPts val="1800"/>
              <a:buNone/>
            </a:pPr>
            <a:r>
              <a:t/>
            </a:r>
            <a:endParaRPr b="1" u="sng">
              <a:solidFill>
                <a:schemeClr val="hlink"/>
              </a:solidFill>
              <a:latin typeface="Calibri"/>
              <a:ea typeface="Calibri"/>
              <a:cs typeface="Calibri"/>
              <a:sym typeface="Calibri"/>
              <a:hlinkClick r:id="rId3"/>
            </a:endParaRPr>
          </a:p>
          <a:p>
            <a:pPr indent="0" lvl="0" marL="0" rtl="0" algn="l">
              <a:lnSpc>
                <a:spcPct val="100000"/>
              </a:lnSpc>
              <a:spcBef>
                <a:spcPts val="0"/>
              </a:spcBef>
              <a:spcAft>
                <a:spcPts val="0"/>
              </a:spcAft>
              <a:buSzPts val="1800"/>
              <a:buNone/>
            </a:pPr>
            <a:r>
              <a:t/>
            </a:r>
            <a:endParaRPr b="1" u="sng">
              <a:solidFill>
                <a:schemeClr val="hlink"/>
              </a:solidFill>
              <a:latin typeface="Calibri"/>
              <a:ea typeface="Calibri"/>
              <a:cs typeface="Calibri"/>
              <a:sym typeface="Calibri"/>
              <a:hlinkClick r:id="rId4"/>
            </a:endParaRPr>
          </a:p>
          <a:p>
            <a:pPr indent="0" lvl="0" marL="0" rtl="0" algn="l">
              <a:lnSpc>
                <a:spcPct val="100000"/>
              </a:lnSpc>
              <a:spcBef>
                <a:spcPts val="0"/>
              </a:spcBef>
              <a:spcAft>
                <a:spcPts val="0"/>
              </a:spcAft>
              <a:buSzPts val="1800"/>
              <a:buNone/>
            </a:pPr>
            <a:r>
              <a:t/>
            </a:r>
            <a:endParaRPr b="1" u="sng">
              <a:solidFill>
                <a:schemeClr val="hlink"/>
              </a:solidFill>
              <a:latin typeface="Calibri"/>
              <a:ea typeface="Calibri"/>
              <a:cs typeface="Calibri"/>
              <a:sym typeface="Calibri"/>
              <a:hlinkClick r:id="rId5"/>
            </a:endParaRPr>
          </a:p>
          <a:p>
            <a:pPr indent="0" lvl="0" marL="0" rtl="0" algn="l">
              <a:lnSpc>
                <a:spcPct val="100000"/>
              </a:lnSpc>
              <a:spcBef>
                <a:spcPts val="0"/>
              </a:spcBef>
              <a:spcAft>
                <a:spcPts val="0"/>
              </a:spcAft>
              <a:buSzPts val="1800"/>
              <a:buNone/>
            </a:pPr>
            <a:r>
              <a:rPr b="1" lang="en-US" u="sng">
                <a:solidFill>
                  <a:schemeClr val="hlink"/>
                </a:solidFill>
                <a:latin typeface="Calibri"/>
                <a:ea typeface="Calibri"/>
                <a:cs typeface="Calibri"/>
                <a:sym typeface="Calibri"/>
                <a:hlinkClick r:id="rId6"/>
              </a:rPr>
              <a:t>https://hasgeek.com/fifthelephant/open-source-ai-hackathon/</a:t>
            </a:r>
            <a:endParaRPr b="1">
              <a:latin typeface="Calibri"/>
              <a:ea typeface="Calibri"/>
              <a:cs typeface="Calibri"/>
              <a:sym typeface="Calibri"/>
            </a:endParaRPr>
          </a:p>
        </p:txBody>
      </p:sp>
      <p:sp>
        <p:nvSpPr>
          <p:cNvPr id="123" name="Google Shape;123;p23"/>
          <p:cNvSpPr txBox="1"/>
          <p:nvPr/>
        </p:nvSpPr>
        <p:spPr>
          <a:xfrm>
            <a:off x="311700" y="2340917"/>
            <a:ext cx="45720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400">
                <a:solidFill>
                  <a:schemeClr val="lt1"/>
                </a:solidFill>
                <a:latin typeface="Calibri"/>
                <a:ea typeface="Calibri"/>
                <a:cs typeface="Calibri"/>
                <a:sym typeface="Calibri"/>
              </a:rPr>
              <a:t>Project Baraat</a:t>
            </a:r>
            <a:endParaRPr b="0" i="0" sz="2400" u="none" cap="none" strike="noStrike">
              <a:solidFill>
                <a:schemeClr val="lt1"/>
              </a:solidFill>
              <a:latin typeface="Arial"/>
              <a:ea typeface="Arial"/>
              <a:cs typeface="Arial"/>
              <a:sym typeface="Arial"/>
            </a:endParaRPr>
          </a:p>
        </p:txBody>
      </p:sp>
      <p:pic>
        <p:nvPicPr>
          <p:cNvPr id="124" name="Google Shape;124;p23"/>
          <p:cNvPicPr preferRelativeResize="0"/>
          <p:nvPr/>
        </p:nvPicPr>
        <p:blipFill rotWithShape="1">
          <a:blip r:embed="rId7">
            <a:alphaModFix/>
          </a:blip>
          <a:srcRect b="52748" l="53398" r="18923" t="11511"/>
          <a:stretch/>
        </p:blipFill>
        <p:spPr>
          <a:xfrm>
            <a:off x="2835975" y="459175"/>
            <a:ext cx="2538148" cy="1638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261575" y="-228606"/>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US">
                <a:solidFill>
                  <a:srgbClr val="0000FF"/>
                </a:solidFill>
              </a:rPr>
              <a:t>Training and fine-tuning of models</a:t>
            </a:r>
            <a:endParaRPr>
              <a:solidFill>
                <a:srgbClr val="0000FF"/>
              </a:solidFill>
            </a:endParaRPr>
          </a:p>
        </p:txBody>
      </p:sp>
      <p:sp>
        <p:nvSpPr>
          <p:cNvPr id="233" name="Google Shape;233;p32"/>
          <p:cNvSpPr txBox="1"/>
          <p:nvPr>
            <p:ph idx="1" type="body"/>
          </p:nvPr>
        </p:nvSpPr>
        <p:spPr>
          <a:xfrm>
            <a:off x="393075" y="1016275"/>
            <a:ext cx="7886700" cy="3534000"/>
          </a:xfrm>
          <a:prstGeom prst="rect">
            <a:avLst/>
          </a:prstGeom>
          <a:noFill/>
          <a:ln>
            <a:noFill/>
          </a:ln>
        </p:spPr>
        <p:txBody>
          <a:bodyPr anchorCtr="0" anchor="t" bIns="34275" lIns="68575" spcFirstLastPara="1" rIns="68575" wrap="square" tIns="34275">
            <a:noAutofit/>
          </a:bodyPr>
          <a:lstStyle/>
          <a:p>
            <a:pPr indent="0" lvl="0" marL="0" rtl="0" algn="ctr">
              <a:lnSpc>
                <a:spcPct val="80000"/>
              </a:lnSpc>
              <a:spcBef>
                <a:spcPts val="0"/>
              </a:spcBef>
              <a:spcAft>
                <a:spcPts val="0"/>
              </a:spcAft>
              <a:buSzPts val="1018"/>
              <a:buNone/>
            </a:pPr>
            <a:r>
              <a:rPr b="1" lang="en-US" sz="1750"/>
              <a:t>What was Tried?</a:t>
            </a:r>
            <a:endParaRPr b="1" sz="1750"/>
          </a:p>
          <a:p>
            <a:pPr indent="0" lvl="0" marL="457200" rtl="0" algn="l">
              <a:spcBef>
                <a:spcPts val="0"/>
              </a:spcBef>
              <a:spcAft>
                <a:spcPts val="0"/>
              </a:spcAft>
              <a:buNone/>
            </a:pPr>
            <a:r>
              <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In our experiments, we also trained models without the use of unsloth. We noted that incorporating unsloth resulted in a training speed that was approximately </a:t>
            </a:r>
            <a:r>
              <a:rPr b="1" lang="en-US" sz="1600"/>
              <a:t>2.2 times faster</a:t>
            </a:r>
            <a:r>
              <a:rPr lang="en-US" sz="1600"/>
              <a:t> for an equivalent number of steps.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We refrained from appling any form of quantization to the models throughout the process, both training and inference were conducted </a:t>
            </a:r>
            <a:r>
              <a:rPr b="1" lang="en-US" sz="1600"/>
              <a:t>without applying quantization</a:t>
            </a:r>
            <a:r>
              <a:rPr lang="en-US" sz="1600"/>
              <a:t>.</a:t>
            </a:r>
            <a:endParaRPr sz="1600"/>
          </a:p>
          <a:p>
            <a:pPr indent="0" lvl="0" marL="0" rtl="0" algn="l">
              <a:spcBef>
                <a:spcPts val="0"/>
              </a:spcBef>
              <a:spcAft>
                <a:spcPts val="0"/>
              </a:spcAft>
              <a:buNone/>
            </a:pPr>
            <a:r>
              <a:t/>
            </a:r>
            <a:endParaRPr sz="1600"/>
          </a:p>
          <a:p>
            <a:pPr indent="0" lvl="0" marL="0" rtl="0" algn="l">
              <a:lnSpc>
                <a:spcPct val="80000"/>
              </a:lnSpc>
              <a:spcBef>
                <a:spcPts val="0"/>
              </a:spcBef>
              <a:spcAft>
                <a:spcPts val="0"/>
              </a:spcAft>
              <a:buSzPts val="1295"/>
              <a:buNone/>
            </a:pPr>
            <a:r>
              <a:t/>
            </a:r>
            <a:endParaRPr sz="1600"/>
          </a:p>
        </p:txBody>
      </p:sp>
      <p:pic>
        <p:nvPicPr>
          <p:cNvPr id="234" name="Google Shape;234;p32"/>
          <p:cNvPicPr preferRelativeResize="0"/>
          <p:nvPr/>
        </p:nvPicPr>
        <p:blipFill rotWithShape="1">
          <a:blip r:embed="rId3">
            <a:alphaModFix/>
          </a:blip>
          <a:srcRect b="0" l="13770" r="0" t="0"/>
          <a:stretch/>
        </p:blipFill>
        <p:spPr>
          <a:xfrm>
            <a:off x="8554874" y="0"/>
            <a:ext cx="58912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241925" y="-145806"/>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US">
                <a:solidFill>
                  <a:srgbClr val="0000FF"/>
                </a:solidFill>
              </a:rPr>
              <a:t>Training and fine-tuning of models</a:t>
            </a:r>
            <a:endParaRPr>
              <a:solidFill>
                <a:srgbClr val="0000FF"/>
              </a:solidFill>
            </a:endParaRPr>
          </a:p>
        </p:txBody>
      </p:sp>
      <p:sp>
        <p:nvSpPr>
          <p:cNvPr id="240" name="Google Shape;240;p33"/>
          <p:cNvSpPr txBox="1"/>
          <p:nvPr>
            <p:ph idx="1" type="body"/>
          </p:nvPr>
        </p:nvSpPr>
        <p:spPr>
          <a:xfrm>
            <a:off x="285100" y="875525"/>
            <a:ext cx="7886700" cy="3906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440"/>
              <a:buNone/>
            </a:pPr>
            <a:r>
              <a:rPr b="1" lang="en-US" sz="1428"/>
              <a:t>Base Model: </a:t>
            </a:r>
            <a:r>
              <a:rPr lang="en-US" sz="1428"/>
              <a:t>For the pre-training phase, we utilized the </a:t>
            </a:r>
            <a:r>
              <a:rPr b="1" lang="en-US" sz="1428"/>
              <a:t>LLaMa-2 7B</a:t>
            </a:r>
            <a:r>
              <a:rPr lang="en-US" sz="1428"/>
              <a:t> model as the foundational architecture for both Hindi and Kannada languages.</a:t>
            </a:r>
            <a:endParaRPr sz="1428"/>
          </a:p>
          <a:p>
            <a:pPr indent="0" lvl="0" marL="0" rtl="0" algn="l">
              <a:lnSpc>
                <a:spcPct val="90000"/>
              </a:lnSpc>
              <a:spcBef>
                <a:spcPts val="0"/>
              </a:spcBef>
              <a:spcAft>
                <a:spcPts val="0"/>
              </a:spcAft>
              <a:buSzPts val="440"/>
              <a:buNone/>
            </a:pPr>
            <a:r>
              <a:t/>
            </a:r>
            <a:endParaRPr sz="1428"/>
          </a:p>
          <a:p>
            <a:pPr indent="-325654" lvl="0" marL="457200" rtl="0" algn="l">
              <a:lnSpc>
                <a:spcPct val="90000"/>
              </a:lnSpc>
              <a:spcBef>
                <a:spcPts val="0"/>
              </a:spcBef>
              <a:spcAft>
                <a:spcPts val="0"/>
              </a:spcAft>
              <a:buSzPts val="1528"/>
              <a:buChar char="•"/>
            </a:pPr>
            <a:r>
              <a:rPr lang="en-US" sz="1528"/>
              <a:t>We selected LLaMa-2 as our starting point for developing Indic NLP Large Language Models (LLMs) due to its </a:t>
            </a:r>
            <a:r>
              <a:rPr b="1" lang="en-US" sz="1528"/>
              <a:t>reliability and established performance.</a:t>
            </a:r>
            <a:r>
              <a:rPr lang="en-US" sz="1528"/>
              <a:t> Meta AI has further enhanced the safety of these models, enabling their deployment without the need for additional model alignment steps—subject to the toxicity levels of the datasets used for fine-tuning—by employing safeguards like </a:t>
            </a:r>
            <a:r>
              <a:rPr b="1" lang="en-US" sz="1528"/>
              <a:t>LLaMa Guard.</a:t>
            </a:r>
            <a:endParaRPr b="1" sz="1528"/>
          </a:p>
          <a:p>
            <a:pPr indent="0" lvl="0" marL="457200" rtl="0" algn="l">
              <a:lnSpc>
                <a:spcPct val="90000"/>
              </a:lnSpc>
              <a:spcBef>
                <a:spcPts val="0"/>
              </a:spcBef>
              <a:spcAft>
                <a:spcPts val="0"/>
              </a:spcAft>
              <a:buSzPts val="440"/>
              <a:buNone/>
            </a:pPr>
            <a:r>
              <a:t/>
            </a:r>
            <a:endParaRPr sz="1528"/>
          </a:p>
          <a:p>
            <a:pPr indent="-325654" lvl="0" marL="457200" rtl="0" algn="l">
              <a:lnSpc>
                <a:spcPct val="90000"/>
              </a:lnSpc>
              <a:spcBef>
                <a:spcPts val="0"/>
              </a:spcBef>
              <a:spcAft>
                <a:spcPts val="0"/>
              </a:spcAft>
              <a:buSzPts val="1528"/>
              <a:buChar char="•"/>
            </a:pPr>
            <a:r>
              <a:rPr lang="en-US" sz="1528"/>
              <a:t>Our ambitions extend beyond LLaMa-2. Acknowledging the advancements introduced by Mistral AI’s 7B parameter model, we plan to broaden our scope to </a:t>
            </a:r>
            <a:r>
              <a:rPr b="1" lang="en-US" sz="1528"/>
              <a:t>include Mistral</a:t>
            </a:r>
            <a:r>
              <a:rPr lang="en-US" sz="1528"/>
              <a:t> and other </a:t>
            </a:r>
            <a:r>
              <a:rPr b="1" lang="en-US" sz="1528"/>
              <a:t>smaller, emerging language models</a:t>
            </a:r>
            <a:r>
              <a:rPr lang="en-US" sz="1528"/>
              <a:t> shortly. Our goal is to create a diverse ecosystem of models, providing users with a variety of options beyond a single model.</a:t>
            </a:r>
            <a:endParaRPr sz="1528"/>
          </a:p>
          <a:p>
            <a:pPr indent="0" lvl="0" marL="457200" rtl="0" algn="l">
              <a:lnSpc>
                <a:spcPct val="90000"/>
              </a:lnSpc>
              <a:spcBef>
                <a:spcPts val="0"/>
              </a:spcBef>
              <a:spcAft>
                <a:spcPts val="0"/>
              </a:spcAft>
              <a:buSzPts val="440"/>
              <a:buNone/>
            </a:pPr>
            <a:r>
              <a:t/>
            </a:r>
            <a:endParaRPr sz="1528"/>
          </a:p>
          <a:p>
            <a:pPr indent="-325654" lvl="0" marL="457200" rtl="0" algn="l">
              <a:lnSpc>
                <a:spcPct val="90000"/>
              </a:lnSpc>
              <a:spcBef>
                <a:spcPts val="0"/>
              </a:spcBef>
              <a:spcAft>
                <a:spcPts val="0"/>
              </a:spcAft>
              <a:buSzPts val="1528"/>
              <a:buChar char="•"/>
            </a:pPr>
            <a:r>
              <a:rPr lang="en-US" sz="1528"/>
              <a:t>We advocate for an </a:t>
            </a:r>
            <a:r>
              <a:rPr b="1" lang="en-US" sz="1528"/>
              <a:t>encoder-decoder</a:t>
            </a:r>
            <a:r>
              <a:rPr lang="en-US" sz="1528"/>
              <a:t> framework as a more robust approach to this challenge. This architecture surpasses mere next-word prediction by facilitating the comprehension of complex word relationships, which is particularly beneficial when dealing with the intricacies of entirely new languages.</a:t>
            </a:r>
            <a:endParaRPr sz="939"/>
          </a:p>
        </p:txBody>
      </p:sp>
      <p:pic>
        <p:nvPicPr>
          <p:cNvPr id="241" name="Google Shape;241;p33"/>
          <p:cNvPicPr preferRelativeResize="0"/>
          <p:nvPr/>
        </p:nvPicPr>
        <p:blipFill rotWithShape="1">
          <a:blip r:embed="rId3">
            <a:alphaModFix/>
          </a:blip>
          <a:srcRect b="0" l="13770" r="0" t="0"/>
          <a:stretch/>
        </p:blipFill>
        <p:spPr>
          <a:xfrm>
            <a:off x="8554874" y="0"/>
            <a:ext cx="589125"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type="title"/>
          </p:nvPr>
        </p:nvSpPr>
        <p:spPr>
          <a:xfrm>
            <a:off x="241925" y="-145806"/>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US">
                <a:solidFill>
                  <a:srgbClr val="0000FF"/>
                </a:solidFill>
              </a:rPr>
              <a:t>Training and fine-tuning of models</a:t>
            </a:r>
            <a:endParaRPr>
              <a:solidFill>
                <a:srgbClr val="0000FF"/>
              </a:solidFill>
            </a:endParaRPr>
          </a:p>
        </p:txBody>
      </p:sp>
      <p:sp>
        <p:nvSpPr>
          <p:cNvPr id="247" name="Google Shape;247;p34"/>
          <p:cNvSpPr txBox="1"/>
          <p:nvPr>
            <p:ph idx="1" type="body"/>
          </p:nvPr>
        </p:nvSpPr>
        <p:spPr>
          <a:xfrm>
            <a:off x="383250" y="848400"/>
            <a:ext cx="7886700" cy="4110900"/>
          </a:xfrm>
          <a:prstGeom prst="rect">
            <a:avLst/>
          </a:prstGeom>
          <a:noFill/>
          <a:ln>
            <a:noFill/>
          </a:ln>
        </p:spPr>
        <p:txBody>
          <a:bodyPr anchorCtr="0" anchor="t" bIns="34275" lIns="68575" spcFirstLastPara="1" rIns="68575" wrap="square" tIns="34275">
            <a:noAutofit/>
          </a:bodyPr>
          <a:lstStyle/>
          <a:p>
            <a:pPr indent="0" lvl="0" marL="0" rtl="0" algn="ctr">
              <a:lnSpc>
                <a:spcPct val="80000"/>
              </a:lnSpc>
              <a:spcBef>
                <a:spcPts val="0"/>
              </a:spcBef>
              <a:spcAft>
                <a:spcPts val="0"/>
              </a:spcAft>
              <a:buSzPts val="688"/>
              <a:buNone/>
            </a:pPr>
            <a:r>
              <a:rPr b="1" lang="en-US" sz="1642"/>
              <a:t>Training Details</a:t>
            </a:r>
            <a:endParaRPr b="1" sz="1642"/>
          </a:p>
          <a:p>
            <a:pPr indent="0" lvl="0" marL="0" rtl="0" algn="ctr">
              <a:lnSpc>
                <a:spcPct val="80000"/>
              </a:lnSpc>
              <a:spcBef>
                <a:spcPts val="0"/>
              </a:spcBef>
              <a:spcAft>
                <a:spcPts val="0"/>
              </a:spcAft>
              <a:buSzPts val="688"/>
              <a:buNone/>
            </a:pPr>
            <a:r>
              <a:t/>
            </a:r>
            <a:endParaRPr b="1" sz="1325"/>
          </a:p>
          <a:p>
            <a:pPr indent="0" lvl="0" marL="0" rtl="0" algn="l">
              <a:lnSpc>
                <a:spcPct val="90000"/>
              </a:lnSpc>
              <a:spcBef>
                <a:spcPts val="0"/>
              </a:spcBef>
              <a:spcAft>
                <a:spcPts val="0"/>
              </a:spcAft>
              <a:buSzPts val="688"/>
              <a:buNone/>
            </a:pPr>
            <a:r>
              <a:rPr b="1" lang="en-US" sz="1481"/>
              <a:t>0) Setup the Tokenizer and Dataset</a:t>
            </a:r>
            <a:endParaRPr b="1" sz="1481"/>
          </a:p>
          <a:p>
            <a:pPr indent="0" lvl="0" marL="0" rtl="0" algn="l">
              <a:lnSpc>
                <a:spcPct val="90000"/>
              </a:lnSpc>
              <a:spcBef>
                <a:spcPts val="0"/>
              </a:spcBef>
              <a:spcAft>
                <a:spcPts val="0"/>
              </a:spcAft>
              <a:buSzPts val="688"/>
              <a:buNone/>
            </a:pPr>
            <a:r>
              <a:t/>
            </a:r>
            <a:endParaRPr b="1" sz="1481"/>
          </a:p>
          <a:p>
            <a:pPr indent="-322659" lvl="0" marL="457200" rtl="0" algn="l">
              <a:lnSpc>
                <a:spcPct val="90000"/>
              </a:lnSpc>
              <a:spcBef>
                <a:spcPts val="0"/>
              </a:spcBef>
              <a:spcAft>
                <a:spcPts val="0"/>
              </a:spcAft>
              <a:buSzPts val="1481"/>
              <a:buChar char="•"/>
            </a:pPr>
            <a:r>
              <a:rPr lang="en-US" sz="1481"/>
              <a:t>We initiated the development of two distinct tokenizers, each with an expanded vocabulary of approximately </a:t>
            </a:r>
            <a:r>
              <a:rPr b="1" lang="en-US" sz="1481"/>
              <a:t>48,000 tokens tailored for Hindi and Kannada</a:t>
            </a:r>
            <a:r>
              <a:rPr lang="en-US" sz="1481"/>
              <a:t> respectively. An extensive vocabulary in a tokenizer is crucial as it </a:t>
            </a:r>
            <a:r>
              <a:rPr b="1" lang="en-US" sz="1481"/>
              <a:t>reduces</a:t>
            </a:r>
            <a:r>
              <a:rPr lang="en-US" sz="1481"/>
              <a:t> the overall number of tokens required and ensures accurate language tokenization, which significantly enhances the </a:t>
            </a:r>
            <a:r>
              <a:rPr b="1" lang="en-US" sz="1481"/>
              <a:t>speed of tokenization</a:t>
            </a:r>
            <a:r>
              <a:rPr lang="en-US" sz="1481"/>
              <a:t>, particularly during inference. </a:t>
            </a:r>
            <a:endParaRPr sz="1481"/>
          </a:p>
          <a:p>
            <a:pPr indent="0" lvl="0" marL="457200" rtl="0" algn="l">
              <a:lnSpc>
                <a:spcPct val="90000"/>
              </a:lnSpc>
              <a:spcBef>
                <a:spcPts val="0"/>
              </a:spcBef>
              <a:spcAft>
                <a:spcPts val="0"/>
              </a:spcAft>
              <a:buNone/>
            </a:pPr>
            <a:r>
              <a:t/>
            </a:r>
            <a:endParaRPr sz="1481"/>
          </a:p>
          <a:p>
            <a:pPr indent="-322659" lvl="0" marL="457200" rtl="0" algn="l">
              <a:lnSpc>
                <a:spcPct val="90000"/>
              </a:lnSpc>
              <a:spcBef>
                <a:spcPts val="0"/>
              </a:spcBef>
              <a:spcAft>
                <a:spcPts val="0"/>
              </a:spcAft>
              <a:buSzPts val="1481"/>
              <a:buChar char="•"/>
            </a:pPr>
            <a:r>
              <a:rPr lang="en-US" sz="1481"/>
              <a:t>We have trained two BPE SentencePiece Tokenizers, maintaining the LLaMa-2 tokenizer architecture and extended their vocabularies to create a tokenizer for the Hindi and Kannada languages separately. </a:t>
            </a:r>
            <a:endParaRPr sz="1481"/>
          </a:p>
          <a:p>
            <a:pPr indent="0" lvl="0" marL="457200" rtl="0" algn="l">
              <a:lnSpc>
                <a:spcPct val="90000"/>
              </a:lnSpc>
              <a:spcBef>
                <a:spcPts val="0"/>
              </a:spcBef>
              <a:spcAft>
                <a:spcPts val="0"/>
              </a:spcAft>
              <a:buSzPts val="688"/>
              <a:buNone/>
            </a:pPr>
            <a:r>
              <a:t/>
            </a:r>
            <a:endParaRPr sz="1481"/>
          </a:p>
          <a:p>
            <a:pPr indent="-322659" lvl="0" marL="457200" rtl="0" algn="l">
              <a:lnSpc>
                <a:spcPct val="90000"/>
              </a:lnSpc>
              <a:spcBef>
                <a:spcPts val="0"/>
              </a:spcBef>
              <a:spcAft>
                <a:spcPts val="0"/>
              </a:spcAft>
              <a:buSzPts val="1481"/>
              <a:buChar char="•"/>
            </a:pPr>
            <a:r>
              <a:rPr lang="en-US" sz="1481"/>
              <a:t>Our Tokenizers result in a consistent </a:t>
            </a:r>
            <a:r>
              <a:rPr b="1" lang="en-US" sz="1481"/>
              <a:t>7.5% reduction</a:t>
            </a:r>
            <a:r>
              <a:rPr lang="en-US" sz="1481"/>
              <a:t> in the number of tokens required on very long sequences of data compared to the base LLaMa-2 tokenizer.</a:t>
            </a:r>
            <a:endParaRPr sz="1481"/>
          </a:p>
          <a:p>
            <a:pPr indent="0" lvl="0" marL="0" rtl="0" algn="l">
              <a:lnSpc>
                <a:spcPct val="90000"/>
              </a:lnSpc>
              <a:spcBef>
                <a:spcPts val="0"/>
              </a:spcBef>
              <a:spcAft>
                <a:spcPts val="0"/>
              </a:spcAft>
              <a:buSzPts val="688"/>
              <a:buNone/>
            </a:pPr>
            <a:r>
              <a:t/>
            </a:r>
            <a:endParaRPr sz="1481"/>
          </a:p>
          <a:p>
            <a:pPr indent="-322659" lvl="0" marL="457200" rtl="0" algn="l">
              <a:lnSpc>
                <a:spcPct val="90000"/>
              </a:lnSpc>
              <a:spcBef>
                <a:spcPts val="0"/>
              </a:spcBef>
              <a:spcAft>
                <a:spcPts val="0"/>
              </a:spcAft>
              <a:buSzPts val="1481"/>
              <a:buChar char="•"/>
            </a:pPr>
            <a:r>
              <a:rPr lang="en-US" sz="1481"/>
              <a:t>The datasets required for all tasks have been pre-processed. We have completed all the essential preparations for the training process and </a:t>
            </a:r>
            <a:r>
              <a:rPr lang="en-US" sz="1481"/>
              <a:t>commenced</a:t>
            </a:r>
            <a:r>
              <a:rPr lang="en-US" sz="1481"/>
              <a:t> the training of the model.</a:t>
            </a:r>
            <a:endParaRPr sz="1481" u="sng"/>
          </a:p>
          <a:p>
            <a:pPr indent="0" lvl="0" marL="0" rtl="0" algn="l">
              <a:lnSpc>
                <a:spcPct val="90000"/>
              </a:lnSpc>
              <a:spcBef>
                <a:spcPts val="0"/>
              </a:spcBef>
              <a:spcAft>
                <a:spcPts val="0"/>
              </a:spcAft>
              <a:buSzPts val="688"/>
              <a:buNone/>
            </a:pPr>
            <a:r>
              <a:t/>
            </a:r>
            <a:endParaRPr b="1" sz="1240"/>
          </a:p>
          <a:p>
            <a:pPr indent="0" lvl="0" marL="457200" rtl="0" algn="l">
              <a:lnSpc>
                <a:spcPct val="80000"/>
              </a:lnSpc>
              <a:spcBef>
                <a:spcPts val="0"/>
              </a:spcBef>
              <a:spcAft>
                <a:spcPts val="0"/>
              </a:spcAft>
              <a:buSzPts val="688"/>
              <a:buNone/>
            </a:pPr>
            <a:r>
              <a:t/>
            </a:r>
            <a:endParaRPr sz="1200"/>
          </a:p>
          <a:p>
            <a:pPr indent="0" lvl="0" marL="0" rtl="0" algn="l">
              <a:lnSpc>
                <a:spcPct val="80000"/>
              </a:lnSpc>
              <a:spcBef>
                <a:spcPts val="0"/>
              </a:spcBef>
              <a:spcAft>
                <a:spcPts val="0"/>
              </a:spcAft>
              <a:buSzPts val="875"/>
              <a:buNone/>
            </a:pPr>
            <a:r>
              <a:t/>
            </a:r>
            <a:endParaRPr sz="1325"/>
          </a:p>
          <a:p>
            <a:pPr indent="0" lvl="0" marL="0" rtl="0" algn="l">
              <a:lnSpc>
                <a:spcPct val="80000"/>
              </a:lnSpc>
              <a:spcBef>
                <a:spcPts val="0"/>
              </a:spcBef>
              <a:spcAft>
                <a:spcPts val="0"/>
              </a:spcAft>
              <a:buSzPts val="875"/>
              <a:buNone/>
            </a:pPr>
            <a:r>
              <a:rPr lang="en-US" sz="1325"/>
              <a:t> </a:t>
            </a:r>
            <a:endParaRPr sz="1512"/>
          </a:p>
        </p:txBody>
      </p:sp>
      <p:pic>
        <p:nvPicPr>
          <p:cNvPr id="248" name="Google Shape;248;p34"/>
          <p:cNvPicPr preferRelativeResize="0"/>
          <p:nvPr/>
        </p:nvPicPr>
        <p:blipFill rotWithShape="1">
          <a:blip r:embed="rId3">
            <a:alphaModFix/>
          </a:blip>
          <a:srcRect b="0" l="13770" r="0" t="0"/>
          <a:stretch/>
        </p:blipFill>
        <p:spPr>
          <a:xfrm>
            <a:off x="8554874" y="0"/>
            <a:ext cx="589125"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261575" y="-228606"/>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US">
                <a:solidFill>
                  <a:srgbClr val="0000FF"/>
                </a:solidFill>
              </a:rPr>
              <a:t>Training and fine-tuning of models</a:t>
            </a:r>
            <a:endParaRPr>
              <a:solidFill>
                <a:srgbClr val="0000FF"/>
              </a:solidFill>
            </a:endParaRPr>
          </a:p>
        </p:txBody>
      </p:sp>
      <p:sp>
        <p:nvSpPr>
          <p:cNvPr id="254" name="Google Shape;254;p35"/>
          <p:cNvSpPr txBox="1"/>
          <p:nvPr>
            <p:ph idx="1" type="body"/>
          </p:nvPr>
        </p:nvSpPr>
        <p:spPr>
          <a:xfrm>
            <a:off x="393075" y="330475"/>
            <a:ext cx="7886700" cy="4525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018"/>
              <a:buNone/>
            </a:pPr>
            <a:r>
              <a:t/>
            </a:r>
            <a:endParaRPr b="1" sz="1600"/>
          </a:p>
          <a:p>
            <a:pPr indent="-330200" lvl="0" marL="457200" rtl="0" algn="l">
              <a:lnSpc>
                <a:spcPct val="90000"/>
              </a:lnSpc>
              <a:spcBef>
                <a:spcPts val="0"/>
              </a:spcBef>
              <a:spcAft>
                <a:spcPts val="0"/>
              </a:spcAft>
              <a:buSzPts val="1600"/>
              <a:buAutoNum type="arabicParenR"/>
            </a:pPr>
            <a:r>
              <a:rPr b="1" lang="en-US" sz="1600"/>
              <a:t>Pre-training step on the language:</a:t>
            </a:r>
            <a:endParaRPr b="1" sz="1600"/>
          </a:p>
          <a:p>
            <a:pPr indent="0" lvl="0" marL="457200" rtl="0" algn="l">
              <a:lnSpc>
                <a:spcPct val="90000"/>
              </a:lnSpc>
              <a:spcBef>
                <a:spcPts val="0"/>
              </a:spcBef>
              <a:spcAft>
                <a:spcPts val="0"/>
              </a:spcAft>
              <a:buNone/>
            </a:pPr>
            <a:r>
              <a:t/>
            </a:r>
            <a:endParaRPr b="1" sz="1600"/>
          </a:p>
          <a:p>
            <a:pPr indent="-330200" lvl="0" marL="457200" rtl="0" algn="l">
              <a:lnSpc>
                <a:spcPct val="90000"/>
              </a:lnSpc>
              <a:spcBef>
                <a:spcPts val="0"/>
              </a:spcBef>
              <a:spcAft>
                <a:spcPts val="0"/>
              </a:spcAft>
              <a:buSzPts val="1600"/>
              <a:buChar char="•"/>
            </a:pPr>
            <a:r>
              <a:rPr lang="en-US" sz="1600"/>
              <a:t>Our training process commenced with a base model tailored to the specific language in focus. We meticulously prepared and sanitized multiple datasets, including one designated for pre-training, and proceeded to load the custom tokenizer developed in the preceding step.</a:t>
            </a:r>
            <a:endParaRPr sz="1600"/>
          </a:p>
          <a:p>
            <a:pPr indent="0" lvl="0" marL="914400" rtl="0" algn="l">
              <a:lnSpc>
                <a:spcPct val="90000"/>
              </a:lnSpc>
              <a:spcBef>
                <a:spcPts val="0"/>
              </a:spcBef>
              <a:spcAft>
                <a:spcPts val="0"/>
              </a:spcAft>
              <a:buSzPts val="1018"/>
              <a:buNone/>
            </a:pPr>
            <a:r>
              <a:t/>
            </a:r>
            <a:endParaRPr sz="1600"/>
          </a:p>
          <a:p>
            <a:pPr indent="-330200" lvl="0" marL="457200" rtl="0" algn="l">
              <a:lnSpc>
                <a:spcPct val="90000"/>
              </a:lnSpc>
              <a:spcBef>
                <a:spcPts val="0"/>
              </a:spcBef>
              <a:spcAft>
                <a:spcPts val="0"/>
              </a:spcAft>
              <a:buSzPts val="1600"/>
              <a:buChar char="•"/>
            </a:pPr>
            <a:r>
              <a:rPr lang="en-US" sz="1600"/>
              <a:t>Utilizing the Unsloth AI framework, we applied LoRA (Low Rank Adaptation matrices) to our foundational LLaMa-2 7b model. For the pre-training phase, we selected a </a:t>
            </a:r>
            <a:r>
              <a:rPr b="1" lang="en-US" sz="1600"/>
              <a:t>rank of 256 and a fixed alpha value of 16</a:t>
            </a:r>
            <a:r>
              <a:rPr lang="en-US" sz="1600"/>
              <a:t>. We then instantiated our Trainer using the SFTTrainer, setting a training batch size of 4 and gradient accumulation steps of 2, resulting in an effective batch size of 8. </a:t>
            </a:r>
            <a:endParaRPr sz="1600"/>
          </a:p>
          <a:p>
            <a:pPr indent="0" lvl="0" marL="914400" rtl="0" algn="l">
              <a:lnSpc>
                <a:spcPct val="90000"/>
              </a:lnSpc>
              <a:spcBef>
                <a:spcPts val="0"/>
              </a:spcBef>
              <a:spcAft>
                <a:spcPts val="0"/>
              </a:spcAft>
              <a:buNone/>
            </a:pPr>
            <a:r>
              <a:t/>
            </a:r>
            <a:endParaRPr sz="1600"/>
          </a:p>
          <a:p>
            <a:pPr indent="0" lvl="0" marL="914400" rtl="0" algn="ctr">
              <a:lnSpc>
                <a:spcPct val="90000"/>
              </a:lnSpc>
              <a:spcBef>
                <a:spcPts val="0"/>
              </a:spcBef>
              <a:spcAft>
                <a:spcPts val="0"/>
              </a:spcAft>
              <a:buNone/>
            </a:pPr>
            <a:r>
              <a:rPr i="1" lang="en-US" sz="1600"/>
              <a:t>This innovative application of LoRA represents a novel approach to pre-training in a distinct language context.</a:t>
            </a:r>
            <a:endParaRPr i="1" sz="1600"/>
          </a:p>
          <a:p>
            <a:pPr indent="0" lvl="0" marL="914400" rtl="0" algn="l">
              <a:lnSpc>
                <a:spcPct val="90000"/>
              </a:lnSpc>
              <a:spcBef>
                <a:spcPts val="0"/>
              </a:spcBef>
              <a:spcAft>
                <a:spcPts val="0"/>
              </a:spcAft>
              <a:buSzPts val="1018"/>
              <a:buNone/>
            </a:pPr>
            <a:r>
              <a:t/>
            </a:r>
            <a:endParaRPr sz="1600"/>
          </a:p>
          <a:p>
            <a:pPr indent="-330200" lvl="0" marL="457200" rtl="0" algn="l">
              <a:lnSpc>
                <a:spcPct val="90000"/>
              </a:lnSpc>
              <a:spcBef>
                <a:spcPts val="0"/>
              </a:spcBef>
              <a:spcAft>
                <a:spcPts val="0"/>
              </a:spcAft>
              <a:buSzPts val="1600"/>
              <a:buChar char="•"/>
            </a:pPr>
            <a:r>
              <a:rPr lang="en-US" sz="1600"/>
              <a:t>As part of a hackathon project, we crafted a Proof of Concept implementation, conducting the </a:t>
            </a:r>
            <a:r>
              <a:rPr b="1" lang="en-US" sz="1600"/>
              <a:t>pre-training phase</a:t>
            </a:r>
            <a:r>
              <a:rPr lang="en-US" sz="1600"/>
              <a:t> for approximately </a:t>
            </a:r>
            <a:r>
              <a:rPr b="1" lang="en-US" sz="1600"/>
              <a:t>0.27 of an epoch</a:t>
            </a:r>
            <a:r>
              <a:rPr lang="en-US" sz="1600"/>
              <a:t> before transitioning the saved model to a 16-bit vLLM, which we have dubbed </a:t>
            </a:r>
            <a:r>
              <a:rPr b="1" lang="en-US" sz="1600"/>
              <a:t>‘baraat-&lt;language&gt;-pretrained’.</a:t>
            </a:r>
            <a:endParaRPr b="1" sz="1600"/>
          </a:p>
          <a:p>
            <a:pPr indent="0" lvl="0" marL="457200" rtl="0" algn="l">
              <a:lnSpc>
                <a:spcPct val="80000"/>
              </a:lnSpc>
              <a:spcBef>
                <a:spcPts val="0"/>
              </a:spcBef>
              <a:spcAft>
                <a:spcPts val="0"/>
              </a:spcAft>
              <a:buSzPts val="1018"/>
              <a:buNone/>
            </a:pPr>
            <a:r>
              <a:t/>
            </a:r>
            <a:endParaRPr sz="1600"/>
          </a:p>
          <a:p>
            <a:pPr indent="0" lvl="0" marL="0" rtl="0" algn="l">
              <a:lnSpc>
                <a:spcPct val="80000"/>
              </a:lnSpc>
              <a:spcBef>
                <a:spcPts val="0"/>
              </a:spcBef>
              <a:spcAft>
                <a:spcPts val="0"/>
              </a:spcAft>
              <a:buSzPts val="1295"/>
              <a:buNone/>
            </a:pPr>
            <a:r>
              <a:t/>
            </a:r>
            <a:endParaRPr sz="1600"/>
          </a:p>
          <a:p>
            <a:pPr indent="0" lvl="0" marL="0" rtl="0" algn="l">
              <a:lnSpc>
                <a:spcPct val="80000"/>
              </a:lnSpc>
              <a:spcBef>
                <a:spcPts val="0"/>
              </a:spcBef>
              <a:spcAft>
                <a:spcPts val="0"/>
              </a:spcAft>
              <a:buSzPts val="1295"/>
              <a:buNone/>
            </a:pPr>
            <a:r>
              <a:rPr lang="en-US" sz="1600"/>
              <a:t> </a:t>
            </a:r>
            <a:endParaRPr sz="1600"/>
          </a:p>
        </p:txBody>
      </p:sp>
      <p:pic>
        <p:nvPicPr>
          <p:cNvPr id="255" name="Google Shape;255;p35"/>
          <p:cNvPicPr preferRelativeResize="0"/>
          <p:nvPr/>
        </p:nvPicPr>
        <p:blipFill rotWithShape="1">
          <a:blip r:embed="rId3">
            <a:alphaModFix/>
          </a:blip>
          <a:srcRect b="0" l="13770" r="0" t="0"/>
          <a:stretch/>
        </p:blipFill>
        <p:spPr>
          <a:xfrm>
            <a:off x="8554874" y="0"/>
            <a:ext cx="589125"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261575" y="-228606"/>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US">
                <a:solidFill>
                  <a:srgbClr val="0000FF"/>
                </a:solidFill>
              </a:rPr>
              <a:t>Training and fine-tuning of models</a:t>
            </a:r>
            <a:endParaRPr>
              <a:solidFill>
                <a:srgbClr val="0000FF"/>
              </a:solidFill>
            </a:endParaRPr>
          </a:p>
        </p:txBody>
      </p:sp>
      <p:sp>
        <p:nvSpPr>
          <p:cNvPr id="261" name="Google Shape;261;p36"/>
          <p:cNvSpPr txBox="1"/>
          <p:nvPr>
            <p:ph idx="1" type="body"/>
          </p:nvPr>
        </p:nvSpPr>
        <p:spPr>
          <a:xfrm>
            <a:off x="393075" y="711475"/>
            <a:ext cx="7886700" cy="4200900"/>
          </a:xfrm>
          <a:prstGeom prst="rect">
            <a:avLst/>
          </a:prstGeom>
          <a:noFill/>
          <a:ln>
            <a:noFill/>
          </a:ln>
        </p:spPr>
        <p:txBody>
          <a:bodyPr anchorCtr="0" anchor="t" bIns="34275" lIns="68575" spcFirstLastPara="1" rIns="68575" wrap="square" tIns="34275">
            <a:noAutofit/>
          </a:bodyPr>
          <a:lstStyle/>
          <a:p>
            <a:pPr indent="0" lvl="0" marL="0" rtl="0" algn="ctr">
              <a:lnSpc>
                <a:spcPct val="80000"/>
              </a:lnSpc>
              <a:spcBef>
                <a:spcPts val="0"/>
              </a:spcBef>
              <a:spcAft>
                <a:spcPts val="0"/>
              </a:spcAft>
              <a:buSzPts val="1018"/>
              <a:buNone/>
            </a:pPr>
            <a:r>
              <a:t/>
            </a:r>
            <a:endParaRPr b="1" sz="1600"/>
          </a:p>
          <a:p>
            <a:pPr indent="0" lvl="0" marL="0" rtl="0" algn="l">
              <a:lnSpc>
                <a:spcPct val="90000"/>
              </a:lnSpc>
              <a:spcBef>
                <a:spcPts val="0"/>
              </a:spcBef>
              <a:spcAft>
                <a:spcPts val="0"/>
              </a:spcAft>
              <a:buNone/>
            </a:pPr>
            <a:r>
              <a:rPr b="1" lang="en-US" sz="1600"/>
              <a:t>   2)    Fine-tuning individual experts </a:t>
            </a:r>
            <a:endParaRPr b="1" sz="1600"/>
          </a:p>
          <a:p>
            <a:pPr indent="0" lvl="0" marL="457200" rtl="0" algn="l">
              <a:lnSpc>
                <a:spcPct val="90000"/>
              </a:lnSpc>
              <a:spcBef>
                <a:spcPts val="0"/>
              </a:spcBef>
              <a:spcAft>
                <a:spcPts val="0"/>
              </a:spcAft>
              <a:buNone/>
            </a:pPr>
            <a:r>
              <a:t/>
            </a:r>
            <a:endParaRPr b="1" sz="1600"/>
          </a:p>
          <a:p>
            <a:pPr indent="-330200" lvl="0" marL="457200" rtl="0" algn="l">
              <a:lnSpc>
                <a:spcPct val="90000"/>
              </a:lnSpc>
              <a:spcBef>
                <a:spcPts val="0"/>
              </a:spcBef>
              <a:spcAft>
                <a:spcPts val="0"/>
              </a:spcAft>
              <a:buSzPts val="1600"/>
              <a:buChar char="•"/>
            </a:pPr>
            <a:r>
              <a:rPr lang="en-US" sz="1600"/>
              <a:t>With the language base model now ready, we start the fine-tuning process for each task. In our project’s scope we have defined 4 main tasks: </a:t>
            </a:r>
            <a:endParaRPr sz="1600"/>
          </a:p>
          <a:p>
            <a:pPr indent="-330200" lvl="1" marL="1371600" rtl="0" algn="l">
              <a:lnSpc>
                <a:spcPct val="90000"/>
              </a:lnSpc>
              <a:spcBef>
                <a:spcPts val="0"/>
              </a:spcBef>
              <a:spcAft>
                <a:spcPts val="0"/>
              </a:spcAft>
              <a:buSzPts val="1600"/>
              <a:buChar char="•"/>
            </a:pPr>
            <a:r>
              <a:rPr lang="en-US" sz="1600"/>
              <a:t>Translation</a:t>
            </a:r>
            <a:endParaRPr sz="1600"/>
          </a:p>
          <a:p>
            <a:pPr indent="-330200" lvl="1" marL="1371600" rtl="0" algn="l">
              <a:lnSpc>
                <a:spcPct val="90000"/>
              </a:lnSpc>
              <a:spcBef>
                <a:spcPts val="0"/>
              </a:spcBef>
              <a:spcAft>
                <a:spcPts val="0"/>
              </a:spcAft>
              <a:buSzPts val="1600"/>
              <a:buChar char="•"/>
            </a:pPr>
            <a:r>
              <a:rPr lang="en-US" sz="1600"/>
              <a:t>Question and Answering</a:t>
            </a:r>
            <a:endParaRPr sz="1600"/>
          </a:p>
          <a:p>
            <a:pPr indent="-330200" lvl="1" marL="1371600" rtl="0" algn="l">
              <a:lnSpc>
                <a:spcPct val="90000"/>
              </a:lnSpc>
              <a:spcBef>
                <a:spcPts val="0"/>
              </a:spcBef>
              <a:spcAft>
                <a:spcPts val="0"/>
              </a:spcAft>
              <a:buSzPts val="1600"/>
              <a:buChar char="•"/>
            </a:pPr>
            <a:r>
              <a:rPr lang="en-US" sz="1600"/>
              <a:t>Mathematical Reasoning</a:t>
            </a:r>
            <a:endParaRPr sz="1600"/>
          </a:p>
          <a:p>
            <a:pPr indent="-330200" lvl="1" marL="1371600" rtl="0" algn="l">
              <a:lnSpc>
                <a:spcPct val="90000"/>
              </a:lnSpc>
              <a:spcBef>
                <a:spcPts val="0"/>
              </a:spcBef>
              <a:spcAft>
                <a:spcPts val="0"/>
              </a:spcAft>
              <a:buSzPts val="1600"/>
              <a:buChar char="•"/>
            </a:pPr>
            <a:r>
              <a:rPr lang="en-US" sz="1600"/>
              <a:t>Instruct Tuning</a:t>
            </a:r>
            <a:endParaRPr sz="1600"/>
          </a:p>
          <a:p>
            <a:pPr indent="0" lvl="0" marL="1371600" rtl="0" algn="l">
              <a:lnSpc>
                <a:spcPct val="90000"/>
              </a:lnSpc>
              <a:spcBef>
                <a:spcPts val="0"/>
              </a:spcBef>
              <a:spcAft>
                <a:spcPts val="0"/>
              </a:spcAft>
              <a:buNone/>
            </a:pPr>
            <a:r>
              <a:t/>
            </a:r>
            <a:endParaRPr sz="1600"/>
          </a:p>
          <a:p>
            <a:pPr indent="-330200" lvl="0" marL="457200" rtl="0" algn="l">
              <a:lnSpc>
                <a:spcPct val="90000"/>
              </a:lnSpc>
              <a:spcBef>
                <a:spcPts val="0"/>
              </a:spcBef>
              <a:spcAft>
                <a:spcPts val="0"/>
              </a:spcAft>
              <a:buSzPts val="1600"/>
              <a:buChar char="•"/>
            </a:pPr>
            <a:r>
              <a:rPr lang="en-US" sz="1600"/>
              <a:t>We discovered that the text summarization capability was </a:t>
            </a:r>
            <a:r>
              <a:rPr b="1" lang="en-US" sz="1600"/>
              <a:t>inherently acquired</a:t>
            </a:r>
            <a:r>
              <a:rPr lang="en-US" sz="1600"/>
              <a:t> during the instruct tuning phase, obviating the need for a separate model dedicated to this task. For fine-tuning individual experts, we followed a similar protocol to pre-training but adjusted the </a:t>
            </a:r>
            <a:r>
              <a:rPr b="1" lang="en-US" sz="1600"/>
              <a:t>LoRA rank factor to 32</a:t>
            </a:r>
            <a:r>
              <a:rPr lang="en-US" sz="1600"/>
              <a:t>, a reduction from the initial 256, as the more intricate relationships had already been established during pre-training. The fine-tuning phase serves to </a:t>
            </a:r>
            <a:r>
              <a:rPr b="1" lang="en-US" sz="1600"/>
              <a:t>enhance the base model’s proficiency across various tasks</a:t>
            </a:r>
            <a:r>
              <a:rPr lang="en-US" sz="1600"/>
              <a:t>.</a:t>
            </a:r>
            <a:endParaRPr sz="1600"/>
          </a:p>
          <a:p>
            <a:pPr indent="0" lvl="0" marL="457200" rtl="0" algn="l">
              <a:lnSpc>
                <a:spcPct val="90000"/>
              </a:lnSpc>
              <a:spcBef>
                <a:spcPts val="0"/>
              </a:spcBef>
              <a:spcAft>
                <a:spcPts val="0"/>
              </a:spcAft>
              <a:buNone/>
            </a:pPr>
            <a:r>
              <a:t/>
            </a:r>
            <a:endParaRPr sz="1600"/>
          </a:p>
          <a:p>
            <a:pPr indent="-330200" lvl="0" marL="457200" rtl="0" algn="l">
              <a:lnSpc>
                <a:spcPct val="90000"/>
              </a:lnSpc>
              <a:spcBef>
                <a:spcPts val="0"/>
              </a:spcBef>
              <a:spcAft>
                <a:spcPts val="0"/>
              </a:spcAft>
              <a:buSzPts val="1600"/>
              <a:buChar char="•"/>
            </a:pPr>
            <a:r>
              <a:rPr lang="en-US" sz="1600"/>
              <a:t>We have implemented a small demo of the Mixture of Experts (MoE) using Gradio.</a:t>
            </a:r>
            <a:endParaRPr sz="1600"/>
          </a:p>
          <a:p>
            <a:pPr indent="0" lvl="0" marL="0" rtl="0" algn="l">
              <a:lnSpc>
                <a:spcPct val="90000"/>
              </a:lnSpc>
              <a:spcBef>
                <a:spcPts val="0"/>
              </a:spcBef>
              <a:spcAft>
                <a:spcPts val="0"/>
              </a:spcAft>
              <a:buNone/>
            </a:pPr>
            <a:r>
              <a:t/>
            </a:r>
            <a:endParaRPr sz="1600"/>
          </a:p>
          <a:p>
            <a:pPr indent="0" lvl="0" marL="1371600" rtl="0" algn="l">
              <a:lnSpc>
                <a:spcPct val="90000"/>
              </a:lnSpc>
              <a:spcBef>
                <a:spcPts val="0"/>
              </a:spcBef>
              <a:spcAft>
                <a:spcPts val="0"/>
              </a:spcAft>
              <a:buNone/>
            </a:pPr>
            <a:r>
              <a:t/>
            </a:r>
            <a:endParaRPr sz="1600"/>
          </a:p>
          <a:p>
            <a:pPr indent="0" lvl="0" marL="457200" rtl="0" algn="l">
              <a:lnSpc>
                <a:spcPct val="80000"/>
              </a:lnSpc>
              <a:spcBef>
                <a:spcPts val="0"/>
              </a:spcBef>
              <a:spcAft>
                <a:spcPts val="0"/>
              </a:spcAft>
              <a:buSzPts val="1018"/>
              <a:buNone/>
            </a:pPr>
            <a:r>
              <a:t/>
            </a:r>
            <a:endParaRPr sz="1600"/>
          </a:p>
          <a:p>
            <a:pPr indent="0" lvl="0" marL="0" rtl="0" algn="l">
              <a:lnSpc>
                <a:spcPct val="80000"/>
              </a:lnSpc>
              <a:spcBef>
                <a:spcPts val="0"/>
              </a:spcBef>
              <a:spcAft>
                <a:spcPts val="0"/>
              </a:spcAft>
              <a:buSzPts val="1295"/>
              <a:buNone/>
            </a:pPr>
            <a:r>
              <a:t/>
            </a:r>
            <a:endParaRPr sz="1600"/>
          </a:p>
          <a:p>
            <a:pPr indent="0" lvl="0" marL="0" rtl="0" algn="l">
              <a:lnSpc>
                <a:spcPct val="80000"/>
              </a:lnSpc>
              <a:spcBef>
                <a:spcPts val="0"/>
              </a:spcBef>
              <a:spcAft>
                <a:spcPts val="0"/>
              </a:spcAft>
              <a:buSzPts val="1295"/>
              <a:buNone/>
            </a:pPr>
            <a:r>
              <a:rPr lang="en-US" sz="1600"/>
              <a:t> </a:t>
            </a:r>
            <a:endParaRPr sz="1600"/>
          </a:p>
        </p:txBody>
      </p:sp>
      <p:pic>
        <p:nvPicPr>
          <p:cNvPr id="262" name="Google Shape;262;p36"/>
          <p:cNvPicPr preferRelativeResize="0"/>
          <p:nvPr/>
        </p:nvPicPr>
        <p:blipFill rotWithShape="1">
          <a:blip r:embed="rId3">
            <a:alphaModFix/>
          </a:blip>
          <a:srcRect b="0" l="13770" r="0" t="0"/>
          <a:stretch/>
        </p:blipFill>
        <p:spPr>
          <a:xfrm>
            <a:off x="8554874" y="0"/>
            <a:ext cx="589125"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261575" y="-228606"/>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US">
                <a:solidFill>
                  <a:srgbClr val="0000FF"/>
                </a:solidFill>
              </a:rPr>
              <a:t>Training and fine-tuning of models</a:t>
            </a:r>
            <a:endParaRPr>
              <a:solidFill>
                <a:srgbClr val="0000FF"/>
              </a:solidFill>
            </a:endParaRPr>
          </a:p>
        </p:txBody>
      </p:sp>
      <p:sp>
        <p:nvSpPr>
          <p:cNvPr id="268" name="Google Shape;268;p37"/>
          <p:cNvSpPr txBox="1"/>
          <p:nvPr>
            <p:ph idx="1" type="body"/>
          </p:nvPr>
        </p:nvSpPr>
        <p:spPr>
          <a:xfrm>
            <a:off x="393075" y="559075"/>
            <a:ext cx="8039700" cy="4200900"/>
          </a:xfrm>
          <a:prstGeom prst="rect">
            <a:avLst/>
          </a:prstGeom>
          <a:noFill/>
          <a:ln>
            <a:noFill/>
          </a:ln>
        </p:spPr>
        <p:txBody>
          <a:bodyPr anchorCtr="0" anchor="t" bIns="34275" lIns="68575" spcFirstLastPara="1" rIns="68575" wrap="square" tIns="34275">
            <a:noAutofit/>
          </a:bodyPr>
          <a:lstStyle/>
          <a:p>
            <a:pPr indent="0" lvl="0" marL="0" rtl="0" algn="ctr">
              <a:lnSpc>
                <a:spcPct val="80000"/>
              </a:lnSpc>
              <a:spcBef>
                <a:spcPts val="0"/>
              </a:spcBef>
              <a:spcAft>
                <a:spcPts val="0"/>
              </a:spcAft>
              <a:buSzPts val="1018"/>
              <a:buNone/>
            </a:pPr>
            <a:r>
              <a:rPr b="1" lang="en-US" sz="1750"/>
              <a:t>Training Details</a:t>
            </a:r>
            <a:endParaRPr b="1" sz="1750"/>
          </a:p>
          <a:p>
            <a:pPr indent="0" lvl="0" marL="0" rtl="0" algn="ctr">
              <a:lnSpc>
                <a:spcPct val="80000"/>
              </a:lnSpc>
              <a:spcBef>
                <a:spcPts val="0"/>
              </a:spcBef>
              <a:spcAft>
                <a:spcPts val="0"/>
              </a:spcAft>
              <a:buSzPts val="1018"/>
              <a:buNone/>
            </a:pPr>
            <a:r>
              <a:t/>
            </a:r>
            <a:endParaRPr b="1" sz="1600"/>
          </a:p>
          <a:p>
            <a:pPr indent="0" lvl="0" marL="0" rtl="0" algn="ctr">
              <a:lnSpc>
                <a:spcPct val="90000"/>
              </a:lnSpc>
              <a:spcBef>
                <a:spcPts val="0"/>
              </a:spcBef>
              <a:spcAft>
                <a:spcPts val="0"/>
              </a:spcAft>
              <a:buSzPts val="1018"/>
              <a:buNone/>
            </a:pPr>
            <a:r>
              <a:t/>
            </a:r>
            <a:endParaRPr b="1" sz="1600"/>
          </a:p>
          <a:p>
            <a:pPr indent="0" lvl="0" marL="0" rtl="0" algn="l">
              <a:lnSpc>
                <a:spcPct val="90000"/>
              </a:lnSpc>
              <a:spcBef>
                <a:spcPts val="0"/>
              </a:spcBef>
              <a:spcAft>
                <a:spcPts val="0"/>
              </a:spcAft>
              <a:buNone/>
            </a:pPr>
            <a:r>
              <a:rPr b="1" lang="en-US" sz="1600"/>
              <a:t>3) Creating the Mixture of Experts Model</a:t>
            </a:r>
            <a:endParaRPr b="1" sz="1600"/>
          </a:p>
          <a:p>
            <a:pPr indent="0" lvl="0" marL="457200" rtl="0" algn="l">
              <a:lnSpc>
                <a:spcPct val="90000"/>
              </a:lnSpc>
              <a:spcBef>
                <a:spcPts val="0"/>
              </a:spcBef>
              <a:spcAft>
                <a:spcPts val="0"/>
              </a:spcAft>
              <a:buNone/>
            </a:pPr>
            <a:r>
              <a:t/>
            </a:r>
            <a:endParaRPr b="1" sz="1600"/>
          </a:p>
          <a:p>
            <a:pPr indent="-330200" lvl="0" marL="457200" rtl="0" algn="l">
              <a:lnSpc>
                <a:spcPct val="90000"/>
              </a:lnSpc>
              <a:spcBef>
                <a:spcPts val="0"/>
              </a:spcBef>
              <a:spcAft>
                <a:spcPts val="0"/>
              </a:spcAft>
              <a:buSzPts val="1600"/>
              <a:buChar char="•"/>
            </a:pPr>
            <a:r>
              <a:rPr lang="en-US" sz="1600"/>
              <a:t>Upon preparing all fine-tuned experts, we turned our attention to constructing our Mixture of Experts. Initially, we contemplated a task-specific MoE architecture comprising of </a:t>
            </a:r>
            <a:r>
              <a:rPr b="1" lang="en-US" sz="1600"/>
              <a:t>multiple languages</a:t>
            </a:r>
            <a:r>
              <a:rPr lang="en-US" sz="1600"/>
              <a:t> but encountered significant complexities, particularly with tokenizer compatibility, which we anticipated would hinder scalability with the addition of more languages.</a:t>
            </a:r>
            <a:endParaRPr sz="1600"/>
          </a:p>
          <a:p>
            <a:pPr indent="0" lvl="0" marL="457200" rtl="0" algn="l">
              <a:lnSpc>
                <a:spcPct val="90000"/>
              </a:lnSpc>
              <a:spcBef>
                <a:spcPts val="0"/>
              </a:spcBef>
              <a:spcAft>
                <a:spcPts val="0"/>
              </a:spcAft>
              <a:buNone/>
            </a:pPr>
            <a:r>
              <a:t/>
            </a:r>
            <a:endParaRPr sz="1600"/>
          </a:p>
          <a:p>
            <a:pPr indent="-330200" lvl="0" marL="457200" rtl="0" algn="l">
              <a:lnSpc>
                <a:spcPct val="90000"/>
              </a:lnSpc>
              <a:spcBef>
                <a:spcPts val="0"/>
              </a:spcBef>
              <a:spcAft>
                <a:spcPts val="0"/>
              </a:spcAft>
              <a:buSzPts val="1600"/>
              <a:buChar char="•"/>
            </a:pPr>
            <a:r>
              <a:rPr lang="en-US" sz="1600"/>
              <a:t>Consequently, we </a:t>
            </a:r>
            <a:r>
              <a:rPr b="1" lang="en-US" sz="1600"/>
              <a:t>pivoted to a language-specific Mixture of Experts</a:t>
            </a:r>
            <a:r>
              <a:rPr lang="en-US" sz="1600"/>
              <a:t> approach, selecting Mergekit as the foundational platform. Mergekit facilitates the creation of a </a:t>
            </a:r>
            <a:r>
              <a:rPr b="1" lang="en-US" sz="1600"/>
              <a:t>Mixtral-style MoE </a:t>
            </a:r>
            <a:r>
              <a:rPr lang="en-US" sz="1600"/>
              <a:t>by integrating various algorithms to amalgamate individual experts.</a:t>
            </a:r>
            <a:endParaRPr sz="1600"/>
          </a:p>
          <a:p>
            <a:pPr indent="0" lvl="0" marL="457200" rtl="0" algn="l">
              <a:lnSpc>
                <a:spcPct val="90000"/>
              </a:lnSpc>
              <a:spcBef>
                <a:spcPts val="0"/>
              </a:spcBef>
              <a:spcAft>
                <a:spcPts val="0"/>
              </a:spcAft>
              <a:buNone/>
            </a:pPr>
            <a:r>
              <a:t/>
            </a:r>
            <a:endParaRPr sz="1600"/>
          </a:p>
          <a:p>
            <a:pPr indent="-330200" lvl="0" marL="457200" rtl="0" algn="l">
              <a:lnSpc>
                <a:spcPct val="90000"/>
              </a:lnSpc>
              <a:spcBef>
                <a:spcPts val="0"/>
              </a:spcBef>
              <a:spcAft>
                <a:spcPts val="0"/>
              </a:spcAft>
              <a:buSzPts val="1600"/>
              <a:buChar char="•"/>
            </a:pPr>
            <a:r>
              <a:rPr lang="en-US" sz="1600"/>
              <a:t>We leveraged </a:t>
            </a:r>
            <a:r>
              <a:rPr b="1" lang="en-US" sz="1600"/>
              <a:t>Mergekit’s “hidden”</a:t>
            </a:r>
            <a:r>
              <a:rPr lang="en-US" sz="1600"/>
              <a:t> feature to forge a language-specific MoE, amalgamating the fine-tuned experts for each language. This “hidden” feature employs the hidden state representations from positive/negative prompts to calibrate the MoE gate parameters, ensuring optimal quality and efficacy.</a:t>
            </a:r>
            <a:endParaRPr sz="1600"/>
          </a:p>
          <a:p>
            <a:pPr indent="0" lvl="0" marL="0" rtl="0" algn="l">
              <a:lnSpc>
                <a:spcPct val="90000"/>
              </a:lnSpc>
              <a:spcBef>
                <a:spcPts val="0"/>
              </a:spcBef>
              <a:spcAft>
                <a:spcPts val="0"/>
              </a:spcAft>
              <a:buNone/>
            </a:pPr>
            <a:r>
              <a:t/>
            </a:r>
            <a:endParaRPr sz="1600"/>
          </a:p>
          <a:p>
            <a:pPr indent="0" lvl="0" marL="1371600" rtl="0" algn="l">
              <a:lnSpc>
                <a:spcPct val="90000"/>
              </a:lnSpc>
              <a:spcBef>
                <a:spcPts val="0"/>
              </a:spcBef>
              <a:spcAft>
                <a:spcPts val="0"/>
              </a:spcAft>
              <a:buNone/>
            </a:pPr>
            <a:r>
              <a:t/>
            </a:r>
            <a:endParaRPr sz="1600"/>
          </a:p>
          <a:p>
            <a:pPr indent="0" lvl="0" marL="457200" rtl="0" algn="l">
              <a:lnSpc>
                <a:spcPct val="80000"/>
              </a:lnSpc>
              <a:spcBef>
                <a:spcPts val="0"/>
              </a:spcBef>
              <a:spcAft>
                <a:spcPts val="0"/>
              </a:spcAft>
              <a:buSzPts val="1018"/>
              <a:buNone/>
            </a:pPr>
            <a:r>
              <a:t/>
            </a:r>
            <a:endParaRPr sz="1600"/>
          </a:p>
          <a:p>
            <a:pPr indent="0" lvl="0" marL="0" rtl="0" algn="l">
              <a:lnSpc>
                <a:spcPct val="80000"/>
              </a:lnSpc>
              <a:spcBef>
                <a:spcPts val="0"/>
              </a:spcBef>
              <a:spcAft>
                <a:spcPts val="0"/>
              </a:spcAft>
              <a:buSzPts val="1295"/>
              <a:buNone/>
            </a:pPr>
            <a:r>
              <a:t/>
            </a:r>
            <a:endParaRPr sz="1600"/>
          </a:p>
          <a:p>
            <a:pPr indent="0" lvl="0" marL="0" rtl="0" algn="l">
              <a:lnSpc>
                <a:spcPct val="80000"/>
              </a:lnSpc>
              <a:spcBef>
                <a:spcPts val="0"/>
              </a:spcBef>
              <a:spcAft>
                <a:spcPts val="0"/>
              </a:spcAft>
              <a:buSzPts val="1295"/>
              <a:buNone/>
            </a:pPr>
            <a:r>
              <a:rPr lang="en-US" sz="1600"/>
              <a:t> </a:t>
            </a:r>
            <a:endParaRPr sz="1600"/>
          </a:p>
        </p:txBody>
      </p:sp>
      <p:pic>
        <p:nvPicPr>
          <p:cNvPr id="269" name="Google Shape;269;p37"/>
          <p:cNvPicPr preferRelativeResize="0"/>
          <p:nvPr/>
        </p:nvPicPr>
        <p:blipFill rotWithShape="1">
          <a:blip r:embed="rId3">
            <a:alphaModFix/>
          </a:blip>
          <a:srcRect b="0" l="13770" r="0" t="0"/>
          <a:stretch/>
        </p:blipFill>
        <p:spPr>
          <a:xfrm>
            <a:off x="8554874" y="0"/>
            <a:ext cx="589125"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247600" y="-268906"/>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US">
                <a:solidFill>
                  <a:srgbClr val="0000FF"/>
                </a:solidFill>
              </a:rPr>
              <a:t>Code walk through</a:t>
            </a:r>
            <a:endParaRPr>
              <a:solidFill>
                <a:srgbClr val="0000FF"/>
              </a:solidFill>
            </a:endParaRPr>
          </a:p>
        </p:txBody>
      </p:sp>
      <p:pic>
        <p:nvPicPr>
          <p:cNvPr id="275" name="Google Shape;275;p38"/>
          <p:cNvPicPr preferRelativeResize="0"/>
          <p:nvPr/>
        </p:nvPicPr>
        <p:blipFill rotWithShape="1">
          <a:blip r:embed="rId3">
            <a:alphaModFix/>
          </a:blip>
          <a:srcRect b="0" l="13770" r="0" t="0"/>
          <a:stretch/>
        </p:blipFill>
        <p:spPr>
          <a:xfrm>
            <a:off x="8554874" y="0"/>
            <a:ext cx="589125" cy="5143500"/>
          </a:xfrm>
          <a:prstGeom prst="rect">
            <a:avLst/>
          </a:prstGeom>
          <a:noFill/>
          <a:ln>
            <a:noFill/>
          </a:ln>
        </p:spPr>
      </p:pic>
      <p:pic>
        <p:nvPicPr>
          <p:cNvPr id="276" name="Google Shape;276;p38"/>
          <p:cNvPicPr preferRelativeResize="0"/>
          <p:nvPr/>
        </p:nvPicPr>
        <p:blipFill rotWithShape="1">
          <a:blip r:embed="rId4">
            <a:alphaModFix/>
          </a:blip>
          <a:srcRect b="0" l="0" r="22624" t="0"/>
          <a:stretch/>
        </p:blipFill>
        <p:spPr>
          <a:xfrm>
            <a:off x="108926" y="759650"/>
            <a:ext cx="4895176" cy="2581700"/>
          </a:xfrm>
          <a:prstGeom prst="rect">
            <a:avLst/>
          </a:prstGeom>
          <a:noFill/>
          <a:ln>
            <a:noFill/>
          </a:ln>
        </p:spPr>
      </p:pic>
      <p:cxnSp>
        <p:nvCxnSpPr>
          <p:cNvPr id="277" name="Google Shape;277;p38"/>
          <p:cNvCxnSpPr/>
          <p:nvPr/>
        </p:nvCxnSpPr>
        <p:spPr>
          <a:xfrm flipH="1" rot="10800000">
            <a:off x="1619325" y="607175"/>
            <a:ext cx="3880200" cy="31800"/>
          </a:xfrm>
          <a:prstGeom prst="straightConnector1">
            <a:avLst/>
          </a:prstGeom>
          <a:noFill/>
          <a:ln cap="flat" cmpd="sng" w="9525">
            <a:solidFill>
              <a:schemeClr val="dk2"/>
            </a:solidFill>
            <a:prstDash val="solid"/>
            <a:round/>
            <a:headEnd len="med" w="med" type="none"/>
            <a:tailEnd len="med" w="med" type="triangle"/>
          </a:ln>
        </p:spPr>
      </p:cxnSp>
      <p:cxnSp>
        <p:nvCxnSpPr>
          <p:cNvPr id="278" name="Google Shape;278;p38"/>
          <p:cNvCxnSpPr/>
          <p:nvPr/>
        </p:nvCxnSpPr>
        <p:spPr>
          <a:xfrm>
            <a:off x="1898125" y="3171000"/>
            <a:ext cx="13500" cy="1569300"/>
          </a:xfrm>
          <a:prstGeom prst="straightConnector1">
            <a:avLst/>
          </a:prstGeom>
          <a:noFill/>
          <a:ln cap="flat" cmpd="sng" w="9525">
            <a:solidFill>
              <a:schemeClr val="dk2"/>
            </a:solidFill>
            <a:prstDash val="solid"/>
            <a:round/>
            <a:headEnd len="med" w="med" type="none"/>
            <a:tailEnd len="med" w="med" type="none"/>
          </a:ln>
        </p:spPr>
      </p:cxnSp>
      <p:sp>
        <p:nvSpPr>
          <p:cNvPr id="279" name="Google Shape;279;p38"/>
          <p:cNvSpPr txBox="1"/>
          <p:nvPr/>
        </p:nvSpPr>
        <p:spPr>
          <a:xfrm>
            <a:off x="5734525" y="4667550"/>
            <a:ext cx="24033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cxnSp>
        <p:nvCxnSpPr>
          <p:cNvPr id="280" name="Google Shape;280;p38"/>
          <p:cNvCxnSpPr/>
          <p:nvPr/>
        </p:nvCxnSpPr>
        <p:spPr>
          <a:xfrm flipH="1" rot="10800000">
            <a:off x="2030125" y="4128563"/>
            <a:ext cx="3452700" cy="3600"/>
          </a:xfrm>
          <a:prstGeom prst="straightConnector1">
            <a:avLst/>
          </a:prstGeom>
          <a:noFill/>
          <a:ln cap="flat" cmpd="sng" w="9525">
            <a:solidFill>
              <a:schemeClr val="dk2"/>
            </a:solidFill>
            <a:prstDash val="solid"/>
            <a:round/>
            <a:headEnd len="med" w="med" type="none"/>
            <a:tailEnd len="med" w="med" type="triangle"/>
          </a:ln>
        </p:spPr>
      </p:cxnSp>
      <p:sp>
        <p:nvSpPr>
          <p:cNvPr id="281" name="Google Shape;281;p38"/>
          <p:cNvSpPr txBox="1"/>
          <p:nvPr/>
        </p:nvSpPr>
        <p:spPr>
          <a:xfrm>
            <a:off x="5697550" y="4115000"/>
            <a:ext cx="2362200" cy="2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cxnSp>
        <p:nvCxnSpPr>
          <p:cNvPr id="282" name="Google Shape;282;p38"/>
          <p:cNvCxnSpPr/>
          <p:nvPr/>
        </p:nvCxnSpPr>
        <p:spPr>
          <a:xfrm>
            <a:off x="2298625" y="2283775"/>
            <a:ext cx="0" cy="12645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38"/>
          <p:cNvCxnSpPr/>
          <p:nvPr/>
        </p:nvCxnSpPr>
        <p:spPr>
          <a:xfrm flipH="1" rot="10800000">
            <a:off x="2298625" y="3498075"/>
            <a:ext cx="3186300" cy="51300"/>
          </a:xfrm>
          <a:prstGeom prst="straightConnector1">
            <a:avLst/>
          </a:prstGeom>
          <a:noFill/>
          <a:ln cap="flat" cmpd="sng" w="9525">
            <a:solidFill>
              <a:schemeClr val="dk2"/>
            </a:solidFill>
            <a:prstDash val="solid"/>
            <a:round/>
            <a:headEnd len="med" w="med" type="none"/>
            <a:tailEnd len="med" w="med" type="triangle"/>
          </a:ln>
        </p:spPr>
      </p:cxnSp>
      <p:cxnSp>
        <p:nvCxnSpPr>
          <p:cNvPr id="284" name="Google Shape;284;p38"/>
          <p:cNvCxnSpPr/>
          <p:nvPr/>
        </p:nvCxnSpPr>
        <p:spPr>
          <a:xfrm flipH="1" rot="10800000">
            <a:off x="4253475" y="2660050"/>
            <a:ext cx="1216800" cy="13200"/>
          </a:xfrm>
          <a:prstGeom prst="straightConnector1">
            <a:avLst/>
          </a:prstGeom>
          <a:noFill/>
          <a:ln cap="flat" cmpd="sng" w="9525">
            <a:solidFill>
              <a:schemeClr val="dk2"/>
            </a:solidFill>
            <a:prstDash val="solid"/>
            <a:round/>
            <a:headEnd len="med" w="med" type="none"/>
            <a:tailEnd len="med" w="med" type="triangle"/>
          </a:ln>
        </p:spPr>
      </p:cxnSp>
      <p:cxnSp>
        <p:nvCxnSpPr>
          <p:cNvPr id="285" name="Google Shape;285;p38"/>
          <p:cNvCxnSpPr/>
          <p:nvPr/>
        </p:nvCxnSpPr>
        <p:spPr>
          <a:xfrm flipH="1" rot="10800000">
            <a:off x="4257075" y="1125288"/>
            <a:ext cx="1218300" cy="16800"/>
          </a:xfrm>
          <a:prstGeom prst="straightConnector1">
            <a:avLst/>
          </a:prstGeom>
          <a:noFill/>
          <a:ln cap="flat" cmpd="sng" w="9525">
            <a:solidFill>
              <a:schemeClr val="dk2"/>
            </a:solidFill>
            <a:prstDash val="solid"/>
            <a:round/>
            <a:headEnd len="med" w="med" type="none"/>
            <a:tailEnd len="med" w="med" type="triangle"/>
          </a:ln>
        </p:spPr>
      </p:cxnSp>
      <p:cxnSp>
        <p:nvCxnSpPr>
          <p:cNvPr id="286" name="Google Shape;286;p38"/>
          <p:cNvCxnSpPr/>
          <p:nvPr/>
        </p:nvCxnSpPr>
        <p:spPr>
          <a:xfrm rot="10800000">
            <a:off x="1634600" y="627875"/>
            <a:ext cx="0" cy="37140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38"/>
          <p:cNvCxnSpPr/>
          <p:nvPr/>
        </p:nvCxnSpPr>
        <p:spPr>
          <a:xfrm>
            <a:off x="4796600" y="1521325"/>
            <a:ext cx="7500" cy="505500"/>
          </a:xfrm>
          <a:prstGeom prst="straightConnector1">
            <a:avLst/>
          </a:prstGeom>
          <a:noFill/>
          <a:ln cap="flat" cmpd="sng" w="9525">
            <a:solidFill>
              <a:schemeClr val="dk2"/>
            </a:solidFill>
            <a:prstDash val="solid"/>
            <a:round/>
            <a:headEnd len="med" w="med" type="none"/>
            <a:tailEnd len="med" w="med" type="none"/>
          </a:ln>
        </p:spPr>
      </p:cxnSp>
      <p:cxnSp>
        <p:nvCxnSpPr>
          <p:cNvPr id="288" name="Google Shape;288;p38"/>
          <p:cNvCxnSpPr/>
          <p:nvPr/>
        </p:nvCxnSpPr>
        <p:spPr>
          <a:xfrm flipH="1">
            <a:off x="4253475" y="1542100"/>
            <a:ext cx="3600" cy="112080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p38"/>
          <p:cNvCxnSpPr/>
          <p:nvPr/>
        </p:nvCxnSpPr>
        <p:spPr>
          <a:xfrm>
            <a:off x="2028013" y="2904525"/>
            <a:ext cx="2100" cy="12384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38"/>
          <p:cNvCxnSpPr/>
          <p:nvPr/>
        </p:nvCxnSpPr>
        <p:spPr>
          <a:xfrm>
            <a:off x="1914700" y="4738475"/>
            <a:ext cx="3574200" cy="5400"/>
          </a:xfrm>
          <a:prstGeom prst="straightConnector1">
            <a:avLst/>
          </a:prstGeom>
          <a:noFill/>
          <a:ln cap="flat" cmpd="sng" w="9525">
            <a:solidFill>
              <a:schemeClr val="dk2"/>
            </a:solidFill>
            <a:prstDash val="solid"/>
            <a:round/>
            <a:headEnd len="med" w="med" type="none"/>
            <a:tailEnd len="med" w="med" type="triangle"/>
          </a:ln>
        </p:spPr>
      </p:cxnSp>
      <p:cxnSp>
        <p:nvCxnSpPr>
          <p:cNvPr id="291" name="Google Shape;291;p38"/>
          <p:cNvCxnSpPr>
            <a:endCxn id="292" idx="1"/>
          </p:cNvCxnSpPr>
          <p:nvPr/>
        </p:nvCxnSpPr>
        <p:spPr>
          <a:xfrm flipH="1" rot="10800000">
            <a:off x="4806850" y="2012713"/>
            <a:ext cx="693900" cy="7500"/>
          </a:xfrm>
          <a:prstGeom prst="straightConnector1">
            <a:avLst/>
          </a:prstGeom>
          <a:noFill/>
          <a:ln cap="flat" cmpd="sng" w="9525">
            <a:solidFill>
              <a:schemeClr val="dk2"/>
            </a:solidFill>
            <a:prstDash val="solid"/>
            <a:round/>
            <a:headEnd len="med" w="med" type="none"/>
            <a:tailEnd len="med" w="med" type="triangle"/>
          </a:ln>
        </p:spPr>
      </p:cxnSp>
      <p:sp>
        <p:nvSpPr>
          <p:cNvPr id="293" name="Google Shape;293;p38"/>
          <p:cNvSpPr txBox="1"/>
          <p:nvPr/>
        </p:nvSpPr>
        <p:spPr>
          <a:xfrm>
            <a:off x="5525625" y="308900"/>
            <a:ext cx="26046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This file includes functions for routing languages and task-specific operations.</a:t>
            </a:r>
            <a:endParaRPr sz="1200">
              <a:solidFill>
                <a:schemeClr val="dk1"/>
              </a:solidFill>
              <a:latin typeface="Calibri"/>
              <a:ea typeface="Calibri"/>
              <a:cs typeface="Calibri"/>
              <a:sym typeface="Calibri"/>
            </a:endParaRPr>
          </a:p>
        </p:txBody>
      </p:sp>
      <p:sp>
        <p:nvSpPr>
          <p:cNvPr id="294" name="Google Shape;294;p38"/>
          <p:cNvSpPr txBox="1"/>
          <p:nvPr/>
        </p:nvSpPr>
        <p:spPr>
          <a:xfrm>
            <a:off x="5485000" y="875550"/>
            <a:ext cx="2787300" cy="7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Loading and evaluating Llama2 7B tokenizers along with the tokenizers we specifically designed for Indic languages.</a:t>
            </a:r>
            <a:endParaRPr sz="1200">
              <a:solidFill>
                <a:schemeClr val="dk1"/>
              </a:solidFill>
              <a:latin typeface="Calibri"/>
              <a:ea typeface="Calibri"/>
              <a:cs typeface="Calibri"/>
              <a:sym typeface="Calibri"/>
            </a:endParaRPr>
          </a:p>
        </p:txBody>
      </p:sp>
      <p:sp>
        <p:nvSpPr>
          <p:cNvPr id="292" name="Google Shape;292;p38"/>
          <p:cNvSpPr txBox="1"/>
          <p:nvPr/>
        </p:nvSpPr>
        <p:spPr>
          <a:xfrm>
            <a:off x="5500750" y="1620013"/>
            <a:ext cx="2755800" cy="785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200">
                <a:solidFill>
                  <a:schemeClr val="dk1"/>
                </a:solidFill>
                <a:latin typeface="Calibri"/>
                <a:ea typeface="Calibri"/>
                <a:cs typeface="Calibri"/>
                <a:sym typeface="Calibri"/>
              </a:rPr>
              <a:t>This file provides functionality for counting tokens, organizing sentences into batches, and managing token-related operations.</a:t>
            </a:r>
            <a:endParaRPr sz="1200">
              <a:solidFill>
                <a:schemeClr val="dk1"/>
              </a:solidFill>
              <a:latin typeface="Calibri"/>
              <a:ea typeface="Calibri"/>
              <a:cs typeface="Calibri"/>
              <a:sym typeface="Calibri"/>
            </a:endParaRPr>
          </a:p>
          <a:p>
            <a:pPr indent="0" lvl="0" marL="0" rtl="0" algn="just">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spcBef>
                <a:spcPts val="0"/>
              </a:spcBef>
              <a:spcAft>
                <a:spcPts val="0"/>
              </a:spcAft>
              <a:buNone/>
            </a:pPr>
            <a:r>
              <a:t/>
            </a:r>
            <a:endParaRPr sz="1200">
              <a:solidFill>
                <a:schemeClr val="dk1"/>
              </a:solidFill>
              <a:latin typeface="Calibri"/>
              <a:ea typeface="Calibri"/>
              <a:cs typeface="Calibri"/>
              <a:sym typeface="Calibri"/>
            </a:endParaRPr>
          </a:p>
        </p:txBody>
      </p:sp>
      <p:sp>
        <p:nvSpPr>
          <p:cNvPr id="295" name="Google Shape;295;p38"/>
          <p:cNvSpPr txBox="1"/>
          <p:nvPr/>
        </p:nvSpPr>
        <p:spPr>
          <a:xfrm>
            <a:off x="5500825" y="2510713"/>
            <a:ext cx="28707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A demonstration video showcasing the functionality and operation of the model.</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96" name="Google Shape;296;p38"/>
          <p:cNvSpPr txBox="1"/>
          <p:nvPr/>
        </p:nvSpPr>
        <p:spPr>
          <a:xfrm>
            <a:off x="5560100" y="3155750"/>
            <a:ext cx="2892000" cy="5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This document provides a comprehensive explanation of mixture of experts, detailing its components and workings.</a:t>
            </a:r>
            <a:endParaRPr sz="1200">
              <a:solidFill>
                <a:schemeClr val="dk1"/>
              </a:solidFill>
              <a:latin typeface="Calibri"/>
              <a:ea typeface="Calibri"/>
              <a:cs typeface="Calibri"/>
              <a:sym typeface="Calibri"/>
            </a:endParaRPr>
          </a:p>
        </p:txBody>
      </p:sp>
      <p:sp>
        <p:nvSpPr>
          <p:cNvPr id="297" name="Google Shape;297;p38"/>
          <p:cNvSpPr txBox="1"/>
          <p:nvPr/>
        </p:nvSpPr>
        <p:spPr>
          <a:xfrm>
            <a:off x="5504250" y="3896850"/>
            <a:ext cx="29958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This document outlines the sequential stages and processes involved in the project's workflow.</a:t>
            </a:r>
            <a:endParaRPr sz="1200">
              <a:solidFill>
                <a:schemeClr val="dk1"/>
              </a:solidFill>
              <a:latin typeface="Calibri"/>
              <a:ea typeface="Calibri"/>
              <a:cs typeface="Calibri"/>
              <a:sym typeface="Calibri"/>
            </a:endParaRPr>
          </a:p>
        </p:txBody>
      </p:sp>
      <p:sp>
        <p:nvSpPr>
          <p:cNvPr id="298" name="Google Shape;298;p38"/>
          <p:cNvSpPr txBox="1"/>
          <p:nvPr/>
        </p:nvSpPr>
        <p:spPr>
          <a:xfrm>
            <a:off x="5470275" y="4592800"/>
            <a:ext cx="29322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This file includes the logo of the project.</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9"/>
          <p:cNvSpPr txBox="1"/>
          <p:nvPr/>
        </p:nvSpPr>
        <p:spPr>
          <a:xfrm>
            <a:off x="0" y="-76200"/>
            <a:ext cx="8816700" cy="641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3300">
                <a:solidFill>
                  <a:srgbClr val="0000FF"/>
                </a:solidFill>
                <a:latin typeface="Calibri"/>
                <a:ea typeface="Calibri"/>
                <a:cs typeface="Calibri"/>
                <a:sym typeface="Calibri"/>
              </a:rPr>
              <a:t>Code walk through</a:t>
            </a:r>
            <a:endParaRPr sz="3300">
              <a:solidFill>
                <a:srgbClr val="0000FF"/>
              </a:solidFill>
              <a:latin typeface="Calibri"/>
              <a:ea typeface="Calibri"/>
              <a:cs typeface="Calibri"/>
              <a:sym typeface="Calibri"/>
            </a:endParaRPr>
          </a:p>
        </p:txBody>
      </p:sp>
      <p:sp>
        <p:nvSpPr>
          <p:cNvPr id="304" name="Google Shape;304;p39"/>
          <p:cNvSpPr txBox="1"/>
          <p:nvPr/>
        </p:nvSpPr>
        <p:spPr>
          <a:xfrm>
            <a:off x="285750" y="3279625"/>
            <a:ext cx="8572500" cy="1711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We need to first install the</a:t>
            </a:r>
            <a:r>
              <a:rPr b="1" lang="en-US" sz="1200">
                <a:solidFill>
                  <a:schemeClr val="dk1"/>
                </a:solidFill>
                <a:latin typeface="Calibri"/>
                <a:ea typeface="Calibri"/>
                <a:cs typeface="Calibri"/>
                <a:sym typeface="Calibri"/>
              </a:rPr>
              <a:t> ‘</a:t>
            </a:r>
            <a:r>
              <a:rPr b="1" lang="en-US" sz="1200">
                <a:solidFill>
                  <a:schemeClr val="dk1"/>
                </a:solidFill>
                <a:latin typeface="Calibri"/>
                <a:ea typeface="Calibri"/>
                <a:cs typeface="Calibri"/>
                <a:sym typeface="Calibri"/>
              </a:rPr>
              <a:t>unsloth’</a:t>
            </a:r>
            <a:r>
              <a:rPr lang="en-US" sz="1200">
                <a:solidFill>
                  <a:schemeClr val="dk1"/>
                </a:solidFill>
                <a:latin typeface="Calibri"/>
                <a:ea typeface="Calibri"/>
                <a:cs typeface="Calibri"/>
                <a:sym typeface="Calibri"/>
              </a:rPr>
              <a:t> package. This package is important because we are using </a:t>
            </a:r>
            <a:r>
              <a:rPr lang="en-US" sz="1200">
                <a:solidFill>
                  <a:schemeClr val="dk1"/>
                </a:solidFill>
                <a:latin typeface="Calibri"/>
                <a:ea typeface="Calibri"/>
                <a:cs typeface="Calibri"/>
                <a:sym typeface="Calibri"/>
              </a:rPr>
              <a:t>unsloth for loading the model and running inference on a </a:t>
            </a:r>
            <a:r>
              <a:rPr b="1" lang="en-US" sz="1200">
                <a:solidFill>
                  <a:schemeClr val="dk1"/>
                </a:solidFill>
                <a:latin typeface="Calibri"/>
                <a:ea typeface="Calibri"/>
                <a:cs typeface="Calibri"/>
                <a:sym typeface="Calibri"/>
              </a:rPr>
              <a:t>Single T4 GPU</a:t>
            </a:r>
            <a:r>
              <a:rPr lang="en-US"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We then proceed to install the </a:t>
            </a:r>
            <a:r>
              <a:rPr b="1" lang="en-US" sz="1200">
                <a:solidFill>
                  <a:schemeClr val="dk1"/>
                </a:solidFill>
                <a:latin typeface="Calibri"/>
                <a:ea typeface="Calibri"/>
                <a:cs typeface="Calibri"/>
                <a:sym typeface="Calibri"/>
              </a:rPr>
              <a:t>‘Baraat’</a:t>
            </a:r>
            <a:r>
              <a:rPr lang="en-US" sz="1200">
                <a:solidFill>
                  <a:schemeClr val="dk1"/>
                </a:solidFill>
                <a:latin typeface="Calibri"/>
                <a:ea typeface="Calibri"/>
                <a:cs typeface="Calibri"/>
                <a:sym typeface="Calibri"/>
              </a:rPr>
              <a:t> package hosted on PyPi. This package will be updated regularly with constant updates to its utility functions. This package </a:t>
            </a:r>
            <a:r>
              <a:rPr b="1" lang="en-US" sz="1200">
                <a:solidFill>
                  <a:schemeClr val="dk1"/>
                </a:solidFill>
                <a:latin typeface="Calibri"/>
                <a:ea typeface="Calibri"/>
                <a:cs typeface="Calibri"/>
                <a:sym typeface="Calibri"/>
              </a:rPr>
              <a:t>serves as a wrapper</a:t>
            </a:r>
            <a:r>
              <a:rPr lang="en-US" sz="1200">
                <a:solidFill>
                  <a:schemeClr val="dk1"/>
                </a:solidFill>
                <a:latin typeface="Calibri"/>
                <a:ea typeface="Calibri"/>
                <a:cs typeface="Calibri"/>
                <a:sym typeface="Calibri"/>
              </a:rPr>
              <a:t> for providing a simple and user-friendly way of running inference against our models.</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Install and build seamlessm4t. We will very soon be </a:t>
            </a:r>
            <a:r>
              <a:rPr b="1" lang="en-US" sz="1200">
                <a:solidFill>
                  <a:schemeClr val="dk1"/>
                </a:solidFill>
                <a:latin typeface="Calibri"/>
                <a:ea typeface="Calibri"/>
                <a:cs typeface="Calibri"/>
                <a:sym typeface="Calibri"/>
              </a:rPr>
              <a:t>extending support to voice-based inputs</a:t>
            </a:r>
            <a:r>
              <a:rPr lang="en-US" sz="1200">
                <a:solidFill>
                  <a:schemeClr val="dk1"/>
                </a:solidFill>
                <a:latin typeface="Calibri"/>
                <a:ea typeface="Calibri"/>
                <a:cs typeface="Calibri"/>
                <a:sym typeface="Calibri"/>
              </a:rPr>
              <a:t> and this is where seamless would play a big role in doing speech-speech or speech-text tasks etc.</a:t>
            </a:r>
            <a:endParaRPr sz="1200">
              <a:solidFill>
                <a:schemeClr val="dk1"/>
              </a:solidFill>
              <a:latin typeface="Calibri"/>
              <a:ea typeface="Calibri"/>
              <a:cs typeface="Calibri"/>
              <a:sym typeface="Calibri"/>
            </a:endParaRPr>
          </a:p>
        </p:txBody>
      </p:sp>
      <p:pic>
        <p:nvPicPr>
          <p:cNvPr id="305" name="Google Shape;305;p39"/>
          <p:cNvPicPr preferRelativeResize="0"/>
          <p:nvPr/>
        </p:nvPicPr>
        <p:blipFill>
          <a:blip r:embed="rId3">
            <a:alphaModFix/>
          </a:blip>
          <a:stretch>
            <a:fillRect/>
          </a:stretch>
        </p:blipFill>
        <p:spPr>
          <a:xfrm>
            <a:off x="1286950" y="565501"/>
            <a:ext cx="6085827" cy="2744625"/>
          </a:xfrm>
          <a:prstGeom prst="rect">
            <a:avLst/>
          </a:prstGeom>
          <a:noFill/>
          <a:ln>
            <a:noFill/>
          </a:ln>
        </p:spPr>
      </p:pic>
      <p:sp>
        <p:nvSpPr>
          <p:cNvPr id="306" name="Google Shape;306;p39"/>
          <p:cNvSpPr txBox="1"/>
          <p:nvPr/>
        </p:nvSpPr>
        <p:spPr>
          <a:xfrm>
            <a:off x="6350325" y="100350"/>
            <a:ext cx="18357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u="sng">
                <a:solidFill>
                  <a:schemeClr val="hlink"/>
                </a:solidFill>
                <a:latin typeface="Calibri"/>
                <a:ea typeface="Calibri"/>
                <a:cs typeface="Calibri"/>
                <a:sym typeface="Calibri"/>
                <a:hlinkClick r:id="rId4"/>
              </a:rPr>
              <a:t>Notebook Link</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0"/>
          <p:cNvSpPr txBox="1"/>
          <p:nvPr/>
        </p:nvSpPr>
        <p:spPr>
          <a:xfrm>
            <a:off x="0" y="0"/>
            <a:ext cx="8816700" cy="641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3300">
                <a:solidFill>
                  <a:srgbClr val="0000FF"/>
                </a:solidFill>
                <a:latin typeface="Calibri"/>
                <a:ea typeface="Calibri"/>
                <a:cs typeface="Calibri"/>
                <a:sym typeface="Calibri"/>
              </a:rPr>
              <a:t>Code walk through</a:t>
            </a:r>
            <a:endParaRPr sz="3300">
              <a:solidFill>
                <a:srgbClr val="0000FF"/>
              </a:solidFill>
              <a:latin typeface="Calibri"/>
              <a:ea typeface="Calibri"/>
              <a:cs typeface="Calibri"/>
              <a:sym typeface="Calibri"/>
            </a:endParaRPr>
          </a:p>
        </p:txBody>
      </p:sp>
      <p:sp>
        <p:nvSpPr>
          <p:cNvPr id="312" name="Google Shape;312;p40"/>
          <p:cNvSpPr txBox="1"/>
          <p:nvPr/>
        </p:nvSpPr>
        <p:spPr>
          <a:xfrm>
            <a:off x="244325" y="3862925"/>
            <a:ext cx="8572500" cy="6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pic>
        <p:nvPicPr>
          <p:cNvPr id="313" name="Google Shape;313;p40"/>
          <p:cNvPicPr preferRelativeResize="0"/>
          <p:nvPr/>
        </p:nvPicPr>
        <p:blipFill>
          <a:blip r:embed="rId3">
            <a:alphaModFix/>
          </a:blip>
          <a:stretch>
            <a:fillRect/>
          </a:stretch>
        </p:blipFill>
        <p:spPr>
          <a:xfrm>
            <a:off x="152400" y="794100"/>
            <a:ext cx="8839202" cy="1784649"/>
          </a:xfrm>
          <a:prstGeom prst="rect">
            <a:avLst/>
          </a:prstGeom>
          <a:noFill/>
          <a:ln>
            <a:noFill/>
          </a:ln>
        </p:spPr>
      </p:pic>
      <p:pic>
        <p:nvPicPr>
          <p:cNvPr id="314" name="Google Shape;314;p40"/>
          <p:cNvPicPr preferRelativeResize="0"/>
          <p:nvPr/>
        </p:nvPicPr>
        <p:blipFill>
          <a:blip r:embed="rId4">
            <a:alphaModFix/>
          </a:blip>
          <a:stretch>
            <a:fillRect/>
          </a:stretch>
        </p:blipFill>
        <p:spPr>
          <a:xfrm>
            <a:off x="191375" y="2792380"/>
            <a:ext cx="8800224" cy="2223170"/>
          </a:xfrm>
          <a:prstGeom prst="rect">
            <a:avLst/>
          </a:prstGeom>
          <a:noFill/>
          <a:ln>
            <a:noFill/>
          </a:ln>
        </p:spPr>
      </p:pic>
      <p:sp>
        <p:nvSpPr>
          <p:cNvPr id="315" name="Google Shape;315;p40"/>
          <p:cNvSpPr txBox="1"/>
          <p:nvPr/>
        </p:nvSpPr>
        <p:spPr>
          <a:xfrm>
            <a:off x="3790000" y="237750"/>
            <a:ext cx="5251500" cy="5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We import the baraat package and </a:t>
            </a:r>
            <a:r>
              <a:rPr b="1" lang="en-US" sz="1200">
                <a:solidFill>
                  <a:schemeClr val="dk1"/>
                </a:solidFill>
                <a:latin typeface="Calibri"/>
                <a:ea typeface="Calibri"/>
                <a:cs typeface="Calibri"/>
                <a:sym typeface="Calibri"/>
              </a:rPr>
              <a:t>choose the model </a:t>
            </a:r>
            <a:r>
              <a:rPr lang="en-US" sz="1200">
                <a:solidFill>
                  <a:schemeClr val="dk1"/>
                </a:solidFill>
                <a:latin typeface="Calibri"/>
                <a:ea typeface="Calibri"/>
                <a:cs typeface="Calibri"/>
                <a:sym typeface="Calibri"/>
              </a:rPr>
              <a:t>to run inference on with the </a:t>
            </a:r>
            <a:r>
              <a:rPr b="1" lang="en-US" sz="1200">
                <a:solidFill>
                  <a:schemeClr val="dk1"/>
                </a:solidFill>
                <a:latin typeface="Calibri"/>
                <a:ea typeface="Calibri"/>
                <a:cs typeface="Calibri"/>
                <a:sym typeface="Calibri"/>
              </a:rPr>
              <a:t>appropriate prompt template</a:t>
            </a:r>
            <a:r>
              <a:rPr lang="en-US" sz="1200">
                <a:solidFill>
                  <a:schemeClr val="dk1"/>
                </a:solidFill>
                <a:latin typeface="Calibri"/>
                <a:ea typeface="Calibri"/>
                <a:cs typeface="Calibri"/>
                <a:sym typeface="Calibri"/>
              </a:rPr>
              <a:t> as well.</a:t>
            </a:r>
            <a:endParaRPr sz="1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1"/>
          <p:cNvSpPr txBox="1"/>
          <p:nvPr/>
        </p:nvSpPr>
        <p:spPr>
          <a:xfrm>
            <a:off x="0" y="0"/>
            <a:ext cx="8816700" cy="641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3300">
                <a:solidFill>
                  <a:srgbClr val="0000FF"/>
                </a:solidFill>
                <a:latin typeface="Calibri"/>
                <a:ea typeface="Calibri"/>
                <a:cs typeface="Calibri"/>
                <a:sym typeface="Calibri"/>
              </a:rPr>
              <a:t>Code walk through</a:t>
            </a:r>
            <a:endParaRPr sz="3300">
              <a:solidFill>
                <a:srgbClr val="0000FF"/>
              </a:solidFill>
              <a:latin typeface="Calibri"/>
              <a:ea typeface="Calibri"/>
              <a:cs typeface="Calibri"/>
              <a:sym typeface="Calibri"/>
            </a:endParaRPr>
          </a:p>
        </p:txBody>
      </p:sp>
      <p:sp>
        <p:nvSpPr>
          <p:cNvPr id="321" name="Google Shape;321;p41"/>
          <p:cNvSpPr txBox="1"/>
          <p:nvPr/>
        </p:nvSpPr>
        <p:spPr>
          <a:xfrm>
            <a:off x="244325" y="3862925"/>
            <a:ext cx="8572500" cy="6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pic>
        <p:nvPicPr>
          <p:cNvPr id="322" name="Google Shape;322;p41"/>
          <p:cNvPicPr preferRelativeResize="0"/>
          <p:nvPr/>
        </p:nvPicPr>
        <p:blipFill rotWithShape="1">
          <a:blip r:embed="rId3">
            <a:alphaModFix/>
          </a:blip>
          <a:srcRect b="0" l="0" r="20089" t="0"/>
          <a:stretch/>
        </p:blipFill>
        <p:spPr>
          <a:xfrm>
            <a:off x="1040338" y="803925"/>
            <a:ext cx="7063326" cy="2258000"/>
          </a:xfrm>
          <a:prstGeom prst="rect">
            <a:avLst/>
          </a:prstGeom>
          <a:noFill/>
          <a:ln>
            <a:noFill/>
          </a:ln>
        </p:spPr>
      </p:pic>
      <p:sp>
        <p:nvSpPr>
          <p:cNvPr id="323" name="Google Shape;323;p41"/>
          <p:cNvSpPr txBox="1"/>
          <p:nvPr/>
        </p:nvSpPr>
        <p:spPr>
          <a:xfrm>
            <a:off x="285750" y="3279625"/>
            <a:ext cx="8572500" cy="1711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We can run inference against any of the listed models (new models will be updated regularly) </a:t>
            </a:r>
            <a:r>
              <a:rPr b="1" lang="en-US" sz="1200">
                <a:solidFill>
                  <a:schemeClr val="dk1"/>
                </a:solidFill>
                <a:latin typeface="Calibri"/>
                <a:ea typeface="Calibri"/>
                <a:cs typeface="Calibri"/>
                <a:sym typeface="Calibri"/>
              </a:rPr>
              <a:t>seamlessly</a:t>
            </a:r>
            <a:r>
              <a:rPr lang="en-US" sz="1200">
                <a:solidFill>
                  <a:schemeClr val="dk1"/>
                </a:solidFill>
                <a:latin typeface="Calibri"/>
                <a:ea typeface="Calibri"/>
                <a:cs typeface="Calibri"/>
                <a:sym typeface="Calibri"/>
              </a:rPr>
              <a:t> by just running the above 2 cells.</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We create a TextStreamer object to stream the text output. </a:t>
            </a:r>
            <a:r>
              <a:rPr lang="en-US" sz="1200">
                <a:solidFill>
                  <a:schemeClr val="dk1"/>
                </a:solidFill>
                <a:latin typeface="Calibri"/>
                <a:ea typeface="Calibri"/>
                <a:cs typeface="Calibri"/>
                <a:sym typeface="Calibri"/>
              </a:rPr>
              <a:t>You</a:t>
            </a:r>
            <a:r>
              <a:rPr lang="en-US" sz="1200">
                <a:solidFill>
                  <a:schemeClr val="dk1"/>
                </a:solidFill>
                <a:latin typeface="Calibri"/>
                <a:ea typeface="Calibri"/>
                <a:cs typeface="Calibri"/>
                <a:sym typeface="Calibri"/>
              </a:rPr>
              <a:t> can see the prompt </a:t>
            </a:r>
            <a:r>
              <a:rPr lang="en-US" sz="1200">
                <a:solidFill>
                  <a:schemeClr val="dk1"/>
                </a:solidFill>
                <a:latin typeface="Calibri"/>
                <a:ea typeface="Calibri"/>
                <a:cs typeface="Calibri"/>
                <a:sym typeface="Calibri"/>
              </a:rPr>
              <a:t>template that was used for fine-tuning.</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From start to finish, </a:t>
            </a:r>
            <a:r>
              <a:rPr b="1" lang="en-US" sz="1200">
                <a:solidFill>
                  <a:schemeClr val="dk1"/>
                </a:solidFill>
                <a:latin typeface="Calibri"/>
                <a:ea typeface="Calibri"/>
                <a:cs typeface="Calibri"/>
                <a:sym typeface="Calibri"/>
              </a:rPr>
              <a:t>everything is accomplished easily using the python package</a:t>
            </a:r>
            <a:r>
              <a:rPr lang="en-US" sz="1200">
                <a:solidFill>
                  <a:schemeClr val="dk1"/>
                </a:solidFill>
                <a:latin typeface="Calibri"/>
                <a:ea typeface="Calibri"/>
                <a:cs typeface="Calibri"/>
                <a:sym typeface="Calibri"/>
              </a:rPr>
              <a:t> without which the code would be poorly structured. The package also provides other utility functions for processing datasets, helping you to process datasets easily, abstracting most of the code.</a:t>
            </a:r>
            <a:endParaRPr sz="1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4"/>
          <p:cNvPicPr preferRelativeResize="0"/>
          <p:nvPr/>
        </p:nvPicPr>
        <p:blipFill>
          <a:blip r:embed="rId3">
            <a:alphaModFix/>
          </a:blip>
          <a:stretch>
            <a:fillRect/>
          </a:stretch>
        </p:blipFill>
        <p:spPr>
          <a:xfrm>
            <a:off x="-13275" y="279113"/>
            <a:ext cx="9170550" cy="4585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idx="1" type="body"/>
          </p:nvPr>
        </p:nvSpPr>
        <p:spPr>
          <a:xfrm>
            <a:off x="368000" y="98075"/>
            <a:ext cx="8094900" cy="4917900"/>
          </a:xfrm>
          <a:prstGeom prst="rect">
            <a:avLst/>
          </a:prstGeom>
          <a:noFill/>
          <a:ln>
            <a:noFill/>
          </a:ln>
        </p:spPr>
        <p:txBody>
          <a:bodyPr anchorCtr="0" anchor="t" bIns="34275" lIns="68575" spcFirstLastPara="1" rIns="68575" wrap="square" tIns="34275">
            <a:normAutofit fontScale="32500" lnSpcReduction="10000"/>
          </a:bodyPr>
          <a:lstStyle/>
          <a:p>
            <a:pPr indent="0" lvl="0" marL="457200" rtl="0" algn="l">
              <a:lnSpc>
                <a:spcPct val="90000"/>
              </a:lnSpc>
              <a:spcBef>
                <a:spcPts val="0"/>
              </a:spcBef>
              <a:spcAft>
                <a:spcPts val="0"/>
              </a:spcAft>
              <a:buNone/>
            </a:pPr>
            <a:r>
              <a:t/>
            </a:r>
            <a:endParaRPr b="1" sz="6300">
              <a:solidFill>
                <a:srgbClr val="0000FF"/>
              </a:solidFill>
            </a:endParaRPr>
          </a:p>
          <a:p>
            <a:pPr indent="0" lvl="0" marL="457200" rtl="0" algn="l">
              <a:lnSpc>
                <a:spcPct val="90000"/>
              </a:lnSpc>
              <a:spcBef>
                <a:spcPts val="0"/>
              </a:spcBef>
              <a:spcAft>
                <a:spcPts val="0"/>
              </a:spcAft>
              <a:buNone/>
            </a:pPr>
            <a:r>
              <a:rPr b="1" lang="en-US" sz="6300">
                <a:solidFill>
                  <a:srgbClr val="0000FF"/>
                </a:solidFill>
              </a:rPr>
              <a:t>Learnings from the hackathon and community support</a:t>
            </a:r>
            <a:endParaRPr b="1" sz="6300">
              <a:solidFill>
                <a:srgbClr val="0000FF"/>
              </a:solidFill>
            </a:endParaRPr>
          </a:p>
          <a:p>
            <a:pPr indent="0" lvl="0" marL="457200" rtl="0" algn="l">
              <a:lnSpc>
                <a:spcPct val="90000"/>
              </a:lnSpc>
              <a:spcBef>
                <a:spcPts val="0"/>
              </a:spcBef>
              <a:spcAft>
                <a:spcPts val="0"/>
              </a:spcAft>
              <a:buNone/>
            </a:pPr>
            <a:r>
              <a:t/>
            </a:r>
            <a:endParaRPr b="1" sz="6300">
              <a:solidFill>
                <a:srgbClr val="0000FF"/>
              </a:solidFill>
            </a:endParaRPr>
          </a:p>
          <a:p>
            <a:pPr indent="-323691" lvl="1" marL="571500" rtl="0" algn="l">
              <a:lnSpc>
                <a:spcPct val="90000"/>
              </a:lnSpc>
              <a:spcBef>
                <a:spcPts val="0"/>
              </a:spcBef>
              <a:spcAft>
                <a:spcPts val="0"/>
              </a:spcAft>
              <a:buSzPct val="100000"/>
              <a:buChar char="•"/>
            </a:pPr>
            <a:r>
              <a:rPr lang="en-US" sz="4607"/>
              <a:t>Developing efficient data consumption and processing pipelines.</a:t>
            </a:r>
            <a:endParaRPr sz="4607"/>
          </a:p>
          <a:p>
            <a:pPr indent="0" lvl="0" marL="914400" rtl="0" algn="l">
              <a:lnSpc>
                <a:spcPct val="90000"/>
              </a:lnSpc>
              <a:spcBef>
                <a:spcPts val="0"/>
              </a:spcBef>
              <a:spcAft>
                <a:spcPts val="0"/>
              </a:spcAft>
              <a:buNone/>
            </a:pPr>
            <a:r>
              <a:t/>
            </a:r>
            <a:endParaRPr sz="4607"/>
          </a:p>
          <a:p>
            <a:pPr indent="-323691" lvl="1" marL="571500" rtl="0" algn="l">
              <a:lnSpc>
                <a:spcPct val="90000"/>
              </a:lnSpc>
              <a:spcBef>
                <a:spcPts val="0"/>
              </a:spcBef>
              <a:spcAft>
                <a:spcPts val="0"/>
              </a:spcAft>
              <a:buSzPct val="100000"/>
              <a:buChar char="•"/>
            </a:pPr>
            <a:r>
              <a:rPr lang="en-US" sz="4607"/>
              <a:t>Explored and understood the various methods of pre-training and fine-tuning and the correct practices associated with the same.</a:t>
            </a:r>
            <a:endParaRPr sz="4607"/>
          </a:p>
          <a:p>
            <a:pPr indent="0" lvl="0" marL="914400" rtl="0" algn="l">
              <a:lnSpc>
                <a:spcPct val="90000"/>
              </a:lnSpc>
              <a:spcBef>
                <a:spcPts val="0"/>
              </a:spcBef>
              <a:spcAft>
                <a:spcPts val="0"/>
              </a:spcAft>
              <a:buNone/>
            </a:pPr>
            <a:r>
              <a:t/>
            </a:r>
            <a:endParaRPr sz="4607"/>
          </a:p>
          <a:p>
            <a:pPr indent="-323691" lvl="1" marL="571500" rtl="0" algn="l">
              <a:lnSpc>
                <a:spcPct val="90000"/>
              </a:lnSpc>
              <a:spcBef>
                <a:spcPts val="0"/>
              </a:spcBef>
              <a:spcAft>
                <a:spcPts val="0"/>
              </a:spcAft>
              <a:buSzPct val="100000"/>
              <a:buChar char="•"/>
            </a:pPr>
            <a:r>
              <a:rPr lang="en-US" sz="4607"/>
              <a:t>Utilized community support during phases when we experienced difficulties.</a:t>
            </a:r>
            <a:endParaRPr sz="4607"/>
          </a:p>
          <a:p>
            <a:pPr indent="0" lvl="0" marL="914400" rtl="0" algn="l">
              <a:lnSpc>
                <a:spcPct val="90000"/>
              </a:lnSpc>
              <a:spcBef>
                <a:spcPts val="0"/>
              </a:spcBef>
              <a:spcAft>
                <a:spcPts val="0"/>
              </a:spcAft>
              <a:buNone/>
            </a:pPr>
            <a:r>
              <a:t/>
            </a:r>
            <a:endParaRPr sz="4607"/>
          </a:p>
          <a:p>
            <a:pPr indent="-323691" lvl="1" marL="571500" rtl="0" algn="l">
              <a:lnSpc>
                <a:spcPct val="90000"/>
              </a:lnSpc>
              <a:spcBef>
                <a:spcPts val="0"/>
              </a:spcBef>
              <a:spcAft>
                <a:spcPts val="0"/>
              </a:spcAft>
              <a:buSzPct val="100000"/>
              <a:buChar char="•"/>
            </a:pPr>
            <a:r>
              <a:rPr lang="en-US" sz="4607"/>
              <a:t>We have built a </a:t>
            </a:r>
            <a:r>
              <a:rPr b="1" lang="en-US" sz="4607"/>
              <a:t>novel architecture</a:t>
            </a:r>
            <a:r>
              <a:rPr lang="en-US" sz="4607"/>
              <a:t> incorporating a pre-training step using LoRA adapters followed by task-specific fine-tuning on 4 major tasks we identified as necessary for each language.</a:t>
            </a:r>
            <a:endParaRPr sz="4607"/>
          </a:p>
          <a:p>
            <a:pPr indent="0" lvl="0" marL="457200" rtl="0" algn="l">
              <a:lnSpc>
                <a:spcPct val="90000"/>
              </a:lnSpc>
              <a:spcBef>
                <a:spcPts val="0"/>
              </a:spcBef>
              <a:spcAft>
                <a:spcPts val="0"/>
              </a:spcAft>
              <a:buNone/>
            </a:pPr>
            <a:r>
              <a:t/>
            </a:r>
            <a:endParaRPr b="1" sz="6300">
              <a:solidFill>
                <a:srgbClr val="0000FF"/>
              </a:solidFill>
            </a:endParaRPr>
          </a:p>
          <a:p>
            <a:pPr indent="0" lvl="0" marL="457200" rtl="0" algn="l">
              <a:lnSpc>
                <a:spcPct val="90000"/>
              </a:lnSpc>
              <a:spcBef>
                <a:spcPts val="0"/>
              </a:spcBef>
              <a:spcAft>
                <a:spcPts val="0"/>
              </a:spcAft>
              <a:buNone/>
            </a:pPr>
            <a:r>
              <a:rPr b="1" lang="en-US" sz="6300">
                <a:solidFill>
                  <a:srgbClr val="0000FF"/>
                </a:solidFill>
              </a:rPr>
              <a:t>Testimonials highlighting key learnings and support</a:t>
            </a:r>
            <a:endParaRPr b="1" sz="6300">
              <a:solidFill>
                <a:srgbClr val="0000FF"/>
              </a:solidFill>
            </a:endParaRPr>
          </a:p>
          <a:p>
            <a:pPr indent="0" lvl="0" marL="457200" rtl="0" algn="l">
              <a:lnSpc>
                <a:spcPct val="90000"/>
              </a:lnSpc>
              <a:spcBef>
                <a:spcPts val="0"/>
              </a:spcBef>
              <a:spcAft>
                <a:spcPts val="0"/>
              </a:spcAft>
              <a:buNone/>
            </a:pPr>
            <a:r>
              <a:t/>
            </a:r>
            <a:endParaRPr b="1" sz="6300">
              <a:solidFill>
                <a:srgbClr val="0000FF"/>
              </a:solidFill>
            </a:endParaRPr>
          </a:p>
          <a:p>
            <a:pPr indent="-323215" lvl="0" marL="457200" rtl="0" algn="l">
              <a:spcBef>
                <a:spcPts val="0"/>
              </a:spcBef>
              <a:spcAft>
                <a:spcPts val="0"/>
              </a:spcAft>
              <a:buSzPct val="100000"/>
              <a:buChar char="•"/>
            </a:pPr>
            <a:r>
              <a:rPr lang="en-US" sz="4584"/>
              <a:t>Participating in this hackathon was immensely beneficial, providing us with</a:t>
            </a:r>
            <a:r>
              <a:rPr b="1" lang="en-US" sz="4584"/>
              <a:t> essential insights</a:t>
            </a:r>
            <a:r>
              <a:rPr lang="en-US" sz="4584"/>
              <a:t> into dataset curation, pipeline setup for model refinement, and the creation of highly precise and effective models.</a:t>
            </a:r>
            <a:endParaRPr sz="4584"/>
          </a:p>
          <a:p>
            <a:pPr indent="0" lvl="0" marL="457200" rtl="0" algn="l">
              <a:spcBef>
                <a:spcPts val="0"/>
              </a:spcBef>
              <a:spcAft>
                <a:spcPts val="0"/>
              </a:spcAft>
              <a:buNone/>
            </a:pPr>
            <a:r>
              <a:t/>
            </a:r>
            <a:endParaRPr sz="4584"/>
          </a:p>
          <a:p>
            <a:pPr indent="-323215" lvl="0" marL="457200" rtl="0" algn="l">
              <a:spcBef>
                <a:spcPts val="0"/>
              </a:spcBef>
              <a:spcAft>
                <a:spcPts val="0"/>
              </a:spcAft>
              <a:buSzPct val="100000"/>
              <a:buChar char="•"/>
            </a:pPr>
            <a:r>
              <a:rPr lang="en-US" sz="4584"/>
              <a:t>Furthermore, this project facilitated our learning of the Llama2-7B model and its application, as well as tokenization techniques tailored for Indic languages.</a:t>
            </a:r>
            <a:endParaRPr/>
          </a:p>
          <a:p>
            <a:pPr indent="0" lvl="0" marL="0" rtl="0" algn="l">
              <a:lnSpc>
                <a:spcPct val="90000"/>
              </a:lnSpc>
              <a:spcBef>
                <a:spcPts val="0"/>
              </a:spcBef>
              <a:spcAft>
                <a:spcPts val="0"/>
              </a:spcAft>
              <a:buSzPct val="77777"/>
              <a:buNone/>
            </a:pPr>
            <a:r>
              <a:t/>
            </a:r>
            <a:endParaRPr sz="1800"/>
          </a:p>
          <a:p>
            <a:pPr indent="0" lvl="0" marL="0" rtl="0" algn="l">
              <a:lnSpc>
                <a:spcPct val="90000"/>
              </a:lnSpc>
              <a:spcBef>
                <a:spcPts val="0"/>
              </a:spcBef>
              <a:spcAft>
                <a:spcPts val="0"/>
              </a:spcAft>
              <a:buSzPct val="77777"/>
              <a:buNone/>
            </a:pPr>
            <a:r>
              <a:rPr lang="en-US" sz="1800"/>
              <a:t> </a:t>
            </a:r>
            <a:endParaRPr/>
          </a:p>
        </p:txBody>
      </p:sp>
      <p:pic>
        <p:nvPicPr>
          <p:cNvPr id="329" name="Google Shape;329;p42"/>
          <p:cNvPicPr preferRelativeResize="0"/>
          <p:nvPr/>
        </p:nvPicPr>
        <p:blipFill rotWithShape="1">
          <a:blip r:embed="rId3">
            <a:alphaModFix/>
          </a:blip>
          <a:srcRect b="0" l="13770" r="0" t="0"/>
          <a:stretch/>
        </p:blipFill>
        <p:spPr>
          <a:xfrm>
            <a:off x="8554874" y="0"/>
            <a:ext cx="589125"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3"/>
          <p:cNvSpPr txBox="1"/>
          <p:nvPr>
            <p:ph idx="1" type="body"/>
          </p:nvPr>
        </p:nvSpPr>
        <p:spPr>
          <a:xfrm>
            <a:off x="178450" y="-151075"/>
            <a:ext cx="8337000" cy="5143500"/>
          </a:xfrm>
          <a:prstGeom prst="rect">
            <a:avLst/>
          </a:prstGeom>
          <a:noFill/>
          <a:ln>
            <a:noFill/>
          </a:ln>
        </p:spPr>
        <p:txBody>
          <a:bodyPr anchorCtr="0" anchor="t" bIns="34275" lIns="68575" spcFirstLastPara="1" rIns="68575" wrap="square" tIns="34275">
            <a:normAutofit fontScale="25000" lnSpcReduction="20000"/>
          </a:bodyPr>
          <a:lstStyle/>
          <a:p>
            <a:pPr indent="0" lvl="0" marL="457200" rtl="0" algn="l">
              <a:lnSpc>
                <a:spcPct val="90000"/>
              </a:lnSpc>
              <a:spcBef>
                <a:spcPts val="0"/>
              </a:spcBef>
              <a:spcAft>
                <a:spcPts val="0"/>
              </a:spcAft>
              <a:buNone/>
            </a:pPr>
            <a:r>
              <a:t/>
            </a:r>
            <a:endParaRPr b="1" sz="6300">
              <a:solidFill>
                <a:srgbClr val="0000FF"/>
              </a:solidFill>
            </a:endParaRPr>
          </a:p>
          <a:p>
            <a:pPr indent="0" lvl="0" marL="457200" rtl="0" algn="l">
              <a:lnSpc>
                <a:spcPct val="90000"/>
              </a:lnSpc>
              <a:spcBef>
                <a:spcPts val="0"/>
              </a:spcBef>
              <a:spcAft>
                <a:spcPts val="0"/>
              </a:spcAft>
              <a:buNone/>
            </a:pPr>
            <a:r>
              <a:rPr b="1" lang="en-US" sz="8000">
                <a:solidFill>
                  <a:srgbClr val="0000FF"/>
                </a:solidFill>
              </a:rPr>
              <a:t>How this has helped you</a:t>
            </a:r>
            <a:endParaRPr b="1" sz="8000">
              <a:solidFill>
                <a:srgbClr val="0000FF"/>
              </a:solidFill>
            </a:endParaRPr>
          </a:p>
          <a:p>
            <a:pPr indent="0" lvl="0" marL="457200" rtl="0" algn="l">
              <a:lnSpc>
                <a:spcPct val="90000"/>
              </a:lnSpc>
              <a:spcBef>
                <a:spcPts val="0"/>
              </a:spcBef>
              <a:spcAft>
                <a:spcPts val="0"/>
              </a:spcAft>
              <a:buNone/>
            </a:pPr>
            <a:r>
              <a:t/>
            </a:r>
            <a:endParaRPr b="1" sz="5900"/>
          </a:p>
          <a:p>
            <a:pPr indent="-322262" lvl="0" marL="457200" rtl="0" algn="l">
              <a:lnSpc>
                <a:spcPct val="90000"/>
              </a:lnSpc>
              <a:spcBef>
                <a:spcPts val="0"/>
              </a:spcBef>
              <a:spcAft>
                <a:spcPts val="0"/>
              </a:spcAft>
              <a:buSzPct val="100000"/>
              <a:buChar char="•"/>
            </a:pPr>
            <a:r>
              <a:rPr lang="en-US" sz="5900"/>
              <a:t>This project has helped us understand the </a:t>
            </a:r>
            <a:r>
              <a:rPr b="1" lang="en-US" sz="5900"/>
              <a:t>nuances</a:t>
            </a:r>
            <a:r>
              <a:rPr lang="en-US" sz="5900"/>
              <a:t> behind training LLMs and the importance of obtaining </a:t>
            </a:r>
            <a:r>
              <a:rPr b="1" lang="en-US" sz="5900"/>
              <a:t>correct outputs</a:t>
            </a:r>
            <a:r>
              <a:rPr lang="en-US" sz="5900"/>
              <a:t> from an LLM. </a:t>
            </a:r>
            <a:endParaRPr sz="5900"/>
          </a:p>
          <a:p>
            <a:pPr indent="0" lvl="0" marL="914400" rtl="0" algn="l">
              <a:lnSpc>
                <a:spcPct val="90000"/>
              </a:lnSpc>
              <a:spcBef>
                <a:spcPts val="0"/>
              </a:spcBef>
              <a:spcAft>
                <a:spcPts val="0"/>
              </a:spcAft>
              <a:buNone/>
            </a:pPr>
            <a:r>
              <a:t/>
            </a:r>
            <a:endParaRPr sz="5900"/>
          </a:p>
          <a:p>
            <a:pPr indent="-322262" lvl="0" marL="457200" rtl="0" algn="l">
              <a:lnSpc>
                <a:spcPct val="90000"/>
              </a:lnSpc>
              <a:spcBef>
                <a:spcPts val="0"/>
              </a:spcBef>
              <a:spcAft>
                <a:spcPts val="0"/>
              </a:spcAft>
              <a:buSzPct val="100000"/>
              <a:buChar char="•"/>
            </a:pPr>
            <a:r>
              <a:rPr lang="en-US" sz="5900"/>
              <a:t>Beyond enhancing our technical expertise, we are optimistic that this initiative will gain traction as an Open Source project and attract organizational support in the future.</a:t>
            </a:r>
            <a:endParaRPr sz="5900"/>
          </a:p>
          <a:p>
            <a:pPr indent="0" lvl="0" marL="914400" rtl="0" algn="l">
              <a:lnSpc>
                <a:spcPct val="90000"/>
              </a:lnSpc>
              <a:spcBef>
                <a:spcPts val="0"/>
              </a:spcBef>
              <a:spcAft>
                <a:spcPts val="0"/>
              </a:spcAft>
              <a:buNone/>
            </a:pPr>
            <a:r>
              <a:t/>
            </a:r>
            <a:endParaRPr sz="5900"/>
          </a:p>
          <a:p>
            <a:pPr indent="-322262" lvl="0" marL="457200" rtl="0" algn="l">
              <a:lnSpc>
                <a:spcPct val="90000"/>
              </a:lnSpc>
              <a:spcBef>
                <a:spcPts val="0"/>
              </a:spcBef>
              <a:spcAft>
                <a:spcPts val="0"/>
              </a:spcAft>
              <a:buSzPct val="100000"/>
              <a:buChar char="•"/>
            </a:pPr>
            <a:r>
              <a:rPr lang="en-US" sz="5900"/>
              <a:t>Our </a:t>
            </a:r>
            <a:r>
              <a:rPr b="1" lang="en-US" sz="5900"/>
              <a:t>contributions to the Open Source Community</a:t>
            </a:r>
            <a:r>
              <a:rPr lang="en-US" sz="5900"/>
              <a:t> have been substantial, encompassing the creation of datasets, tokenizers, and both fine-tuned and pre-trained models that are readily available for community use.</a:t>
            </a:r>
            <a:endParaRPr sz="5900"/>
          </a:p>
          <a:p>
            <a:pPr indent="0" lvl="0" marL="914400" rtl="0" algn="l">
              <a:lnSpc>
                <a:spcPct val="90000"/>
              </a:lnSpc>
              <a:spcBef>
                <a:spcPts val="0"/>
              </a:spcBef>
              <a:spcAft>
                <a:spcPts val="0"/>
              </a:spcAft>
              <a:buNone/>
            </a:pPr>
            <a:r>
              <a:t/>
            </a:r>
            <a:endParaRPr sz="5900"/>
          </a:p>
          <a:p>
            <a:pPr indent="-322262" lvl="0" marL="457200" rtl="0" algn="l">
              <a:lnSpc>
                <a:spcPct val="90000"/>
              </a:lnSpc>
              <a:spcBef>
                <a:spcPts val="0"/>
              </a:spcBef>
              <a:spcAft>
                <a:spcPts val="0"/>
              </a:spcAft>
              <a:buSzPct val="100000"/>
              <a:buChar char="•"/>
            </a:pPr>
            <a:r>
              <a:rPr lang="en-US" sz="5900"/>
              <a:t>The project facilitated a lot of interest in our University as well and serves as a potential project that would definitely shine on our Resume!</a:t>
            </a:r>
            <a:endParaRPr sz="5900"/>
          </a:p>
          <a:p>
            <a:pPr indent="0" lvl="0" marL="0" rtl="0" algn="l">
              <a:lnSpc>
                <a:spcPct val="90000"/>
              </a:lnSpc>
              <a:spcBef>
                <a:spcPts val="0"/>
              </a:spcBef>
              <a:spcAft>
                <a:spcPts val="0"/>
              </a:spcAft>
              <a:buNone/>
            </a:pPr>
            <a:r>
              <a:t/>
            </a:r>
            <a:endParaRPr sz="6300"/>
          </a:p>
          <a:p>
            <a:pPr indent="0" lvl="0" marL="457200" rtl="0" algn="l">
              <a:lnSpc>
                <a:spcPct val="90000"/>
              </a:lnSpc>
              <a:spcBef>
                <a:spcPts val="0"/>
              </a:spcBef>
              <a:spcAft>
                <a:spcPts val="0"/>
              </a:spcAft>
              <a:buNone/>
            </a:pPr>
            <a:r>
              <a:rPr b="1" lang="en-US" sz="8000">
                <a:solidFill>
                  <a:srgbClr val="0000FF"/>
                </a:solidFill>
              </a:rPr>
              <a:t>What is your future vision for this project</a:t>
            </a:r>
            <a:endParaRPr b="1" sz="8000">
              <a:solidFill>
                <a:srgbClr val="0000FF"/>
              </a:solidFill>
            </a:endParaRPr>
          </a:p>
          <a:p>
            <a:pPr indent="0" lvl="0" marL="0" rtl="0" algn="l">
              <a:lnSpc>
                <a:spcPct val="90000"/>
              </a:lnSpc>
              <a:spcBef>
                <a:spcPts val="0"/>
              </a:spcBef>
              <a:spcAft>
                <a:spcPts val="0"/>
              </a:spcAft>
              <a:buNone/>
            </a:pPr>
            <a:r>
              <a:t/>
            </a:r>
            <a:endParaRPr b="1" sz="8000">
              <a:solidFill>
                <a:srgbClr val="0000FF"/>
              </a:solidFill>
            </a:endParaRPr>
          </a:p>
          <a:p>
            <a:pPr indent="-322262" lvl="0" marL="457200" rtl="0" algn="l">
              <a:spcBef>
                <a:spcPts val="0"/>
              </a:spcBef>
              <a:spcAft>
                <a:spcPts val="0"/>
              </a:spcAft>
              <a:buSzPct val="100000"/>
              <a:buChar char="•"/>
            </a:pPr>
            <a:r>
              <a:rPr lang="en-US" sz="5900"/>
              <a:t>Our vision for the future involves expanding our project to encompass all Indian languages and enhancing the training of</a:t>
            </a:r>
            <a:r>
              <a:rPr lang="en-US" sz="5900"/>
              <a:t> </a:t>
            </a:r>
            <a:r>
              <a:rPr lang="en-US" sz="5900"/>
              <a:t>our models to be </a:t>
            </a:r>
            <a:r>
              <a:rPr b="1" lang="en-US" sz="5900"/>
              <a:t>safer and more accurate</a:t>
            </a:r>
            <a:r>
              <a:rPr lang="en-US" sz="5900"/>
              <a:t>.</a:t>
            </a:r>
            <a:endParaRPr sz="5900"/>
          </a:p>
          <a:p>
            <a:pPr indent="0" lvl="0" marL="914400" rtl="0" algn="l">
              <a:spcBef>
                <a:spcPts val="0"/>
              </a:spcBef>
              <a:spcAft>
                <a:spcPts val="0"/>
              </a:spcAft>
              <a:buNone/>
            </a:pPr>
            <a:r>
              <a:t/>
            </a:r>
            <a:endParaRPr sz="5900"/>
          </a:p>
          <a:p>
            <a:pPr indent="-322262" lvl="0" marL="457200" rtl="0" algn="l">
              <a:spcBef>
                <a:spcPts val="0"/>
              </a:spcBef>
              <a:spcAft>
                <a:spcPts val="0"/>
              </a:spcAft>
              <a:buSzPct val="100000"/>
              <a:buChar char="•"/>
            </a:pPr>
            <a:r>
              <a:rPr lang="en-US" sz="5900"/>
              <a:t>We aim to add support for </a:t>
            </a:r>
            <a:r>
              <a:rPr b="1" lang="en-US" sz="5900"/>
              <a:t>voice-based inputs</a:t>
            </a:r>
            <a:r>
              <a:rPr lang="en-US" sz="5900"/>
              <a:t> that can cater to the linguistic diversity of India, ensuring broader accessibility and inclusivity. </a:t>
            </a:r>
            <a:endParaRPr sz="5900"/>
          </a:p>
          <a:p>
            <a:pPr indent="0" lvl="0" marL="914400" rtl="0" algn="l">
              <a:spcBef>
                <a:spcPts val="0"/>
              </a:spcBef>
              <a:spcAft>
                <a:spcPts val="0"/>
              </a:spcAft>
              <a:buNone/>
            </a:pPr>
            <a:r>
              <a:t/>
            </a:r>
            <a:endParaRPr sz="5900"/>
          </a:p>
          <a:p>
            <a:pPr indent="-322262" lvl="0" marL="457200" rtl="0" algn="l">
              <a:spcBef>
                <a:spcPts val="0"/>
              </a:spcBef>
              <a:spcAft>
                <a:spcPts val="0"/>
              </a:spcAft>
              <a:buSzPct val="100000"/>
              <a:buChar char="•"/>
            </a:pPr>
            <a:r>
              <a:rPr lang="en-US" sz="5900"/>
              <a:t>We intend to document our work in a technical paper, as we believe this project holds significant promise in terms of innovation and its contribution to the domain of Extending LLMs to Indic languages.</a:t>
            </a:r>
            <a:endParaRPr sz="5900"/>
          </a:p>
          <a:p>
            <a:pPr indent="0" lvl="0" marL="914400" rtl="0" algn="l">
              <a:spcBef>
                <a:spcPts val="0"/>
              </a:spcBef>
              <a:spcAft>
                <a:spcPts val="0"/>
              </a:spcAft>
              <a:buNone/>
            </a:pPr>
            <a:r>
              <a:t/>
            </a:r>
            <a:endParaRPr sz="5900"/>
          </a:p>
          <a:p>
            <a:pPr indent="-322262" lvl="0" marL="457200" rtl="0" algn="l">
              <a:spcBef>
                <a:spcPts val="0"/>
              </a:spcBef>
              <a:spcAft>
                <a:spcPts val="0"/>
              </a:spcAft>
              <a:buSzPct val="100000"/>
              <a:buChar char="•"/>
            </a:pPr>
            <a:r>
              <a:rPr lang="en-US" sz="5900"/>
              <a:t>This expansion will not only enrich the linguistic landscape but also empower more users to engage with technology in their native languages, fostering greater connectivity and understanding across communities.</a:t>
            </a:r>
            <a:endParaRPr sz="5900"/>
          </a:p>
          <a:p>
            <a:pPr indent="0" lvl="0" marL="457200" rtl="0" algn="l">
              <a:spcBef>
                <a:spcPts val="0"/>
              </a:spcBef>
              <a:spcAft>
                <a:spcPts val="0"/>
              </a:spcAft>
              <a:buNone/>
            </a:pPr>
            <a:r>
              <a:t/>
            </a:r>
            <a:endParaRPr b="1" sz="6300">
              <a:solidFill>
                <a:srgbClr val="0000FF"/>
              </a:solidFill>
            </a:endParaRPr>
          </a:p>
          <a:p>
            <a:pPr indent="0" lvl="0" marL="457200" rtl="0" algn="l">
              <a:spcBef>
                <a:spcPts val="0"/>
              </a:spcBef>
              <a:spcAft>
                <a:spcPts val="0"/>
              </a:spcAft>
              <a:buNone/>
            </a:pPr>
            <a:r>
              <a:t/>
            </a:r>
            <a:endParaRPr b="1" sz="6300">
              <a:solidFill>
                <a:srgbClr val="0000FF"/>
              </a:solidFill>
            </a:endParaRPr>
          </a:p>
          <a:p>
            <a:pPr indent="0" lvl="0" marL="457200" rtl="0" algn="l">
              <a:spcBef>
                <a:spcPts val="0"/>
              </a:spcBef>
              <a:spcAft>
                <a:spcPts val="0"/>
              </a:spcAft>
              <a:buNone/>
            </a:pPr>
            <a:r>
              <a:t/>
            </a:r>
            <a:endParaRPr b="1" sz="6300">
              <a:solidFill>
                <a:srgbClr val="0000FF"/>
              </a:solidFill>
            </a:endParaRPr>
          </a:p>
          <a:p>
            <a:pPr indent="0" lvl="0" marL="457200" rtl="0" algn="l">
              <a:spcBef>
                <a:spcPts val="0"/>
              </a:spcBef>
              <a:spcAft>
                <a:spcPts val="0"/>
              </a:spcAft>
              <a:buNone/>
            </a:pPr>
            <a:r>
              <a:t/>
            </a:r>
            <a:endParaRPr b="1" sz="6300">
              <a:solidFill>
                <a:srgbClr val="0000FF"/>
              </a:solidFill>
            </a:endParaRPr>
          </a:p>
          <a:p>
            <a:pPr indent="0" lvl="0" marL="457200" rtl="0" algn="l">
              <a:lnSpc>
                <a:spcPct val="90000"/>
              </a:lnSpc>
              <a:spcBef>
                <a:spcPts val="0"/>
              </a:spcBef>
              <a:spcAft>
                <a:spcPts val="0"/>
              </a:spcAft>
              <a:buNone/>
            </a:pPr>
            <a:r>
              <a:t/>
            </a:r>
            <a:endParaRPr b="1" sz="6300">
              <a:solidFill>
                <a:srgbClr val="0000FF"/>
              </a:solidFill>
            </a:endParaRPr>
          </a:p>
          <a:p>
            <a:pPr indent="0" lvl="0" marL="0" rtl="0" algn="l">
              <a:lnSpc>
                <a:spcPct val="90000"/>
              </a:lnSpc>
              <a:spcBef>
                <a:spcPts val="0"/>
              </a:spcBef>
              <a:spcAft>
                <a:spcPts val="0"/>
              </a:spcAft>
              <a:buNone/>
            </a:pPr>
            <a:r>
              <a:t/>
            </a:r>
            <a:endParaRPr sz="6300"/>
          </a:p>
          <a:p>
            <a:pPr indent="0" lvl="0" marL="0" rtl="0" algn="l">
              <a:lnSpc>
                <a:spcPct val="90000"/>
              </a:lnSpc>
              <a:spcBef>
                <a:spcPts val="0"/>
              </a:spcBef>
              <a:spcAft>
                <a:spcPts val="0"/>
              </a:spcAft>
              <a:buSzPct val="66666"/>
              <a:buNone/>
            </a:pPr>
            <a:r>
              <a:t/>
            </a:r>
            <a:endParaRPr/>
          </a:p>
          <a:p>
            <a:pPr indent="0" lvl="0" marL="0" rtl="0" algn="l">
              <a:lnSpc>
                <a:spcPct val="90000"/>
              </a:lnSpc>
              <a:spcBef>
                <a:spcPts val="0"/>
              </a:spcBef>
              <a:spcAft>
                <a:spcPts val="0"/>
              </a:spcAft>
              <a:buSzPct val="77777"/>
              <a:buNone/>
            </a:pPr>
            <a:r>
              <a:t/>
            </a:r>
            <a:endParaRPr sz="1800"/>
          </a:p>
          <a:p>
            <a:pPr indent="0" lvl="0" marL="0" rtl="0" algn="l">
              <a:lnSpc>
                <a:spcPct val="90000"/>
              </a:lnSpc>
              <a:spcBef>
                <a:spcPts val="0"/>
              </a:spcBef>
              <a:spcAft>
                <a:spcPts val="0"/>
              </a:spcAft>
              <a:buSzPct val="77777"/>
              <a:buNone/>
            </a:pPr>
            <a:r>
              <a:rPr lang="en-US" sz="1800"/>
              <a:t> </a:t>
            </a:r>
            <a:endParaRPr/>
          </a:p>
        </p:txBody>
      </p:sp>
      <p:pic>
        <p:nvPicPr>
          <p:cNvPr id="335" name="Google Shape;335;p43"/>
          <p:cNvPicPr preferRelativeResize="0"/>
          <p:nvPr/>
        </p:nvPicPr>
        <p:blipFill rotWithShape="1">
          <a:blip r:embed="rId3">
            <a:alphaModFix/>
          </a:blip>
          <a:srcRect b="0" l="13770" r="0" t="0"/>
          <a:stretch/>
        </p:blipFill>
        <p:spPr>
          <a:xfrm>
            <a:off x="8554874" y="0"/>
            <a:ext cx="589125"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241925" y="23519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US">
                <a:solidFill>
                  <a:srgbClr val="0000FF"/>
                </a:solidFill>
              </a:rPr>
              <a:t>What is unique about the project</a:t>
            </a:r>
            <a:endParaRPr>
              <a:solidFill>
                <a:srgbClr val="0000FF"/>
              </a:solidFill>
            </a:endParaRPr>
          </a:p>
        </p:txBody>
      </p:sp>
      <p:sp>
        <p:nvSpPr>
          <p:cNvPr id="135" name="Google Shape;135;p25"/>
          <p:cNvSpPr txBox="1"/>
          <p:nvPr>
            <p:ph idx="1" type="body"/>
          </p:nvPr>
        </p:nvSpPr>
        <p:spPr>
          <a:xfrm>
            <a:off x="628650" y="1229394"/>
            <a:ext cx="7886700" cy="3403329"/>
          </a:xfrm>
          <a:prstGeom prst="rect">
            <a:avLst/>
          </a:prstGeom>
          <a:noFill/>
          <a:ln>
            <a:noFill/>
          </a:ln>
        </p:spPr>
        <p:txBody>
          <a:bodyPr anchorCtr="0" anchor="t" bIns="34275" lIns="68575" spcFirstLastPara="1" rIns="68575" wrap="square" tIns="34275">
            <a:normAutofit fontScale="70000" lnSpcReduction="10000"/>
          </a:bodyPr>
          <a:lstStyle/>
          <a:p>
            <a:pPr indent="0" lvl="0" marL="457200" rtl="0" algn="l">
              <a:spcBef>
                <a:spcPts val="0"/>
              </a:spcBef>
              <a:spcAft>
                <a:spcPts val="0"/>
              </a:spcAft>
              <a:buNone/>
            </a:pPr>
            <a:r>
              <a:t/>
            </a:r>
            <a:endParaRPr/>
          </a:p>
          <a:p>
            <a:pPr indent="-290830" lvl="0" marL="457200" rtl="0" algn="l">
              <a:spcBef>
                <a:spcPts val="0"/>
              </a:spcBef>
              <a:spcAft>
                <a:spcPts val="0"/>
              </a:spcAft>
              <a:buSzPct val="66666"/>
              <a:buChar char="➔"/>
            </a:pPr>
            <a:r>
              <a:rPr lang="en-US"/>
              <a:t>Our initiative aims to </a:t>
            </a:r>
            <a:r>
              <a:rPr b="1" lang="en-US"/>
              <a:t>enhance natural language processing for Indian languages</a:t>
            </a:r>
            <a:r>
              <a:rPr lang="en-US"/>
              <a:t> using a multifaceted approach. We've designed robust tokenization tools tailored to the intricate structures of regional Indian languages, ensuring precise and efficient processing. </a:t>
            </a:r>
            <a:endParaRPr/>
          </a:p>
          <a:p>
            <a:pPr indent="0" lvl="0" marL="457200" rtl="0" algn="l">
              <a:spcBef>
                <a:spcPts val="0"/>
              </a:spcBef>
              <a:spcAft>
                <a:spcPts val="0"/>
              </a:spcAft>
              <a:buNone/>
            </a:pPr>
            <a:r>
              <a:t/>
            </a:r>
            <a:endParaRPr/>
          </a:p>
          <a:p>
            <a:pPr indent="-290830" lvl="0" marL="457200" rtl="0" algn="l">
              <a:spcBef>
                <a:spcPts val="0"/>
              </a:spcBef>
              <a:spcAft>
                <a:spcPts val="0"/>
              </a:spcAft>
              <a:buSzPct val="66666"/>
              <a:buChar char="➔"/>
            </a:pPr>
            <a:r>
              <a:rPr lang="en-US"/>
              <a:t>By harnessing Large Language Models (LLMs) in a </a:t>
            </a:r>
            <a:r>
              <a:rPr b="1" lang="en-US"/>
              <a:t>novel architecture</a:t>
            </a:r>
            <a:r>
              <a:rPr lang="en-US"/>
              <a:t>, trained and fine-tuned for </a:t>
            </a:r>
            <a:r>
              <a:rPr b="1" lang="en-US"/>
              <a:t>Indian languages</a:t>
            </a:r>
            <a:r>
              <a:rPr lang="en-US"/>
              <a:t>, we facilitate comprehensive text understanding and generation. </a:t>
            </a:r>
            <a:endParaRPr/>
          </a:p>
          <a:p>
            <a:pPr indent="0" lvl="0" marL="457200" rtl="0" algn="l">
              <a:spcBef>
                <a:spcPts val="0"/>
              </a:spcBef>
              <a:spcAft>
                <a:spcPts val="0"/>
              </a:spcAft>
              <a:buNone/>
            </a:pPr>
            <a:r>
              <a:t/>
            </a:r>
            <a:endParaRPr/>
          </a:p>
          <a:p>
            <a:pPr indent="-290830" lvl="0" marL="457200" rtl="0" algn="l">
              <a:spcBef>
                <a:spcPts val="0"/>
              </a:spcBef>
              <a:spcAft>
                <a:spcPts val="0"/>
              </a:spcAft>
              <a:buSzPct val="66666"/>
              <a:buChar char="➔"/>
            </a:pPr>
            <a:r>
              <a:rPr lang="en-US"/>
              <a:t>We embrace </a:t>
            </a:r>
            <a:r>
              <a:rPr b="1" lang="en-US"/>
              <a:t>open-source collaboration</a:t>
            </a:r>
            <a:r>
              <a:rPr lang="en-US"/>
              <a:t>, engaging the community to drive innovation and inclusivity, recognizing the collective potential to propel progress. </a:t>
            </a:r>
            <a:endParaRPr/>
          </a:p>
          <a:p>
            <a:pPr indent="0" lvl="0" marL="457200" rtl="0" algn="l">
              <a:spcBef>
                <a:spcPts val="0"/>
              </a:spcBef>
              <a:spcAft>
                <a:spcPts val="0"/>
              </a:spcAft>
              <a:buNone/>
            </a:pPr>
            <a:r>
              <a:t/>
            </a:r>
            <a:endParaRPr/>
          </a:p>
          <a:p>
            <a:pPr indent="-290830" lvl="0" marL="457200" rtl="0" algn="l">
              <a:spcBef>
                <a:spcPts val="0"/>
              </a:spcBef>
              <a:spcAft>
                <a:spcPts val="0"/>
              </a:spcAft>
              <a:buSzPct val="66666"/>
              <a:buChar char="➔"/>
            </a:pPr>
            <a:r>
              <a:rPr lang="en-US"/>
              <a:t>W</a:t>
            </a:r>
            <a:r>
              <a:rPr lang="en-US"/>
              <a:t>e offer a </a:t>
            </a:r>
            <a:r>
              <a:rPr b="1" lang="en-US"/>
              <a:t>hub of ready to use models, tokenizers and datasets </a:t>
            </a:r>
            <a:r>
              <a:rPr lang="en-US"/>
              <a:t>that are regularly updated and improved.</a:t>
            </a:r>
            <a:endParaRPr/>
          </a:p>
          <a:p>
            <a:pPr indent="0" lvl="0" marL="457200" rtl="0" algn="l">
              <a:spcBef>
                <a:spcPts val="0"/>
              </a:spcBef>
              <a:spcAft>
                <a:spcPts val="0"/>
              </a:spcAft>
              <a:buNone/>
            </a:pPr>
            <a:r>
              <a:t/>
            </a:r>
            <a:endParaRPr/>
          </a:p>
          <a:p>
            <a:pPr indent="-290830" lvl="0" marL="457200" rtl="0" algn="l">
              <a:spcBef>
                <a:spcPts val="0"/>
              </a:spcBef>
              <a:spcAft>
                <a:spcPts val="0"/>
              </a:spcAft>
              <a:buSzPct val="66666"/>
              <a:buChar char="➔"/>
            </a:pPr>
            <a:r>
              <a:rPr lang="en-US"/>
              <a:t>It empowers researchers and developers to use these resources with confidence. Through these endeavors, we seek to democratize access to cutting-edge NLP technologies, enriching the linguistic landscape and empowering users across India.</a:t>
            </a:r>
            <a:endParaRPr/>
          </a:p>
          <a:p>
            <a:pPr indent="0" lvl="0" marL="0" rtl="0" algn="l">
              <a:lnSpc>
                <a:spcPct val="90000"/>
              </a:lnSpc>
              <a:spcBef>
                <a:spcPts val="0"/>
              </a:spcBef>
              <a:spcAft>
                <a:spcPts val="0"/>
              </a:spcAft>
              <a:buSzPct val="66666"/>
              <a:buNone/>
            </a:pPr>
            <a:r>
              <a:t/>
            </a:r>
            <a:endParaRPr/>
          </a:p>
        </p:txBody>
      </p:sp>
      <p:pic>
        <p:nvPicPr>
          <p:cNvPr id="136" name="Google Shape;136;p25"/>
          <p:cNvPicPr preferRelativeResize="0"/>
          <p:nvPr/>
        </p:nvPicPr>
        <p:blipFill rotWithShape="1">
          <a:blip r:embed="rId3">
            <a:alphaModFix/>
          </a:blip>
          <a:srcRect b="0" l="13770" r="0" t="0"/>
          <a:stretch/>
        </p:blipFill>
        <p:spPr>
          <a:xfrm>
            <a:off x="8554874" y="0"/>
            <a:ext cx="589125"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241925" y="23519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US">
                <a:solidFill>
                  <a:srgbClr val="0000FF"/>
                </a:solidFill>
              </a:rPr>
              <a:t>Roadmap of the project</a:t>
            </a:r>
            <a:endParaRPr>
              <a:solidFill>
                <a:srgbClr val="0000FF"/>
              </a:solidFill>
            </a:endParaRPr>
          </a:p>
        </p:txBody>
      </p:sp>
      <p:sp>
        <p:nvSpPr>
          <p:cNvPr id="142" name="Google Shape;142;p26"/>
          <p:cNvSpPr txBox="1"/>
          <p:nvPr>
            <p:ph idx="1" type="body"/>
          </p:nvPr>
        </p:nvSpPr>
        <p:spPr>
          <a:xfrm>
            <a:off x="628650" y="1229394"/>
            <a:ext cx="7886700" cy="3403329"/>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1400"/>
              <a:buNone/>
            </a:pPr>
            <a:r>
              <a:t/>
            </a:r>
            <a:endParaRPr/>
          </a:p>
          <a:p>
            <a:pPr indent="-342900" lvl="0" marL="457200" rtl="0" algn="l">
              <a:lnSpc>
                <a:spcPct val="90000"/>
              </a:lnSpc>
              <a:spcBef>
                <a:spcPts val="0"/>
              </a:spcBef>
              <a:spcAft>
                <a:spcPts val="0"/>
              </a:spcAft>
              <a:buSzPts val="1800"/>
              <a:buAutoNum type="arabicPeriod"/>
            </a:pPr>
            <a:r>
              <a:rPr lang="en-US" sz="1800"/>
              <a:t>Preparation and setup of datasets</a:t>
            </a:r>
            <a:endParaRPr sz="1800"/>
          </a:p>
          <a:p>
            <a:pPr indent="-342900" lvl="0" marL="457200" rtl="0" algn="l">
              <a:lnSpc>
                <a:spcPct val="90000"/>
              </a:lnSpc>
              <a:spcBef>
                <a:spcPts val="0"/>
              </a:spcBef>
              <a:spcAft>
                <a:spcPts val="0"/>
              </a:spcAft>
              <a:buSzPts val="1800"/>
              <a:buAutoNum type="arabicPeriod"/>
            </a:pPr>
            <a:r>
              <a:rPr lang="en-US" sz="1800"/>
              <a:t>Preparation and setup of tokenizers</a:t>
            </a:r>
            <a:endParaRPr sz="1800"/>
          </a:p>
          <a:p>
            <a:pPr indent="-342900" lvl="0" marL="457200" rtl="0" algn="l">
              <a:lnSpc>
                <a:spcPct val="90000"/>
              </a:lnSpc>
              <a:spcBef>
                <a:spcPts val="0"/>
              </a:spcBef>
              <a:spcAft>
                <a:spcPts val="0"/>
              </a:spcAft>
              <a:buSzPts val="1800"/>
              <a:buAutoNum type="arabicPeriod"/>
            </a:pPr>
            <a:r>
              <a:rPr lang="en-US" sz="1800"/>
              <a:t>Pre-training phase</a:t>
            </a:r>
            <a:endParaRPr sz="1800"/>
          </a:p>
          <a:p>
            <a:pPr indent="-342900" lvl="0" marL="457200" rtl="0" algn="l">
              <a:lnSpc>
                <a:spcPct val="90000"/>
              </a:lnSpc>
              <a:spcBef>
                <a:spcPts val="0"/>
              </a:spcBef>
              <a:spcAft>
                <a:spcPts val="0"/>
              </a:spcAft>
              <a:buSzPts val="1800"/>
              <a:buAutoNum type="arabicPeriod"/>
            </a:pPr>
            <a:r>
              <a:rPr lang="en-US" sz="1800"/>
              <a:t>Fine-tuning models</a:t>
            </a:r>
            <a:endParaRPr sz="1800"/>
          </a:p>
          <a:p>
            <a:pPr indent="-342900" lvl="0" marL="457200" rtl="0" algn="l">
              <a:lnSpc>
                <a:spcPct val="90000"/>
              </a:lnSpc>
              <a:spcBef>
                <a:spcPts val="0"/>
              </a:spcBef>
              <a:spcAft>
                <a:spcPts val="0"/>
              </a:spcAft>
              <a:buSzPts val="1800"/>
              <a:buAutoNum type="arabicPeriod"/>
            </a:pPr>
            <a:r>
              <a:rPr lang="en-US" sz="1800"/>
              <a:t>Implementation of MoE</a:t>
            </a:r>
            <a:endParaRPr sz="1800"/>
          </a:p>
          <a:p>
            <a:pPr indent="-342900" lvl="0" marL="457200" rtl="0" algn="l">
              <a:lnSpc>
                <a:spcPct val="90000"/>
              </a:lnSpc>
              <a:spcBef>
                <a:spcPts val="0"/>
              </a:spcBef>
              <a:spcAft>
                <a:spcPts val="0"/>
              </a:spcAft>
              <a:buSzPts val="1800"/>
              <a:buAutoNum type="arabicPeriod"/>
            </a:pPr>
            <a:r>
              <a:rPr lang="en-US" sz="1800"/>
              <a:t>Implementation of Language Routing</a:t>
            </a:r>
            <a:endParaRPr sz="1800"/>
          </a:p>
          <a:p>
            <a:pPr indent="-342900" lvl="0" marL="457200" rtl="0" algn="l">
              <a:lnSpc>
                <a:spcPct val="90000"/>
              </a:lnSpc>
              <a:spcBef>
                <a:spcPts val="0"/>
              </a:spcBef>
              <a:spcAft>
                <a:spcPts val="0"/>
              </a:spcAft>
              <a:buSzPts val="1800"/>
              <a:buAutoNum type="arabicPeriod"/>
            </a:pPr>
            <a:r>
              <a:rPr lang="en-US" sz="1800"/>
              <a:t>Creation of a python package with utility functions for ease of access on a single GPU</a:t>
            </a:r>
            <a:endParaRPr sz="1800"/>
          </a:p>
          <a:p>
            <a:pPr indent="-342900" lvl="0" marL="457200" rtl="0" algn="l">
              <a:lnSpc>
                <a:spcPct val="90000"/>
              </a:lnSpc>
              <a:spcBef>
                <a:spcPts val="0"/>
              </a:spcBef>
              <a:spcAft>
                <a:spcPts val="0"/>
              </a:spcAft>
              <a:buSzPts val="1800"/>
              <a:buAutoNum type="arabicPeriod"/>
            </a:pPr>
            <a:r>
              <a:rPr lang="en-US" sz="1800"/>
              <a:t>Demo</a:t>
            </a:r>
            <a:endParaRPr sz="1800"/>
          </a:p>
          <a:p>
            <a:pPr indent="0" lvl="0" marL="0" rtl="0" algn="l">
              <a:lnSpc>
                <a:spcPct val="90000"/>
              </a:lnSpc>
              <a:spcBef>
                <a:spcPts val="0"/>
              </a:spcBef>
              <a:spcAft>
                <a:spcPts val="0"/>
              </a:spcAft>
              <a:buSzPts val="1400"/>
              <a:buNone/>
            </a:pPr>
            <a:r>
              <a:t/>
            </a:r>
            <a:endParaRPr sz="1800"/>
          </a:p>
          <a:p>
            <a:pPr indent="0" lvl="0" marL="0" rtl="0" algn="l">
              <a:lnSpc>
                <a:spcPct val="90000"/>
              </a:lnSpc>
              <a:spcBef>
                <a:spcPts val="0"/>
              </a:spcBef>
              <a:spcAft>
                <a:spcPts val="0"/>
              </a:spcAft>
              <a:buSzPts val="1400"/>
              <a:buNone/>
            </a:pPr>
            <a:r>
              <a:rPr lang="en-US" sz="1800"/>
              <a:t> </a:t>
            </a:r>
            <a:endParaRPr/>
          </a:p>
        </p:txBody>
      </p:sp>
      <p:pic>
        <p:nvPicPr>
          <p:cNvPr id="143" name="Google Shape;143;p26"/>
          <p:cNvPicPr preferRelativeResize="0"/>
          <p:nvPr/>
        </p:nvPicPr>
        <p:blipFill rotWithShape="1">
          <a:blip r:embed="rId3">
            <a:alphaModFix/>
          </a:blip>
          <a:srcRect b="0" l="13770" r="0" t="0"/>
          <a:stretch/>
        </p:blipFill>
        <p:spPr>
          <a:xfrm>
            <a:off x="8554874" y="0"/>
            <a:ext cx="589125"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241925" y="8279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US">
                <a:solidFill>
                  <a:srgbClr val="0000FF"/>
                </a:solidFill>
              </a:rPr>
              <a:t>Roadmap of the project</a:t>
            </a:r>
            <a:endParaRPr>
              <a:solidFill>
                <a:srgbClr val="0000FF"/>
              </a:solidFill>
            </a:endParaRPr>
          </a:p>
        </p:txBody>
      </p:sp>
      <p:pic>
        <p:nvPicPr>
          <p:cNvPr id="149" name="Google Shape;149;p27"/>
          <p:cNvPicPr preferRelativeResize="0"/>
          <p:nvPr/>
        </p:nvPicPr>
        <p:blipFill rotWithShape="1">
          <a:blip r:embed="rId3">
            <a:alphaModFix/>
          </a:blip>
          <a:srcRect b="0" l="13770" r="0" t="0"/>
          <a:stretch/>
        </p:blipFill>
        <p:spPr>
          <a:xfrm>
            <a:off x="8554874" y="0"/>
            <a:ext cx="589125" cy="5143500"/>
          </a:xfrm>
          <a:prstGeom prst="rect">
            <a:avLst/>
          </a:prstGeom>
          <a:noFill/>
          <a:ln>
            <a:noFill/>
          </a:ln>
        </p:spPr>
      </p:pic>
      <p:sp>
        <p:nvSpPr>
          <p:cNvPr id="150" name="Google Shape;150;p27"/>
          <p:cNvSpPr/>
          <p:nvPr/>
        </p:nvSpPr>
        <p:spPr>
          <a:xfrm>
            <a:off x="2379015" y="1515419"/>
            <a:ext cx="428700" cy="45900"/>
          </a:xfrm>
          <a:prstGeom prst="roundRect">
            <a:avLst>
              <a:gd fmla="val 50000" name="adj"/>
            </a:avLst>
          </a:prstGeom>
          <a:solidFill>
            <a:srgbClr val="0F73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27"/>
          <p:cNvGrpSpPr/>
          <p:nvPr/>
        </p:nvGrpSpPr>
        <p:grpSpPr>
          <a:xfrm>
            <a:off x="992222" y="1138142"/>
            <a:ext cx="1589911" cy="3275333"/>
            <a:chOff x="519878" y="1948510"/>
            <a:chExt cx="1310402" cy="2632693"/>
          </a:xfrm>
        </p:grpSpPr>
        <p:sp>
          <p:nvSpPr>
            <p:cNvPr id="152" name="Google Shape;152;p27"/>
            <p:cNvSpPr/>
            <p:nvPr/>
          </p:nvSpPr>
          <p:spPr>
            <a:xfrm>
              <a:off x="877947" y="1948510"/>
              <a:ext cx="594300" cy="594300"/>
            </a:xfrm>
            <a:prstGeom prst="ellipse">
              <a:avLst/>
            </a:prstGeom>
            <a:noFill/>
            <a:ln cap="flat" cmpd="sng" w="38100">
              <a:solidFill>
                <a:srgbClr val="0F73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7"/>
            <p:cNvSpPr txBox="1"/>
            <p:nvPr/>
          </p:nvSpPr>
          <p:spPr>
            <a:xfrm>
              <a:off x="956697"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US" sz="800">
                  <a:solidFill>
                    <a:srgbClr val="0F73ED"/>
                  </a:solidFill>
                  <a:latin typeface="Roboto"/>
                  <a:ea typeface="Roboto"/>
                  <a:cs typeface="Roboto"/>
                  <a:sym typeface="Roboto"/>
                </a:rPr>
                <a:t>1</a:t>
              </a:r>
              <a:endParaRPr b="1" sz="800">
                <a:solidFill>
                  <a:srgbClr val="0F73ED"/>
                </a:solidFill>
                <a:latin typeface="Roboto"/>
                <a:ea typeface="Roboto"/>
                <a:cs typeface="Roboto"/>
                <a:sym typeface="Roboto"/>
              </a:endParaRPr>
            </a:p>
          </p:txBody>
        </p:sp>
        <p:sp>
          <p:nvSpPr>
            <p:cNvPr id="154" name="Google Shape;154;p27"/>
            <p:cNvSpPr txBox="1"/>
            <p:nvPr/>
          </p:nvSpPr>
          <p:spPr>
            <a:xfrm>
              <a:off x="519878"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US" sz="1000">
                  <a:solidFill>
                    <a:srgbClr val="0F73ED"/>
                  </a:solidFill>
                  <a:latin typeface="Roboto"/>
                  <a:ea typeface="Roboto"/>
                  <a:cs typeface="Roboto"/>
                  <a:sym typeface="Roboto"/>
                </a:rPr>
                <a:t>Preparation and setup of datasets</a:t>
              </a:r>
              <a:endParaRPr b="1" sz="1000">
                <a:solidFill>
                  <a:srgbClr val="0F73ED"/>
                </a:solidFill>
                <a:latin typeface="Roboto"/>
                <a:ea typeface="Roboto"/>
                <a:cs typeface="Roboto"/>
                <a:sym typeface="Roboto"/>
              </a:endParaRPr>
            </a:p>
          </p:txBody>
        </p:sp>
        <p:sp>
          <p:nvSpPr>
            <p:cNvPr id="155" name="Google Shape;155;p27"/>
            <p:cNvSpPr txBox="1"/>
            <p:nvPr/>
          </p:nvSpPr>
          <p:spPr>
            <a:xfrm>
              <a:off x="519880" y="3109103"/>
              <a:ext cx="1310400" cy="1472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US" sz="900">
                  <a:solidFill>
                    <a:schemeClr val="dk1"/>
                  </a:solidFill>
                  <a:latin typeface="Roboto"/>
                  <a:ea typeface="Roboto"/>
                  <a:cs typeface="Roboto"/>
                  <a:sym typeface="Roboto"/>
                </a:rPr>
                <a:t>Curate datasets via an extension of existing datasets with synthetically generated data about fruits, vegetables, and colours</a:t>
              </a:r>
              <a:br>
                <a:rPr lang="en-US" sz="900">
                  <a:solidFill>
                    <a:schemeClr val="dk1"/>
                  </a:solidFill>
                  <a:latin typeface="Roboto"/>
                  <a:ea typeface="Roboto"/>
                  <a:cs typeface="Roboto"/>
                  <a:sym typeface="Roboto"/>
                </a:rPr>
              </a:br>
              <a:br>
                <a:rPr lang="en-US" sz="900">
                  <a:solidFill>
                    <a:schemeClr val="dk1"/>
                  </a:solidFill>
                  <a:latin typeface="Roboto"/>
                  <a:ea typeface="Roboto"/>
                  <a:cs typeface="Roboto"/>
                  <a:sym typeface="Roboto"/>
                </a:rPr>
              </a:br>
              <a:r>
                <a:rPr lang="en-US" sz="900">
                  <a:solidFill>
                    <a:schemeClr val="dk1"/>
                  </a:solidFill>
                  <a:latin typeface="Roboto"/>
                  <a:ea typeface="Roboto"/>
                  <a:cs typeface="Roboto"/>
                  <a:sym typeface="Roboto"/>
                </a:rPr>
                <a:t>Create pipelines to automate the cleaning process, and batch sentences to create longer sequences for pre-training</a:t>
              </a:r>
              <a:endParaRPr sz="900">
                <a:solidFill>
                  <a:schemeClr val="dk1"/>
                </a:solidFill>
                <a:latin typeface="Roboto"/>
                <a:ea typeface="Roboto"/>
                <a:cs typeface="Roboto"/>
                <a:sym typeface="Roboto"/>
              </a:endParaRPr>
            </a:p>
          </p:txBody>
        </p:sp>
      </p:grpSp>
      <p:grpSp>
        <p:nvGrpSpPr>
          <p:cNvPr id="156" name="Google Shape;156;p27"/>
          <p:cNvGrpSpPr/>
          <p:nvPr/>
        </p:nvGrpSpPr>
        <p:grpSpPr>
          <a:xfrm>
            <a:off x="4217364" y="1138142"/>
            <a:ext cx="1649969" cy="2361270"/>
            <a:chOff x="3178034" y="1948510"/>
            <a:chExt cx="1359902" cy="1897974"/>
          </a:xfrm>
        </p:grpSpPr>
        <p:sp>
          <p:nvSpPr>
            <p:cNvPr id="157" name="Google Shape;157;p27"/>
            <p:cNvSpPr/>
            <p:nvPr/>
          </p:nvSpPr>
          <p:spPr>
            <a:xfrm>
              <a:off x="3560827" y="1948510"/>
              <a:ext cx="594300" cy="594300"/>
            </a:xfrm>
            <a:prstGeom prst="ellipse">
              <a:avLst/>
            </a:prstGeom>
            <a:noFill/>
            <a:ln cap="flat" cmpd="sng" w="38100">
              <a:solidFill>
                <a:srgbClr val="0F73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F73ED"/>
                </a:solidFill>
              </a:endParaRPr>
            </a:p>
          </p:txBody>
        </p:sp>
        <p:sp>
          <p:nvSpPr>
            <p:cNvPr id="158" name="Google Shape;158;p27"/>
            <p:cNvSpPr txBox="1"/>
            <p:nvPr/>
          </p:nvSpPr>
          <p:spPr>
            <a:xfrm>
              <a:off x="3178034"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US" sz="1000">
                  <a:solidFill>
                    <a:srgbClr val="0F73ED"/>
                  </a:solidFill>
                  <a:latin typeface="Roboto"/>
                  <a:ea typeface="Roboto"/>
                  <a:cs typeface="Roboto"/>
                  <a:sym typeface="Roboto"/>
                </a:rPr>
                <a:t>Pre-training phase</a:t>
              </a:r>
              <a:br>
                <a:rPr b="1" lang="en-US" sz="1000">
                  <a:solidFill>
                    <a:srgbClr val="0F73ED"/>
                  </a:solidFill>
                  <a:latin typeface="Roboto"/>
                  <a:ea typeface="Roboto"/>
                  <a:cs typeface="Roboto"/>
                  <a:sym typeface="Roboto"/>
                </a:rPr>
              </a:br>
              <a:endParaRPr b="1" sz="1000">
                <a:solidFill>
                  <a:srgbClr val="0F73ED"/>
                </a:solidFill>
                <a:latin typeface="Roboto"/>
                <a:ea typeface="Roboto"/>
                <a:cs typeface="Roboto"/>
                <a:sym typeface="Roboto"/>
              </a:endParaRPr>
            </a:p>
          </p:txBody>
        </p:sp>
        <p:sp>
          <p:nvSpPr>
            <p:cNvPr id="159" name="Google Shape;159;p27"/>
            <p:cNvSpPr txBox="1"/>
            <p:nvPr/>
          </p:nvSpPr>
          <p:spPr>
            <a:xfrm>
              <a:off x="3178036" y="3109084"/>
              <a:ext cx="1359900" cy="737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US" sz="900">
                  <a:solidFill>
                    <a:schemeClr val="dk1"/>
                  </a:solidFill>
                  <a:latin typeface="Roboto"/>
                  <a:ea typeface="Roboto"/>
                  <a:cs typeface="Roboto"/>
                  <a:sym typeface="Roboto"/>
                </a:rPr>
                <a:t>Begin pre-training using the LLaMa-2 base model with Unsloth AI using LoRA  for the particular language using the tokenizer and pre-training dataset. Merge the trained model to a 16-bit vLLM.</a:t>
              </a:r>
              <a:endParaRPr sz="900">
                <a:solidFill>
                  <a:schemeClr val="dk1"/>
                </a:solidFill>
                <a:latin typeface="Roboto"/>
                <a:ea typeface="Roboto"/>
                <a:cs typeface="Roboto"/>
                <a:sym typeface="Roboto"/>
              </a:endParaRPr>
            </a:p>
          </p:txBody>
        </p:sp>
        <p:sp>
          <p:nvSpPr>
            <p:cNvPr id="160" name="Google Shape;160;p27"/>
            <p:cNvSpPr txBox="1"/>
            <p:nvPr/>
          </p:nvSpPr>
          <p:spPr>
            <a:xfrm>
              <a:off x="3639577"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US" sz="800">
                  <a:solidFill>
                    <a:srgbClr val="0F73ED"/>
                  </a:solidFill>
                  <a:latin typeface="Roboto"/>
                  <a:ea typeface="Roboto"/>
                  <a:cs typeface="Roboto"/>
                  <a:sym typeface="Roboto"/>
                </a:rPr>
                <a:t>3</a:t>
              </a:r>
              <a:endParaRPr b="1" sz="800">
                <a:solidFill>
                  <a:srgbClr val="0F73ED"/>
                </a:solidFill>
                <a:latin typeface="Roboto"/>
                <a:ea typeface="Roboto"/>
                <a:cs typeface="Roboto"/>
                <a:sym typeface="Roboto"/>
              </a:endParaRPr>
            </a:p>
          </p:txBody>
        </p:sp>
      </p:grpSp>
      <p:grpSp>
        <p:nvGrpSpPr>
          <p:cNvPr id="161" name="Google Shape;161;p27"/>
          <p:cNvGrpSpPr/>
          <p:nvPr/>
        </p:nvGrpSpPr>
        <p:grpSpPr>
          <a:xfrm>
            <a:off x="5891251" y="1138142"/>
            <a:ext cx="1589911" cy="2361271"/>
            <a:chOff x="4557650" y="1948510"/>
            <a:chExt cx="1310403" cy="1897975"/>
          </a:xfrm>
        </p:grpSpPr>
        <p:sp>
          <p:nvSpPr>
            <p:cNvPr id="162" name="Google Shape;162;p27"/>
            <p:cNvSpPr/>
            <p:nvPr/>
          </p:nvSpPr>
          <p:spPr>
            <a:xfrm>
              <a:off x="4915703" y="1948510"/>
              <a:ext cx="594300" cy="594300"/>
            </a:xfrm>
            <a:prstGeom prst="ellipse">
              <a:avLst/>
            </a:prstGeom>
            <a:noFill/>
            <a:ln cap="flat" cmpd="sng" w="38100">
              <a:solidFill>
                <a:srgbClr val="0F73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7"/>
            <p:cNvSpPr txBox="1"/>
            <p:nvPr/>
          </p:nvSpPr>
          <p:spPr>
            <a:xfrm>
              <a:off x="455765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US" sz="1000">
                  <a:solidFill>
                    <a:srgbClr val="0F73ED"/>
                  </a:solidFill>
                  <a:latin typeface="Roboto"/>
                  <a:ea typeface="Roboto"/>
                  <a:cs typeface="Roboto"/>
                  <a:sym typeface="Roboto"/>
                </a:rPr>
                <a:t>Fine-tuning models</a:t>
              </a:r>
              <a:br>
                <a:rPr b="1" lang="en-US" sz="1000">
                  <a:solidFill>
                    <a:srgbClr val="0F73ED"/>
                  </a:solidFill>
                  <a:latin typeface="Roboto"/>
                  <a:ea typeface="Roboto"/>
                  <a:cs typeface="Roboto"/>
                  <a:sym typeface="Roboto"/>
                </a:rPr>
              </a:br>
              <a:endParaRPr b="1" sz="1000">
                <a:solidFill>
                  <a:srgbClr val="0F73ED"/>
                </a:solidFill>
                <a:latin typeface="Roboto"/>
                <a:ea typeface="Roboto"/>
                <a:cs typeface="Roboto"/>
                <a:sym typeface="Roboto"/>
              </a:endParaRPr>
            </a:p>
          </p:txBody>
        </p:sp>
        <p:sp>
          <p:nvSpPr>
            <p:cNvPr id="164" name="Google Shape;164;p27"/>
            <p:cNvSpPr txBox="1"/>
            <p:nvPr/>
          </p:nvSpPr>
          <p:spPr>
            <a:xfrm>
              <a:off x="4557653" y="3109085"/>
              <a:ext cx="1310400" cy="737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US" sz="900">
                  <a:solidFill>
                    <a:schemeClr val="dk1"/>
                  </a:solidFill>
                  <a:latin typeface="Roboto"/>
                  <a:ea typeface="Roboto"/>
                  <a:cs typeface="Roboto"/>
                  <a:sym typeface="Roboto"/>
                </a:rPr>
                <a:t>We utilize pre-trained models as foundational models and then </a:t>
              </a:r>
              <a:r>
                <a:rPr lang="en-US" sz="900">
                  <a:solidFill>
                    <a:schemeClr val="dk1"/>
                  </a:solidFill>
                  <a:latin typeface="Roboto"/>
                  <a:ea typeface="Roboto"/>
                  <a:cs typeface="Roboto"/>
                  <a:sym typeface="Roboto"/>
                </a:rPr>
                <a:t>refine</a:t>
              </a:r>
              <a:r>
                <a:rPr lang="en-US" sz="900">
                  <a:solidFill>
                    <a:schemeClr val="dk1"/>
                  </a:solidFill>
                  <a:latin typeface="Roboto"/>
                  <a:ea typeface="Roboto"/>
                  <a:cs typeface="Roboto"/>
                  <a:sym typeface="Roboto"/>
                </a:rPr>
                <a:t> multiple instances tailored to specific tasks through fine-tuning.</a:t>
              </a:r>
              <a:endParaRPr sz="900">
                <a:solidFill>
                  <a:schemeClr val="dk1"/>
                </a:solidFill>
                <a:latin typeface="Roboto"/>
                <a:ea typeface="Roboto"/>
                <a:cs typeface="Roboto"/>
                <a:sym typeface="Roboto"/>
              </a:endParaRPr>
            </a:p>
          </p:txBody>
        </p:sp>
        <p:sp>
          <p:nvSpPr>
            <p:cNvPr id="165" name="Google Shape;165;p27"/>
            <p:cNvSpPr txBox="1"/>
            <p:nvPr/>
          </p:nvSpPr>
          <p:spPr>
            <a:xfrm>
              <a:off x="4994453"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US" sz="800">
                  <a:solidFill>
                    <a:srgbClr val="0F73ED"/>
                  </a:solidFill>
                  <a:latin typeface="Roboto"/>
                  <a:ea typeface="Roboto"/>
                  <a:cs typeface="Roboto"/>
                  <a:sym typeface="Roboto"/>
                </a:rPr>
                <a:t>4</a:t>
              </a:r>
              <a:endParaRPr b="1" sz="800">
                <a:solidFill>
                  <a:srgbClr val="0F73ED"/>
                </a:solidFill>
                <a:latin typeface="Roboto"/>
                <a:ea typeface="Roboto"/>
                <a:cs typeface="Roboto"/>
                <a:sym typeface="Roboto"/>
              </a:endParaRPr>
            </a:p>
          </p:txBody>
        </p:sp>
      </p:grpSp>
      <p:sp>
        <p:nvSpPr>
          <p:cNvPr id="166" name="Google Shape;166;p27"/>
          <p:cNvSpPr/>
          <p:nvPr/>
        </p:nvSpPr>
        <p:spPr>
          <a:xfrm>
            <a:off x="4006532" y="1515419"/>
            <a:ext cx="428700" cy="45900"/>
          </a:xfrm>
          <a:prstGeom prst="roundRect">
            <a:avLst>
              <a:gd fmla="val 50000" name="adj"/>
            </a:avLst>
          </a:prstGeom>
          <a:solidFill>
            <a:srgbClr val="0F73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5649731" y="1515419"/>
            <a:ext cx="428700" cy="45900"/>
          </a:xfrm>
          <a:prstGeom prst="roundRect">
            <a:avLst>
              <a:gd fmla="val 50000" name="adj"/>
            </a:avLst>
          </a:prstGeom>
          <a:solidFill>
            <a:srgbClr val="0F73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27"/>
          <p:cNvGrpSpPr/>
          <p:nvPr/>
        </p:nvGrpSpPr>
        <p:grpSpPr>
          <a:xfrm>
            <a:off x="2604799" y="1138142"/>
            <a:ext cx="1589908" cy="1430933"/>
            <a:chOff x="1848940" y="1948510"/>
            <a:chExt cx="1310400" cy="1150175"/>
          </a:xfrm>
        </p:grpSpPr>
        <p:sp>
          <p:nvSpPr>
            <p:cNvPr id="169" name="Google Shape;169;p27"/>
            <p:cNvSpPr/>
            <p:nvPr/>
          </p:nvSpPr>
          <p:spPr>
            <a:xfrm>
              <a:off x="2206990" y="1948510"/>
              <a:ext cx="594300" cy="594300"/>
            </a:xfrm>
            <a:prstGeom prst="ellipse">
              <a:avLst/>
            </a:prstGeom>
            <a:noFill/>
            <a:ln cap="flat" cmpd="sng" w="38100">
              <a:solidFill>
                <a:srgbClr val="0F73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txBox="1"/>
            <p:nvPr/>
          </p:nvSpPr>
          <p:spPr>
            <a:xfrm>
              <a:off x="184894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US" sz="1000">
                  <a:solidFill>
                    <a:srgbClr val="0F73ED"/>
                  </a:solidFill>
                  <a:latin typeface="Roboto"/>
                  <a:ea typeface="Roboto"/>
                  <a:cs typeface="Roboto"/>
                  <a:sym typeface="Roboto"/>
                </a:rPr>
                <a:t>Preparation and setup of tokenizers</a:t>
              </a:r>
              <a:endParaRPr b="1" sz="1000">
                <a:solidFill>
                  <a:srgbClr val="0F73ED"/>
                </a:solidFill>
                <a:latin typeface="Roboto"/>
                <a:ea typeface="Roboto"/>
                <a:cs typeface="Roboto"/>
                <a:sym typeface="Roboto"/>
              </a:endParaRPr>
            </a:p>
          </p:txBody>
        </p:sp>
        <p:sp>
          <p:nvSpPr>
            <p:cNvPr id="171" name="Google Shape;171;p27"/>
            <p:cNvSpPr txBox="1"/>
            <p:nvPr/>
          </p:nvSpPr>
          <p:spPr>
            <a:xfrm>
              <a:off x="2285740"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US" sz="800">
                  <a:solidFill>
                    <a:srgbClr val="0F73ED"/>
                  </a:solidFill>
                  <a:latin typeface="Roboto"/>
                  <a:ea typeface="Roboto"/>
                  <a:cs typeface="Roboto"/>
                  <a:sym typeface="Roboto"/>
                </a:rPr>
                <a:t>2</a:t>
              </a:r>
              <a:endParaRPr b="1" sz="800">
                <a:solidFill>
                  <a:srgbClr val="0F73ED"/>
                </a:solidFill>
                <a:latin typeface="Roboto"/>
                <a:ea typeface="Roboto"/>
                <a:cs typeface="Roboto"/>
                <a:sym typeface="Roboto"/>
              </a:endParaRPr>
            </a:p>
          </p:txBody>
        </p:sp>
      </p:grpSp>
      <p:sp>
        <p:nvSpPr>
          <p:cNvPr id="172" name="Google Shape;172;p27"/>
          <p:cNvSpPr txBox="1"/>
          <p:nvPr/>
        </p:nvSpPr>
        <p:spPr>
          <a:xfrm>
            <a:off x="2604744" y="2569064"/>
            <a:ext cx="1590000" cy="917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sz="900">
                <a:solidFill>
                  <a:srgbClr val="212121"/>
                </a:solidFill>
                <a:latin typeface="Roboto"/>
                <a:ea typeface="Roboto"/>
                <a:cs typeface="Roboto"/>
                <a:sym typeface="Roboto"/>
              </a:rPr>
              <a:t>Developed two BPE SentencePiece Tokenizers with an extended vocabulary of approximately 48,000 tokens each for Hindi and Kannada languages, </a:t>
            </a:r>
            <a:endParaRPr sz="900">
              <a:solidFill>
                <a:srgbClr val="212121"/>
              </a:solidFill>
              <a:latin typeface="Roboto"/>
              <a:ea typeface="Roboto"/>
              <a:cs typeface="Roboto"/>
              <a:sym typeface="Roboto"/>
            </a:endParaRPr>
          </a:p>
          <a:p>
            <a:pPr indent="0" lvl="0" marL="0" rtl="0" algn="just">
              <a:lnSpc>
                <a:spcPct val="115000"/>
              </a:lnSpc>
              <a:spcBef>
                <a:spcPts val="1600"/>
              </a:spcBef>
              <a:spcAft>
                <a:spcPts val="1600"/>
              </a:spcAft>
              <a:buNone/>
            </a:pPr>
            <a:r>
              <a:rPr lang="en-US" sz="900">
                <a:solidFill>
                  <a:srgbClr val="212121"/>
                </a:solidFill>
                <a:latin typeface="Roboto"/>
                <a:ea typeface="Roboto"/>
                <a:cs typeface="Roboto"/>
                <a:sym typeface="Roboto"/>
              </a:rPr>
              <a:t>This approach prioritizes efficiency during tokenization, particularly crucial for faster processing during inference.</a:t>
            </a:r>
            <a:endParaRPr sz="900">
              <a:solidFill>
                <a:srgbClr val="21212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241925" y="23519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US">
                <a:solidFill>
                  <a:srgbClr val="0000FF"/>
                </a:solidFill>
              </a:rPr>
              <a:t>Roadmap of the project</a:t>
            </a:r>
            <a:endParaRPr>
              <a:solidFill>
                <a:srgbClr val="0000FF"/>
              </a:solidFill>
            </a:endParaRPr>
          </a:p>
        </p:txBody>
      </p:sp>
      <p:pic>
        <p:nvPicPr>
          <p:cNvPr id="178" name="Google Shape;178;p28"/>
          <p:cNvPicPr preferRelativeResize="0"/>
          <p:nvPr/>
        </p:nvPicPr>
        <p:blipFill rotWithShape="1">
          <a:blip r:embed="rId3">
            <a:alphaModFix/>
          </a:blip>
          <a:srcRect b="0" l="13770" r="0" t="0"/>
          <a:stretch/>
        </p:blipFill>
        <p:spPr>
          <a:xfrm>
            <a:off x="8554874" y="0"/>
            <a:ext cx="589125" cy="5143500"/>
          </a:xfrm>
          <a:prstGeom prst="rect">
            <a:avLst/>
          </a:prstGeom>
          <a:noFill/>
          <a:ln>
            <a:noFill/>
          </a:ln>
        </p:spPr>
      </p:pic>
      <p:grpSp>
        <p:nvGrpSpPr>
          <p:cNvPr id="179" name="Google Shape;179;p28"/>
          <p:cNvGrpSpPr/>
          <p:nvPr/>
        </p:nvGrpSpPr>
        <p:grpSpPr>
          <a:xfrm>
            <a:off x="4217364" y="1595342"/>
            <a:ext cx="1649969" cy="2361270"/>
            <a:chOff x="3178034" y="1948510"/>
            <a:chExt cx="1359902" cy="1897974"/>
          </a:xfrm>
        </p:grpSpPr>
        <p:sp>
          <p:nvSpPr>
            <p:cNvPr id="180" name="Google Shape;180;p28"/>
            <p:cNvSpPr/>
            <p:nvPr/>
          </p:nvSpPr>
          <p:spPr>
            <a:xfrm>
              <a:off x="3560827" y="1948510"/>
              <a:ext cx="594300" cy="594300"/>
            </a:xfrm>
            <a:prstGeom prst="ellipse">
              <a:avLst/>
            </a:prstGeom>
            <a:noFill/>
            <a:ln cap="flat" cmpd="sng" w="38100">
              <a:solidFill>
                <a:srgbClr val="0F73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txBox="1"/>
            <p:nvPr/>
          </p:nvSpPr>
          <p:spPr>
            <a:xfrm>
              <a:off x="3178034"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US" sz="1000">
                  <a:solidFill>
                    <a:srgbClr val="0F73ED"/>
                  </a:solidFill>
                  <a:latin typeface="Roboto"/>
                  <a:ea typeface="Roboto"/>
                  <a:cs typeface="Roboto"/>
                  <a:sym typeface="Roboto"/>
                </a:rPr>
                <a:t>Creation of a Python package </a:t>
              </a:r>
              <a:endParaRPr b="1" sz="1000">
                <a:solidFill>
                  <a:srgbClr val="0F73ED"/>
                </a:solidFill>
                <a:latin typeface="Roboto"/>
                <a:ea typeface="Roboto"/>
                <a:cs typeface="Roboto"/>
                <a:sym typeface="Roboto"/>
              </a:endParaRPr>
            </a:p>
          </p:txBody>
        </p:sp>
        <p:sp>
          <p:nvSpPr>
            <p:cNvPr id="182" name="Google Shape;182;p28"/>
            <p:cNvSpPr txBox="1"/>
            <p:nvPr/>
          </p:nvSpPr>
          <p:spPr>
            <a:xfrm>
              <a:off x="3178036" y="3109084"/>
              <a:ext cx="1359900" cy="737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US" sz="900">
                  <a:solidFill>
                    <a:schemeClr val="dk1"/>
                  </a:solidFill>
                  <a:latin typeface="Roboto"/>
                  <a:ea typeface="Roboto"/>
                  <a:cs typeface="Roboto"/>
                  <a:sym typeface="Roboto"/>
                </a:rPr>
                <a:t>Publish a Python package to PyPi to facilitate the use of utilities.</a:t>
              </a:r>
              <a:br>
                <a:rPr lang="en-US" sz="900">
                  <a:solidFill>
                    <a:schemeClr val="dk1"/>
                  </a:solidFill>
                  <a:latin typeface="Roboto"/>
                  <a:ea typeface="Roboto"/>
                  <a:cs typeface="Roboto"/>
                  <a:sym typeface="Roboto"/>
                </a:rPr>
              </a:br>
              <a:r>
                <a:rPr lang="en-US" sz="900">
                  <a:solidFill>
                    <a:schemeClr val="dk1"/>
                  </a:solidFill>
                  <a:latin typeface="Roboto"/>
                  <a:ea typeface="Roboto"/>
                  <a:cs typeface="Roboto"/>
                  <a:sym typeface="Roboto"/>
                </a:rPr>
                <a:t>Support all functions on a single GPU</a:t>
              </a:r>
              <a:endParaRPr sz="900">
                <a:solidFill>
                  <a:schemeClr val="dk1"/>
                </a:solidFill>
                <a:latin typeface="Roboto"/>
                <a:ea typeface="Roboto"/>
                <a:cs typeface="Roboto"/>
                <a:sym typeface="Roboto"/>
              </a:endParaRPr>
            </a:p>
          </p:txBody>
        </p:sp>
        <p:sp>
          <p:nvSpPr>
            <p:cNvPr id="183" name="Google Shape;183;p28"/>
            <p:cNvSpPr txBox="1"/>
            <p:nvPr/>
          </p:nvSpPr>
          <p:spPr>
            <a:xfrm>
              <a:off x="3639577"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b="1" lang="en-US" sz="800">
                  <a:solidFill>
                    <a:srgbClr val="0F73ED"/>
                  </a:solidFill>
                  <a:latin typeface="Roboto"/>
                  <a:ea typeface="Roboto"/>
                  <a:cs typeface="Roboto"/>
                  <a:sym typeface="Roboto"/>
                </a:rPr>
                <a:t>7</a:t>
              </a:r>
              <a:endParaRPr b="1" sz="800">
                <a:solidFill>
                  <a:srgbClr val="858585"/>
                </a:solidFill>
                <a:latin typeface="Roboto"/>
                <a:ea typeface="Roboto"/>
                <a:cs typeface="Roboto"/>
                <a:sym typeface="Roboto"/>
              </a:endParaRPr>
            </a:p>
          </p:txBody>
        </p:sp>
      </p:grpSp>
      <p:grpSp>
        <p:nvGrpSpPr>
          <p:cNvPr id="184" name="Google Shape;184;p28"/>
          <p:cNvGrpSpPr/>
          <p:nvPr/>
        </p:nvGrpSpPr>
        <p:grpSpPr>
          <a:xfrm>
            <a:off x="5891251" y="1595342"/>
            <a:ext cx="1589911" cy="2361271"/>
            <a:chOff x="4557650" y="1948510"/>
            <a:chExt cx="1310403" cy="1897975"/>
          </a:xfrm>
        </p:grpSpPr>
        <p:sp>
          <p:nvSpPr>
            <p:cNvPr id="185" name="Google Shape;185;p28"/>
            <p:cNvSpPr/>
            <p:nvPr/>
          </p:nvSpPr>
          <p:spPr>
            <a:xfrm>
              <a:off x="4915703" y="1948510"/>
              <a:ext cx="594300" cy="594300"/>
            </a:xfrm>
            <a:prstGeom prst="ellipse">
              <a:avLst/>
            </a:prstGeom>
            <a:noFill/>
            <a:ln cap="flat" cmpd="sng" w="38100">
              <a:solidFill>
                <a:srgbClr val="0F73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txBox="1"/>
            <p:nvPr/>
          </p:nvSpPr>
          <p:spPr>
            <a:xfrm>
              <a:off x="455765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US" sz="1000">
                  <a:solidFill>
                    <a:srgbClr val="0F73ED"/>
                  </a:solidFill>
                  <a:latin typeface="Roboto"/>
                  <a:ea typeface="Roboto"/>
                  <a:cs typeface="Roboto"/>
                  <a:sym typeface="Roboto"/>
                </a:rPr>
                <a:t>Demo of the project</a:t>
              </a:r>
              <a:br>
                <a:rPr b="1" lang="en-US" sz="1000">
                  <a:solidFill>
                    <a:srgbClr val="0F73ED"/>
                  </a:solidFill>
                  <a:latin typeface="Roboto"/>
                  <a:ea typeface="Roboto"/>
                  <a:cs typeface="Roboto"/>
                  <a:sym typeface="Roboto"/>
                </a:rPr>
              </a:br>
              <a:endParaRPr b="1" sz="1000">
                <a:solidFill>
                  <a:srgbClr val="0F73ED"/>
                </a:solidFill>
                <a:latin typeface="Roboto"/>
                <a:ea typeface="Roboto"/>
                <a:cs typeface="Roboto"/>
                <a:sym typeface="Roboto"/>
              </a:endParaRPr>
            </a:p>
          </p:txBody>
        </p:sp>
        <p:sp>
          <p:nvSpPr>
            <p:cNvPr id="187" name="Google Shape;187;p28"/>
            <p:cNvSpPr txBox="1"/>
            <p:nvPr/>
          </p:nvSpPr>
          <p:spPr>
            <a:xfrm>
              <a:off x="4557653" y="3109085"/>
              <a:ext cx="1310400" cy="737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US" sz="900">
                  <a:solidFill>
                    <a:schemeClr val="dk1"/>
                  </a:solidFill>
                  <a:latin typeface="Roboto"/>
                  <a:ea typeface="Roboto"/>
                  <a:cs typeface="Roboto"/>
                  <a:sym typeface="Roboto"/>
                </a:rPr>
                <a:t>Create a video showcasing our journey, and models</a:t>
              </a:r>
              <a:br>
                <a:rPr lang="en-US" sz="900">
                  <a:solidFill>
                    <a:schemeClr val="dk1"/>
                  </a:solidFill>
                  <a:latin typeface="Roboto"/>
                  <a:ea typeface="Roboto"/>
                  <a:cs typeface="Roboto"/>
                  <a:sym typeface="Roboto"/>
                </a:rPr>
              </a:br>
              <a:r>
                <a:rPr lang="en-US" sz="900">
                  <a:solidFill>
                    <a:schemeClr val="dk1"/>
                  </a:solidFill>
                  <a:latin typeface="Roboto"/>
                  <a:ea typeface="Roboto"/>
                  <a:cs typeface="Roboto"/>
                  <a:sym typeface="Roboto"/>
                </a:rPr>
                <a:t>Highlighting a few use-cases of the project</a:t>
              </a:r>
              <a:endParaRPr sz="900">
                <a:solidFill>
                  <a:schemeClr val="dk1"/>
                </a:solidFill>
                <a:latin typeface="Roboto"/>
                <a:ea typeface="Roboto"/>
                <a:cs typeface="Roboto"/>
                <a:sym typeface="Roboto"/>
              </a:endParaRPr>
            </a:p>
          </p:txBody>
        </p:sp>
        <p:sp>
          <p:nvSpPr>
            <p:cNvPr id="188" name="Google Shape;188;p28"/>
            <p:cNvSpPr txBox="1"/>
            <p:nvPr/>
          </p:nvSpPr>
          <p:spPr>
            <a:xfrm>
              <a:off x="4994453"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800">
                  <a:solidFill>
                    <a:srgbClr val="0F73ED"/>
                  </a:solidFill>
                  <a:latin typeface="Roboto"/>
                  <a:ea typeface="Roboto"/>
                  <a:cs typeface="Roboto"/>
                  <a:sym typeface="Roboto"/>
                </a:rPr>
                <a:t>8</a:t>
              </a:r>
              <a:endParaRPr b="1" sz="800">
                <a:solidFill>
                  <a:srgbClr val="0F73ED"/>
                </a:solidFill>
                <a:latin typeface="Roboto"/>
                <a:ea typeface="Roboto"/>
                <a:cs typeface="Roboto"/>
                <a:sym typeface="Roboto"/>
              </a:endParaRPr>
            </a:p>
            <a:p>
              <a:pPr indent="0" lvl="0" marL="0" rtl="0" algn="ctr">
                <a:lnSpc>
                  <a:spcPct val="115000"/>
                </a:lnSpc>
                <a:spcBef>
                  <a:spcPts val="1600"/>
                </a:spcBef>
                <a:spcAft>
                  <a:spcPts val="1600"/>
                </a:spcAft>
                <a:buClr>
                  <a:schemeClr val="dk1"/>
                </a:buClr>
                <a:buSzPts val="1100"/>
                <a:buFont typeface="Arial"/>
                <a:buNone/>
              </a:pPr>
              <a:r>
                <a:t/>
              </a:r>
              <a:endParaRPr b="1" sz="800">
                <a:solidFill>
                  <a:srgbClr val="0F73ED"/>
                </a:solidFill>
                <a:latin typeface="Roboto"/>
                <a:ea typeface="Roboto"/>
                <a:cs typeface="Roboto"/>
                <a:sym typeface="Roboto"/>
              </a:endParaRPr>
            </a:p>
          </p:txBody>
        </p:sp>
      </p:grpSp>
      <p:sp>
        <p:nvSpPr>
          <p:cNvPr id="189" name="Google Shape;189;p28"/>
          <p:cNvSpPr/>
          <p:nvPr/>
        </p:nvSpPr>
        <p:spPr>
          <a:xfrm>
            <a:off x="4006532" y="1972619"/>
            <a:ext cx="428700" cy="45900"/>
          </a:xfrm>
          <a:prstGeom prst="roundRect">
            <a:avLst>
              <a:gd fmla="val 50000" name="adj"/>
            </a:avLst>
          </a:prstGeom>
          <a:solidFill>
            <a:srgbClr val="0F73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p:nvPr/>
        </p:nvSpPr>
        <p:spPr>
          <a:xfrm>
            <a:off x="5649731" y="1972619"/>
            <a:ext cx="428700" cy="45900"/>
          </a:xfrm>
          <a:prstGeom prst="roundRect">
            <a:avLst>
              <a:gd fmla="val 50000" name="adj"/>
            </a:avLst>
          </a:prstGeom>
          <a:solidFill>
            <a:srgbClr val="0F73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8"/>
          <p:cNvSpPr/>
          <p:nvPr/>
        </p:nvSpPr>
        <p:spPr>
          <a:xfrm>
            <a:off x="2379015" y="1972619"/>
            <a:ext cx="428700" cy="45900"/>
          </a:xfrm>
          <a:prstGeom prst="roundRect">
            <a:avLst>
              <a:gd fmla="val 50000" name="adj"/>
            </a:avLst>
          </a:prstGeom>
          <a:solidFill>
            <a:srgbClr val="0F73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 name="Google Shape;192;p28"/>
          <p:cNvGrpSpPr/>
          <p:nvPr/>
        </p:nvGrpSpPr>
        <p:grpSpPr>
          <a:xfrm>
            <a:off x="992222" y="1595342"/>
            <a:ext cx="1589911" cy="2725932"/>
            <a:chOff x="519878" y="1948510"/>
            <a:chExt cx="1310402" cy="2191088"/>
          </a:xfrm>
        </p:grpSpPr>
        <p:sp>
          <p:nvSpPr>
            <p:cNvPr id="193" name="Google Shape;193;p28"/>
            <p:cNvSpPr/>
            <p:nvPr/>
          </p:nvSpPr>
          <p:spPr>
            <a:xfrm>
              <a:off x="877947" y="1948510"/>
              <a:ext cx="594300" cy="594300"/>
            </a:xfrm>
            <a:prstGeom prst="ellipse">
              <a:avLst/>
            </a:prstGeom>
            <a:noFill/>
            <a:ln cap="flat" cmpd="sng" w="38100">
              <a:solidFill>
                <a:srgbClr val="0F73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txBox="1"/>
            <p:nvPr/>
          </p:nvSpPr>
          <p:spPr>
            <a:xfrm>
              <a:off x="956697"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US" sz="800">
                  <a:solidFill>
                    <a:srgbClr val="0F73ED"/>
                  </a:solidFill>
                  <a:latin typeface="Roboto"/>
                  <a:ea typeface="Roboto"/>
                  <a:cs typeface="Roboto"/>
                  <a:sym typeface="Roboto"/>
                </a:rPr>
                <a:t>5</a:t>
              </a:r>
              <a:endParaRPr b="1" sz="800">
                <a:solidFill>
                  <a:srgbClr val="0F73ED"/>
                </a:solidFill>
                <a:latin typeface="Roboto"/>
                <a:ea typeface="Roboto"/>
                <a:cs typeface="Roboto"/>
                <a:sym typeface="Roboto"/>
              </a:endParaRPr>
            </a:p>
          </p:txBody>
        </p:sp>
        <p:sp>
          <p:nvSpPr>
            <p:cNvPr id="195" name="Google Shape;195;p28"/>
            <p:cNvSpPr txBox="1"/>
            <p:nvPr/>
          </p:nvSpPr>
          <p:spPr>
            <a:xfrm>
              <a:off x="519878"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US" sz="1000">
                  <a:solidFill>
                    <a:srgbClr val="0F73ED"/>
                  </a:solidFill>
                  <a:latin typeface="Roboto"/>
                  <a:ea typeface="Roboto"/>
                  <a:cs typeface="Roboto"/>
                  <a:sym typeface="Roboto"/>
                </a:rPr>
                <a:t>Implementation</a:t>
              </a:r>
              <a:r>
                <a:rPr b="1" lang="en-US" sz="1000">
                  <a:solidFill>
                    <a:srgbClr val="0F73ED"/>
                  </a:solidFill>
                  <a:latin typeface="Roboto"/>
                  <a:ea typeface="Roboto"/>
                  <a:cs typeface="Roboto"/>
                  <a:sym typeface="Roboto"/>
                </a:rPr>
                <a:t> of Mixture of Experts</a:t>
              </a:r>
              <a:endParaRPr b="1" sz="1000">
                <a:solidFill>
                  <a:srgbClr val="0F73ED"/>
                </a:solidFill>
                <a:latin typeface="Roboto"/>
                <a:ea typeface="Roboto"/>
                <a:cs typeface="Roboto"/>
                <a:sym typeface="Roboto"/>
              </a:endParaRPr>
            </a:p>
          </p:txBody>
        </p:sp>
        <p:sp>
          <p:nvSpPr>
            <p:cNvPr id="196" name="Google Shape;196;p28"/>
            <p:cNvSpPr txBox="1"/>
            <p:nvPr/>
          </p:nvSpPr>
          <p:spPr>
            <a:xfrm>
              <a:off x="519880" y="3109098"/>
              <a:ext cx="1310400" cy="1030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900">
                  <a:solidFill>
                    <a:schemeClr val="dk1"/>
                  </a:solidFill>
                  <a:latin typeface="Roboto"/>
                  <a:ea typeface="Roboto"/>
                  <a:cs typeface="Roboto"/>
                  <a:sym typeface="Roboto"/>
                </a:rPr>
                <a:t>Generate language-specific specialists by employing Mergekit on the refined experts.</a:t>
              </a:r>
              <a:endParaRPr sz="900">
                <a:solidFill>
                  <a:schemeClr val="dk1"/>
                </a:solidFill>
                <a:latin typeface="Roboto"/>
                <a:ea typeface="Roboto"/>
                <a:cs typeface="Roboto"/>
                <a:sym typeface="Roboto"/>
              </a:endParaRPr>
            </a:p>
            <a:p>
              <a:pPr indent="0" lvl="0" marL="0" rtl="0" algn="ctr">
                <a:lnSpc>
                  <a:spcPct val="115000"/>
                </a:lnSpc>
                <a:spcBef>
                  <a:spcPts val="1600"/>
                </a:spcBef>
                <a:spcAft>
                  <a:spcPts val="0"/>
                </a:spcAft>
                <a:buClr>
                  <a:schemeClr val="dk1"/>
                </a:buClr>
                <a:buSzPts val="1100"/>
                <a:buFont typeface="Arial"/>
                <a:buNone/>
              </a:pPr>
              <a:r>
                <a:t/>
              </a:r>
              <a:endParaRPr sz="900">
                <a:solidFill>
                  <a:schemeClr val="dk1"/>
                </a:solidFill>
                <a:latin typeface="Roboto"/>
                <a:ea typeface="Roboto"/>
                <a:cs typeface="Roboto"/>
                <a:sym typeface="Roboto"/>
              </a:endParaRPr>
            </a:p>
            <a:p>
              <a:pPr indent="0" lvl="0" marL="0" rtl="0" algn="ctr">
                <a:lnSpc>
                  <a:spcPct val="115000"/>
                </a:lnSpc>
                <a:spcBef>
                  <a:spcPts val="1600"/>
                </a:spcBef>
                <a:spcAft>
                  <a:spcPts val="1600"/>
                </a:spcAft>
                <a:buNone/>
              </a:pPr>
              <a:r>
                <a:t/>
              </a:r>
              <a:endParaRPr sz="900">
                <a:solidFill>
                  <a:schemeClr val="dk1"/>
                </a:solidFill>
                <a:latin typeface="Roboto"/>
                <a:ea typeface="Roboto"/>
                <a:cs typeface="Roboto"/>
                <a:sym typeface="Roboto"/>
              </a:endParaRPr>
            </a:p>
          </p:txBody>
        </p:sp>
      </p:grpSp>
      <p:grpSp>
        <p:nvGrpSpPr>
          <p:cNvPr id="197" name="Google Shape;197;p28"/>
          <p:cNvGrpSpPr/>
          <p:nvPr/>
        </p:nvGrpSpPr>
        <p:grpSpPr>
          <a:xfrm>
            <a:off x="2604774" y="1595342"/>
            <a:ext cx="1589908" cy="2361271"/>
            <a:chOff x="1848940" y="1948510"/>
            <a:chExt cx="1310400" cy="1897975"/>
          </a:xfrm>
        </p:grpSpPr>
        <p:sp>
          <p:nvSpPr>
            <p:cNvPr id="198" name="Google Shape;198;p28"/>
            <p:cNvSpPr/>
            <p:nvPr/>
          </p:nvSpPr>
          <p:spPr>
            <a:xfrm>
              <a:off x="2206990" y="1948510"/>
              <a:ext cx="594300" cy="594300"/>
            </a:xfrm>
            <a:prstGeom prst="ellipse">
              <a:avLst/>
            </a:prstGeom>
            <a:noFill/>
            <a:ln cap="flat" cmpd="sng" w="38100">
              <a:solidFill>
                <a:srgbClr val="0F73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8"/>
            <p:cNvSpPr txBox="1"/>
            <p:nvPr/>
          </p:nvSpPr>
          <p:spPr>
            <a:xfrm>
              <a:off x="184894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US" sz="1000">
                  <a:solidFill>
                    <a:srgbClr val="0F73ED"/>
                  </a:solidFill>
                  <a:latin typeface="Roboto"/>
                  <a:ea typeface="Roboto"/>
                  <a:cs typeface="Roboto"/>
                  <a:sym typeface="Roboto"/>
                </a:rPr>
                <a:t>Implementation of Language Routing</a:t>
              </a:r>
              <a:endParaRPr b="1" sz="1000">
                <a:solidFill>
                  <a:srgbClr val="0F73ED"/>
                </a:solidFill>
                <a:latin typeface="Roboto"/>
                <a:ea typeface="Roboto"/>
                <a:cs typeface="Roboto"/>
                <a:sym typeface="Roboto"/>
              </a:endParaRPr>
            </a:p>
          </p:txBody>
        </p:sp>
        <p:sp>
          <p:nvSpPr>
            <p:cNvPr id="200" name="Google Shape;200;p28"/>
            <p:cNvSpPr txBox="1"/>
            <p:nvPr/>
          </p:nvSpPr>
          <p:spPr>
            <a:xfrm>
              <a:off x="1848940" y="3109085"/>
              <a:ext cx="1310400" cy="737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US" sz="900">
                  <a:solidFill>
                    <a:schemeClr val="dk1"/>
                  </a:solidFill>
                  <a:latin typeface="Roboto"/>
                  <a:ea typeface="Roboto"/>
                  <a:cs typeface="Roboto"/>
                  <a:sym typeface="Roboto"/>
                </a:rPr>
                <a:t>We implement </a:t>
              </a:r>
              <a:r>
                <a:rPr lang="en-US" sz="900">
                  <a:solidFill>
                    <a:schemeClr val="dk1"/>
                  </a:solidFill>
                  <a:latin typeface="Roboto"/>
                  <a:ea typeface="Roboto"/>
                  <a:cs typeface="Roboto"/>
                  <a:sym typeface="Roboto"/>
                </a:rPr>
                <a:t>language</a:t>
              </a:r>
              <a:r>
                <a:rPr lang="en-US" sz="900">
                  <a:solidFill>
                    <a:schemeClr val="dk1"/>
                  </a:solidFill>
                  <a:latin typeface="Roboto"/>
                  <a:ea typeface="Roboto"/>
                  <a:cs typeface="Roboto"/>
                  <a:sym typeface="Roboto"/>
                </a:rPr>
                <a:t> routing using a fasttext model trained to identify the source </a:t>
              </a:r>
              <a:r>
                <a:rPr lang="en-US" sz="900">
                  <a:solidFill>
                    <a:schemeClr val="dk1"/>
                  </a:solidFill>
                  <a:latin typeface="Roboto"/>
                  <a:ea typeface="Roboto"/>
                  <a:cs typeface="Roboto"/>
                  <a:sym typeface="Roboto"/>
                </a:rPr>
                <a:t>language</a:t>
              </a:r>
              <a:r>
                <a:rPr lang="en-US" sz="900">
                  <a:solidFill>
                    <a:schemeClr val="dk1"/>
                  </a:solidFill>
                  <a:latin typeface="Roboto"/>
                  <a:ea typeface="Roboto"/>
                  <a:cs typeface="Roboto"/>
                  <a:sym typeface="Roboto"/>
                </a:rPr>
                <a:t> and which expert to send the input to.</a:t>
              </a:r>
              <a:endParaRPr sz="900">
                <a:solidFill>
                  <a:schemeClr val="dk1"/>
                </a:solidFill>
                <a:latin typeface="Roboto"/>
                <a:ea typeface="Roboto"/>
                <a:cs typeface="Roboto"/>
                <a:sym typeface="Roboto"/>
              </a:endParaRPr>
            </a:p>
          </p:txBody>
        </p:sp>
        <p:sp>
          <p:nvSpPr>
            <p:cNvPr id="201" name="Google Shape;201;p28"/>
            <p:cNvSpPr txBox="1"/>
            <p:nvPr/>
          </p:nvSpPr>
          <p:spPr>
            <a:xfrm>
              <a:off x="2285740"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US" sz="800">
                  <a:solidFill>
                    <a:srgbClr val="0F73ED"/>
                  </a:solidFill>
                  <a:latin typeface="Roboto"/>
                  <a:ea typeface="Roboto"/>
                  <a:cs typeface="Roboto"/>
                  <a:sym typeface="Roboto"/>
                </a:rPr>
                <a:t>6</a:t>
              </a:r>
              <a:endParaRPr b="1" sz="800">
                <a:solidFill>
                  <a:srgbClr val="0F73ED"/>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9"/>
          <p:cNvPicPr preferRelativeResize="0"/>
          <p:nvPr/>
        </p:nvPicPr>
        <p:blipFill rotWithShape="1">
          <a:blip r:embed="rId3">
            <a:alphaModFix/>
          </a:blip>
          <a:srcRect b="0" l="13770" r="0" t="0"/>
          <a:stretch/>
        </p:blipFill>
        <p:spPr>
          <a:xfrm>
            <a:off x="8554874" y="0"/>
            <a:ext cx="589125" cy="5143500"/>
          </a:xfrm>
          <a:prstGeom prst="rect">
            <a:avLst/>
          </a:prstGeom>
          <a:noFill/>
          <a:ln>
            <a:noFill/>
          </a:ln>
        </p:spPr>
      </p:pic>
      <p:pic>
        <p:nvPicPr>
          <p:cNvPr id="207" name="Google Shape;207;p29"/>
          <p:cNvPicPr preferRelativeResize="0"/>
          <p:nvPr/>
        </p:nvPicPr>
        <p:blipFill>
          <a:blip r:embed="rId4">
            <a:alphaModFix/>
          </a:blip>
          <a:stretch>
            <a:fillRect/>
          </a:stretch>
        </p:blipFill>
        <p:spPr>
          <a:xfrm>
            <a:off x="3038065" y="1900373"/>
            <a:ext cx="5436335" cy="2972752"/>
          </a:xfrm>
          <a:prstGeom prst="rect">
            <a:avLst/>
          </a:prstGeom>
          <a:noFill/>
          <a:ln cap="flat" cmpd="sng" w="9525">
            <a:solidFill>
              <a:schemeClr val="lt1"/>
            </a:solidFill>
            <a:prstDash val="solid"/>
            <a:round/>
            <a:headEnd len="sm" w="sm" type="none"/>
            <a:tailEnd len="sm" w="sm" type="none"/>
          </a:ln>
        </p:spPr>
      </p:pic>
      <p:sp>
        <p:nvSpPr>
          <p:cNvPr id="208" name="Google Shape;208;p29"/>
          <p:cNvSpPr txBox="1"/>
          <p:nvPr/>
        </p:nvSpPr>
        <p:spPr>
          <a:xfrm>
            <a:off x="4908263" y="4360075"/>
            <a:ext cx="13851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900">
              <a:solidFill>
                <a:schemeClr val="dk1"/>
              </a:solidFill>
              <a:latin typeface="Calibri"/>
              <a:ea typeface="Calibri"/>
              <a:cs typeface="Calibri"/>
              <a:sym typeface="Calibri"/>
            </a:endParaRPr>
          </a:p>
        </p:txBody>
      </p:sp>
      <p:sp>
        <p:nvSpPr>
          <p:cNvPr id="209" name="Google Shape;209;p29"/>
          <p:cNvSpPr/>
          <p:nvPr/>
        </p:nvSpPr>
        <p:spPr>
          <a:xfrm>
            <a:off x="4948275" y="4360075"/>
            <a:ext cx="1307100" cy="304500"/>
          </a:xfrm>
          <a:prstGeom prst="roundRect">
            <a:avLst>
              <a:gd fmla="val 16667" name="adj"/>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900">
                <a:latin typeface="Calibri"/>
                <a:ea typeface="Calibri"/>
                <a:cs typeface="Calibri"/>
                <a:sym typeface="Calibri"/>
              </a:rPr>
              <a:t>Pre-processed text</a:t>
            </a:r>
            <a:endParaRPr sz="900">
              <a:latin typeface="Calibri"/>
              <a:ea typeface="Calibri"/>
              <a:cs typeface="Calibri"/>
              <a:sym typeface="Calibri"/>
            </a:endParaRPr>
          </a:p>
        </p:txBody>
      </p:sp>
      <p:pic>
        <p:nvPicPr>
          <p:cNvPr id="210" name="Google Shape;210;p29"/>
          <p:cNvPicPr preferRelativeResize="0"/>
          <p:nvPr/>
        </p:nvPicPr>
        <p:blipFill rotWithShape="1">
          <a:blip r:embed="rId5">
            <a:alphaModFix/>
          </a:blip>
          <a:srcRect b="0" l="33810" r="34118" t="-1061"/>
          <a:stretch/>
        </p:blipFill>
        <p:spPr>
          <a:xfrm>
            <a:off x="500625" y="1098050"/>
            <a:ext cx="2146144" cy="3696558"/>
          </a:xfrm>
          <a:prstGeom prst="rect">
            <a:avLst/>
          </a:prstGeom>
          <a:noFill/>
          <a:ln>
            <a:noFill/>
          </a:ln>
        </p:spPr>
      </p:pic>
      <p:sp>
        <p:nvSpPr>
          <p:cNvPr id="211" name="Google Shape;211;p29"/>
          <p:cNvSpPr txBox="1"/>
          <p:nvPr/>
        </p:nvSpPr>
        <p:spPr>
          <a:xfrm>
            <a:off x="0" y="0"/>
            <a:ext cx="7825200" cy="641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t/>
            </a:r>
            <a:endParaRPr sz="3300">
              <a:solidFill>
                <a:srgbClr val="0000FF"/>
              </a:solidFill>
              <a:latin typeface="Calibri"/>
              <a:ea typeface="Calibri"/>
              <a:cs typeface="Calibri"/>
              <a:sym typeface="Calibri"/>
            </a:endParaRPr>
          </a:p>
        </p:txBody>
      </p:sp>
      <p:sp>
        <p:nvSpPr>
          <p:cNvPr id="212" name="Google Shape;212;p29"/>
          <p:cNvSpPr txBox="1"/>
          <p:nvPr>
            <p:ph type="title"/>
          </p:nvPr>
        </p:nvSpPr>
        <p:spPr>
          <a:xfrm>
            <a:off x="241925" y="235194"/>
            <a:ext cx="7886700" cy="994200"/>
          </a:xfrm>
          <a:prstGeom prst="rect">
            <a:avLst/>
          </a:prstGeom>
          <a:noFill/>
          <a:ln>
            <a:noFill/>
          </a:ln>
        </p:spPr>
        <p:txBody>
          <a:bodyPr anchorCtr="0" anchor="ctr" bIns="34275" lIns="68575" spcFirstLastPara="1" rIns="68575" wrap="square" tIns="34275">
            <a:normAutofit fontScale="90000"/>
          </a:bodyPr>
          <a:lstStyle/>
          <a:p>
            <a:pPr indent="0" lvl="0" marL="0" rtl="0" algn="l">
              <a:spcBef>
                <a:spcPts val="0"/>
              </a:spcBef>
              <a:spcAft>
                <a:spcPts val="0"/>
              </a:spcAft>
              <a:buClr>
                <a:schemeClr val="dk1"/>
              </a:buClr>
              <a:buSzPct val="33333"/>
              <a:buFont typeface="Arial"/>
              <a:buNone/>
            </a:pPr>
            <a:r>
              <a:rPr b="1" lang="en-US">
                <a:solidFill>
                  <a:srgbClr val="0000FF"/>
                </a:solidFill>
              </a:rPr>
              <a:t> </a:t>
            </a:r>
            <a:br>
              <a:rPr b="1" lang="en-US">
                <a:solidFill>
                  <a:srgbClr val="0000FF"/>
                </a:solidFill>
              </a:rPr>
            </a:br>
            <a:r>
              <a:rPr b="1" lang="en-US">
                <a:solidFill>
                  <a:srgbClr val="0000FF"/>
                </a:solidFill>
              </a:rPr>
              <a:t>Architecture / Flow diagram for the project</a:t>
            </a:r>
            <a:endParaRPr>
              <a:solidFill>
                <a:srgbClr val="0000FF"/>
              </a:solidFill>
            </a:endParaRPr>
          </a:p>
          <a:p>
            <a:pPr indent="0" lvl="0" marL="0" rtl="0" algn="l">
              <a:lnSpc>
                <a:spcPct val="90000"/>
              </a:lnSpc>
              <a:spcBef>
                <a:spcPts val="0"/>
              </a:spcBef>
              <a:spcAft>
                <a:spcPts val="0"/>
              </a:spcAft>
              <a:buClr>
                <a:schemeClr val="dk1"/>
              </a:buClr>
              <a:buSzPct val="100000"/>
              <a:buFont typeface="Calibri"/>
              <a:buNone/>
            </a:pPr>
            <a:r>
              <a:t/>
            </a:r>
            <a:endParaRPr b="1">
              <a:solidFill>
                <a:srgbClr val="0000FF"/>
              </a:solidFill>
            </a:endParaRPr>
          </a:p>
        </p:txBody>
      </p:sp>
      <p:cxnSp>
        <p:nvCxnSpPr>
          <p:cNvPr id="213" name="Google Shape;213;p29"/>
          <p:cNvCxnSpPr>
            <a:endCxn id="209" idx="1"/>
          </p:cNvCxnSpPr>
          <p:nvPr/>
        </p:nvCxnSpPr>
        <p:spPr>
          <a:xfrm flipH="1" rot="10800000">
            <a:off x="2504175" y="4512325"/>
            <a:ext cx="2444100" cy="5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261575" y="-228606"/>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US">
                <a:solidFill>
                  <a:srgbClr val="0000FF"/>
                </a:solidFill>
              </a:rPr>
              <a:t>Training and fine-tuning of models</a:t>
            </a:r>
            <a:endParaRPr>
              <a:solidFill>
                <a:srgbClr val="0000FF"/>
              </a:solidFill>
            </a:endParaRPr>
          </a:p>
        </p:txBody>
      </p:sp>
      <p:sp>
        <p:nvSpPr>
          <p:cNvPr id="219" name="Google Shape;219;p30"/>
          <p:cNvSpPr txBox="1"/>
          <p:nvPr>
            <p:ph idx="1" type="body"/>
          </p:nvPr>
        </p:nvSpPr>
        <p:spPr>
          <a:xfrm>
            <a:off x="393075" y="559075"/>
            <a:ext cx="7886700" cy="4478700"/>
          </a:xfrm>
          <a:prstGeom prst="rect">
            <a:avLst/>
          </a:prstGeom>
          <a:noFill/>
          <a:ln>
            <a:noFill/>
          </a:ln>
        </p:spPr>
        <p:txBody>
          <a:bodyPr anchorCtr="0" anchor="t" bIns="34275" lIns="68575" spcFirstLastPara="1" rIns="68575" wrap="square" tIns="34275">
            <a:noAutofit/>
          </a:bodyPr>
          <a:lstStyle/>
          <a:p>
            <a:pPr indent="0" lvl="0" marL="0" rtl="0" algn="ctr">
              <a:lnSpc>
                <a:spcPct val="80000"/>
              </a:lnSpc>
              <a:spcBef>
                <a:spcPts val="0"/>
              </a:spcBef>
              <a:spcAft>
                <a:spcPts val="0"/>
              </a:spcAft>
              <a:buSzPts val="1018"/>
              <a:buNone/>
            </a:pPr>
            <a:r>
              <a:rPr b="1" lang="en-US" sz="1750"/>
              <a:t>What was Tried?</a:t>
            </a:r>
            <a:endParaRPr b="1" sz="1750"/>
          </a:p>
          <a:p>
            <a:pPr indent="0" lvl="0" marL="0" rtl="0" algn="l">
              <a:lnSpc>
                <a:spcPct val="90000"/>
              </a:lnSpc>
              <a:spcBef>
                <a:spcPts val="0"/>
              </a:spcBef>
              <a:spcAft>
                <a:spcPts val="0"/>
              </a:spcAft>
              <a:buNone/>
            </a:pPr>
            <a:r>
              <a:t/>
            </a:r>
            <a:endParaRPr b="1" sz="1600"/>
          </a:p>
          <a:p>
            <a:pPr indent="-330200" lvl="0" marL="457200" rtl="0" algn="l">
              <a:lnSpc>
                <a:spcPct val="90000"/>
              </a:lnSpc>
              <a:spcBef>
                <a:spcPts val="0"/>
              </a:spcBef>
              <a:spcAft>
                <a:spcPts val="0"/>
              </a:spcAft>
              <a:buSzPts val="1600"/>
              <a:buChar char="•"/>
            </a:pPr>
            <a:r>
              <a:rPr lang="en-US" sz="1600"/>
              <a:t>We employed the base Transformer’s Trainer class alongside SFTTrainer for model training. The SFTTrainer yielded individual experts with superior performance.</a:t>
            </a:r>
            <a:endParaRPr sz="1600"/>
          </a:p>
          <a:p>
            <a:pPr indent="0" lvl="0" marL="457200" rtl="0" algn="l">
              <a:lnSpc>
                <a:spcPct val="90000"/>
              </a:lnSpc>
              <a:spcBef>
                <a:spcPts val="0"/>
              </a:spcBef>
              <a:spcAft>
                <a:spcPts val="0"/>
              </a:spcAft>
              <a:buNone/>
            </a:pPr>
            <a:r>
              <a:t/>
            </a:r>
            <a:endParaRPr sz="1600"/>
          </a:p>
          <a:p>
            <a:pPr indent="-330200" lvl="0" marL="457200" rtl="0" algn="l">
              <a:lnSpc>
                <a:spcPct val="90000"/>
              </a:lnSpc>
              <a:spcBef>
                <a:spcPts val="0"/>
              </a:spcBef>
              <a:spcAft>
                <a:spcPts val="0"/>
              </a:spcAft>
              <a:buSzPts val="1600"/>
              <a:buChar char="•"/>
            </a:pPr>
            <a:r>
              <a:rPr lang="en-US" sz="1600"/>
              <a:t>We initially attempted Full Fine Tuning of models during the pre-training phase; however, due to its extensive computational demands and protracted duration (spanning weeks), we opted for the more parameter-efficient LoRA approach.</a:t>
            </a:r>
            <a:endParaRPr sz="1600"/>
          </a:p>
          <a:p>
            <a:pPr indent="0" lvl="0" marL="457200" rtl="0" algn="l">
              <a:lnSpc>
                <a:spcPct val="90000"/>
              </a:lnSpc>
              <a:spcBef>
                <a:spcPts val="0"/>
              </a:spcBef>
              <a:spcAft>
                <a:spcPts val="0"/>
              </a:spcAft>
              <a:buNone/>
            </a:pPr>
            <a:r>
              <a:t/>
            </a:r>
            <a:endParaRPr sz="1600"/>
          </a:p>
          <a:p>
            <a:pPr indent="-330200" lvl="0" marL="457200" rtl="0" algn="l">
              <a:lnSpc>
                <a:spcPct val="90000"/>
              </a:lnSpc>
              <a:spcBef>
                <a:spcPts val="0"/>
              </a:spcBef>
              <a:spcAft>
                <a:spcPts val="0"/>
              </a:spcAft>
              <a:buSzPts val="1600"/>
              <a:buChar char="•"/>
            </a:pPr>
            <a:r>
              <a:rPr lang="en-US" sz="1600"/>
              <a:t>Our efforts to adopt the Switch Transformers method for creating a mixture of experts were met with several impasses, primarily due to the varying tokenization methods used across different languages. This discrepancy posed a significant obstacle to the routing process, as it required a unified tokenizer capable of effectively handling multiple languages at scale, which proved to be unfeasible.</a:t>
            </a:r>
            <a:endParaRPr sz="1600"/>
          </a:p>
          <a:p>
            <a:pPr indent="0" lvl="0" marL="0" rtl="0" algn="l">
              <a:lnSpc>
                <a:spcPct val="90000"/>
              </a:lnSpc>
              <a:spcBef>
                <a:spcPts val="0"/>
              </a:spcBef>
              <a:spcAft>
                <a:spcPts val="0"/>
              </a:spcAft>
              <a:buNone/>
            </a:pPr>
            <a:r>
              <a:t/>
            </a:r>
            <a:endParaRPr sz="1600"/>
          </a:p>
          <a:p>
            <a:pPr indent="0" lvl="0" marL="1371600" rtl="0" algn="l">
              <a:lnSpc>
                <a:spcPct val="90000"/>
              </a:lnSpc>
              <a:spcBef>
                <a:spcPts val="0"/>
              </a:spcBef>
              <a:spcAft>
                <a:spcPts val="0"/>
              </a:spcAft>
              <a:buNone/>
            </a:pPr>
            <a:r>
              <a:t/>
            </a:r>
            <a:endParaRPr sz="1600"/>
          </a:p>
          <a:p>
            <a:pPr indent="0" lvl="0" marL="457200" rtl="0" algn="l">
              <a:lnSpc>
                <a:spcPct val="80000"/>
              </a:lnSpc>
              <a:spcBef>
                <a:spcPts val="0"/>
              </a:spcBef>
              <a:spcAft>
                <a:spcPts val="0"/>
              </a:spcAft>
              <a:buSzPts val="1018"/>
              <a:buNone/>
            </a:pPr>
            <a:r>
              <a:t/>
            </a:r>
            <a:endParaRPr sz="1600"/>
          </a:p>
          <a:p>
            <a:pPr indent="0" lvl="0" marL="0" rtl="0" algn="l">
              <a:lnSpc>
                <a:spcPct val="80000"/>
              </a:lnSpc>
              <a:spcBef>
                <a:spcPts val="0"/>
              </a:spcBef>
              <a:spcAft>
                <a:spcPts val="0"/>
              </a:spcAft>
              <a:buSzPts val="1295"/>
              <a:buNone/>
            </a:pPr>
            <a:r>
              <a:t/>
            </a:r>
            <a:endParaRPr sz="1600"/>
          </a:p>
          <a:p>
            <a:pPr indent="0" lvl="0" marL="0" rtl="0" algn="l">
              <a:lnSpc>
                <a:spcPct val="80000"/>
              </a:lnSpc>
              <a:spcBef>
                <a:spcPts val="0"/>
              </a:spcBef>
              <a:spcAft>
                <a:spcPts val="0"/>
              </a:spcAft>
              <a:buSzPts val="1295"/>
              <a:buNone/>
            </a:pPr>
            <a:r>
              <a:rPr lang="en-US" sz="1600"/>
              <a:t> </a:t>
            </a:r>
            <a:endParaRPr sz="1600"/>
          </a:p>
        </p:txBody>
      </p:sp>
      <p:pic>
        <p:nvPicPr>
          <p:cNvPr id="220" name="Google Shape;220;p30"/>
          <p:cNvPicPr preferRelativeResize="0"/>
          <p:nvPr/>
        </p:nvPicPr>
        <p:blipFill rotWithShape="1">
          <a:blip r:embed="rId3">
            <a:alphaModFix/>
          </a:blip>
          <a:srcRect b="0" l="13770" r="0" t="0"/>
          <a:stretch/>
        </p:blipFill>
        <p:spPr>
          <a:xfrm>
            <a:off x="8554874" y="0"/>
            <a:ext cx="589125"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261575" y="-228606"/>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US">
                <a:solidFill>
                  <a:srgbClr val="0000FF"/>
                </a:solidFill>
              </a:rPr>
              <a:t>Training and fine-tuning of models</a:t>
            </a:r>
            <a:endParaRPr>
              <a:solidFill>
                <a:srgbClr val="0000FF"/>
              </a:solidFill>
            </a:endParaRPr>
          </a:p>
        </p:txBody>
      </p:sp>
      <p:sp>
        <p:nvSpPr>
          <p:cNvPr id="226" name="Google Shape;226;p31"/>
          <p:cNvSpPr txBox="1"/>
          <p:nvPr>
            <p:ph idx="1" type="body"/>
          </p:nvPr>
        </p:nvSpPr>
        <p:spPr>
          <a:xfrm>
            <a:off x="393075" y="1016275"/>
            <a:ext cx="7886700" cy="3534000"/>
          </a:xfrm>
          <a:prstGeom prst="rect">
            <a:avLst/>
          </a:prstGeom>
          <a:noFill/>
          <a:ln>
            <a:noFill/>
          </a:ln>
        </p:spPr>
        <p:txBody>
          <a:bodyPr anchorCtr="0" anchor="t" bIns="34275" lIns="68575" spcFirstLastPara="1" rIns="68575" wrap="square" tIns="34275">
            <a:noAutofit/>
          </a:bodyPr>
          <a:lstStyle/>
          <a:p>
            <a:pPr indent="0" lvl="0" marL="0" rtl="0" algn="ctr">
              <a:lnSpc>
                <a:spcPct val="80000"/>
              </a:lnSpc>
              <a:spcBef>
                <a:spcPts val="0"/>
              </a:spcBef>
              <a:spcAft>
                <a:spcPts val="0"/>
              </a:spcAft>
              <a:buSzPts val="1018"/>
              <a:buNone/>
            </a:pPr>
            <a:r>
              <a:rPr b="1" lang="en-US" sz="1750"/>
              <a:t>What was Tried?</a:t>
            </a:r>
            <a:endParaRPr b="1" sz="175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We chose to develop </a:t>
            </a:r>
            <a:r>
              <a:rPr b="1" lang="en-US" sz="1600"/>
              <a:t>language-specific Mixtures of Experts (MoEs) </a:t>
            </a:r>
            <a:r>
              <a:rPr lang="en-US" sz="1600"/>
              <a:t>(as opposed to the final architecture choice of task-specific Mixture of Experts), a strategy that aligned with our objectives. To circumvent the complexities associated with constructing MoEs at this juncture, we deferred the adoption of Switch Transformers to future projects. Instead, we concentrated on utilizing Mergekit—a highly robust and acclaimed framework for building Mixtral-style MoEs—capitalizing on fine-tuned models.</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We merged our fine-tuned experts into a Mixture of Experts utilizing </a:t>
            </a:r>
            <a:r>
              <a:rPr b="1" lang="en-US" sz="1600"/>
              <a:t>gradient-free merging</a:t>
            </a:r>
            <a:r>
              <a:rPr lang="en-US" sz="1600"/>
              <a:t> methods from MergeKit. We pass a few positive and negative prompts for each expert and then train the router with these prompts.The “hidden” option uses the hidden state representations of the positive/negative prompts for MoE gate parameters. It is the best quality and most effective option.</a:t>
            </a:r>
            <a:endParaRPr sz="1600"/>
          </a:p>
          <a:p>
            <a:pPr indent="0" lvl="0" marL="0" rtl="0" algn="l">
              <a:lnSpc>
                <a:spcPct val="80000"/>
              </a:lnSpc>
              <a:spcBef>
                <a:spcPts val="0"/>
              </a:spcBef>
              <a:spcAft>
                <a:spcPts val="0"/>
              </a:spcAft>
              <a:buSzPts val="1295"/>
              <a:buNone/>
            </a:pPr>
            <a:r>
              <a:t/>
            </a:r>
            <a:endParaRPr sz="1600"/>
          </a:p>
        </p:txBody>
      </p:sp>
      <p:pic>
        <p:nvPicPr>
          <p:cNvPr id="227" name="Google Shape;227;p31"/>
          <p:cNvPicPr preferRelativeResize="0"/>
          <p:nvPr/>
        </p:nvPicPr>
        <p:blipFill rotWithShape="1">
          <a:blip r:embed="rId3">
            <a:alphaModFix/>
          </a:blip>
          <a:srcRect b="0" l="13770" r="0" t="0"/>
          <a:stretch/>
        </p:blipFill>
        <p:spPr>
          <a:xfrm>
            <a:off x="8554874" y="0"/>
            <a:ext cx="589125"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asgeek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