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9" r:id="rId5"/>
    <p:sldId id="261" r:id="rId6"/>
    <p:sldId id="264" r:id="rId7"/>
    <p:sldId id="262" r:id="rId8"/>
    <p:sldId id="271" r:id="rId9"/>
    <p:sldId id="263" r:id="rId10"/>
    <p:sldId id="272" r:id="rId11"/>
    <p:sldId id="270" r:id="rId12"/>
    <p:sldId id="26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00"/>
    <a:srgbClr val="339933"/>
    <a:srgbClr val="FFCC66"/>
    <a:srgbClr val="99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7C9C43-DBEE-894F-B1FE-FBD926C6680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x-none" noProof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D0C560D-BA16-AF42-92F2-FD1133241B88}" type="datetime1">
              <a:rPr lang="en-US" altLang="x-none"/>
              <a:pPr/>
              <a:t>4/25/2017</a:t>
            </a:fld>
            <a:endParaRPr lang="en-US" altLang="x-non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F12160B-06F6-3B46-AF3B-8BC487EB09AB}" type="slidenum">
              <a:rPr lang="en-US" altLang="x-none"/>
              <a:pPr/>
              <a:t>‹#›</a:t>
            </a:fld>
            <a:endParaRPr lang="en-US" altLang="x-none"/>
          </a:p>
        </p:txBody>
      </p:sp>
      <p:pic>
        <p:nvPicPr>
          <p:cNvPr id="3085" name="Picture 13" descr="cxuk3bvx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1936750" cy="19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28E23C-CD4F-C040-B7D7-915266219507}" type="datetime1">
              <a:rPr lang="en-US" altLang="x-none"/>
              <a:pPr/>
              <a:t>4/25/2017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CB29F-B3AE-3E40-AEAD-C481A79AD52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813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B8C7E6-9DF9-8049-BF5C-2D396DDCA5EF}" type="datetime1">
              <a:rPr lang="en-US" altLang="x-none"/>
              <a:pPr/>
              <a:t>4/25/2017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16FE4-6317-A646-9734-7716FAC1CF2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6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BFA0FB-F0CF-D94B-BE1D-3582F32A32BC}" type="datetime1">
              <a:rPr lang="en-US" altLang="x-none"/>
              <a:pPr/>
              <a:t>4/25/2017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966CE-330B-5043-8059-1FD14577819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738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2A4BCB-3F6F-2245-AAA1-21D8D56E5EB1}" type="datetime1">
              <a:rPr lang="en-US" altLang="x-none"/>
              <a:pPr/>
              <a:t>4/25/2017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F9EDD-ADBF-A44F-875E-8497E146CB3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42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34077D-A672-C346-9E6F-31ABA02734AE}" type="datetime1">
              <a:rPr lang="en-US" altLang="x-none"/>
              <a:pPr/>
              <a:t>4/25/2017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C58FC-7F4D-1848-A7E8-B0C13EC7C14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153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67493B-7793-EC4D-8F67-2EF0A2E12FDE}" type="datetime1">
              <a:rPr lang="en-US" altLang="x-none"/>
              <a:pPr/>
              <a:t>4/25/2017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E7206-B552-D542-AE07-C32A75F687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989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D95E3-0DD4-7844-A0D4-065B48DD4FB0}" type="datetime1">
              <a:rPr lang="en-US" altLang="x-none"/>
              <a:pPr/>
              <a:t>4/25/2017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0D09E-DA5E-154E-92A0-8A11AAED2F7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495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D3DB8C-8D3B-AF43-B2CF-1AE233C872F9}" type="datetime1">
              <a:rPr lang="en-US" altLang="x-none"/>
              <a:pPr/>
              <a:t>4/25/2017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22F47-4968-3344-8EB9-9F856FE0505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266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CFEC50-0CCA-5F4E-856A-0C937DD93F70}" type="datetime1">
              <a:rPr lang="en-US" altLang="x-none"/>
              <a:pPr/>
              <a:t>4/25/2017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EE57D-CB9D-3441-9608-E826356D56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286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A057B2-B655-3E4D-8E09-16598A60FEF2}" type="datetime1">
              <a:rPr lang="en-US" altLang="x-none"/>
              <a:pPr/>
              <a:t>4/25/2017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A05C9-5F5B-AC4A-8E4C-84CE38287E9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95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4FA14983-95A7-4049-93B4-93D630BE76D7}" type="datetime1">
              <a:rPr lang="en-US" altLang="x-none"/>
              <a:pPr/>
              <a:t>4/25/2017</a:t>
            </a:fld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811E0B8-E952-1744-8051-A28ED6E968E3}" type="slidenum">
              <a:rPr lang="en-US" altLang="x-none"/>
              <a:pPr/>
              <a:t>‹#›</a:t>
            </a:fld>
            <a:endParaRPr lang="en-US" altLang="x-none"/>
          </a:p>
        </p:txBody>
      </p:sp>
      <p:pic>
        <p:nvPicPr>
          <p:cNvPr id="1037" name="Picture 13" descr="wzzvhqnt[1]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229600" cy="1527175"/>
          </a:xfrm>
        </p:spPr>
        <p:txBody>
          <a:bodyPr/>
          <a:lstStyle/>
          <a:p>
            <a:pPr algn="ctr"/>
            <a:r>
              <a:rPr lang="en-US" altLang="x-none"/>
              <a:t>Hospital Re-Admission </a:t>
            </a:r>
            <a:r>
              <a:rPr lang="en-US" altLang="x-none" dirty="0"/>
              <a:t>Analysis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Advaith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Auron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Suresh</a:t>
            </a:r>
            <a:r>
              <a:rPr lang="en-US" sz="2000" dirty="0"/>
              <a:t>(800943085)</a:t>
            </a:r>
            <a:endParaRPr lang="en-US" sz="20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Anirudh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Lakshminarayanan</a:t>
            </a:r>
            <a:r>
              <a:rPr lang="en-US" sz="2000" dirty="0"/>
              <a:t>(800964326)</a:t>
            </a:r>
            <a:endParaRPr lang="en-US" sz="2000" b="1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Kandasamy Kishore</a:t>
            </a:r>
            <a:r>
              <a:rPr lang="en-US" sz="2000" dirty="0"/>
              <a:t>(800941654)</a:t>
            </a:r>
            <a:endParaRPr lang="en-US" sz="2000" b="1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Sriram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Subramanian</a:t>
            </a:r>
            <a:r>
              <a:rPr lang="en-US" sz="2000" dirty="0"/>
              <a:t>(800959758)</a:t>
            </a:r>
            <a:endParaRPr lang="en-US" sz="2000" b="1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Shiva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Vandana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Nayakanti</a:t>
            </a:r>
            <a:r>
              <a:rPr lang="en-US" sz="2000" dirty="0"/>
              <a:t>(800951756)</a:t>
            </a:r>
            <a:endParaRPr lang="en-US" sz="2000" b="1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A0FB-F0CF-D94B-BE1D-3582F32A32BC}" type="datetime1">
              <a:rPr lang="en-US" altLang="x-none" smtClean="0"/>
              <a:pPr/>
              <a:t>4/25/2017</a:t>
            </a:fld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66CE-330B-5043-8059-1FD14577819E}" type="slidenum">
              <a:rPr lang="en-US" altLang="x-none" smtClean="0"/>
              <a:pPr/>
              <a:t>10</a:t>
            </a:fld>
            <a:endParaRPr lang="en-US" altLang="x-none"/>
          </a:p>
        </p:txBody>
      </p:sp>
      <p:pic>
        <p:nvPicPr>
          <p:cNvPr id="2050" name="Picture 2" descr="https://lh4.googleusercontent.com/u31tLv3XaSD-Y3i66saE7651Yc6iaLtpit0oOG-Fzq43FJOToFy0DsIuKQmNY0DwszrMSVT1U3VwNUpRi-YMALJT7SRY9MzXKRGSgs2llBMo5uFqCI0I0_r1Tjw8oQtLYfoKKQZ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229600" cy="376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5486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Fig: Colors indicate factors and chi-squared values indicate impact on readmission rate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1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Plot Graph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A0FB-F0CF-D94B-BE1D-3582F32A32BC}" type="datetime1">
              <a:rPr lang="en-US" altLang="x-none" smtClean="0"/>
              <a:pPr/>
              <a:t>4/25/2017</a:t>
            </a:fld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66CE-330B-5043-8059-1FD14577819E}" type="slidenum">
              <a:rPr lang="en-US" altLang="x-none" smtClean="0"/>
              <a:pPr/>
              <a:t>11</a:t>
            </a:fld>
            <a:endParaRPr lang="en-US" altLang="x-none"/>
          </a:p>
        </p:txBody>
      </p:sp>
      <p:pic>
        <p:nvPicPr>
          <p:cNvPr id="1026" name="Picture 2" descr="rap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23" y="1524000"/>
            <a:ext cx="741715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85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8001" y="1371600"/>
            <a:ext cx="6883399" cy="4648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Multiple Collinearity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Removing duplicate observations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Getting familiar with R</a:t>
            </a:r>
          </a:p>
        </p:txBody>
      </p:sp>
    </p:spTree>
    <p:extLst>
      <p:ext uri="{BB962C8B-B14F-4D97-AF65-F5344CB8AC3E}">
        <p14:creationId xmlns:p14="http://schemas.microsoft.com/office/powerpoint/2010/main" val="28968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7695"/>
            <a:ext cx="7696200" cy="407870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 managed healthcare organization believes they suffer from over $25 million in preventable losses annually due to the readmission of patients who are discharged from the hospital too soon. </a:t>
            </a:r>
          </a:p>
          <a:p>
            <a:pPr algn="just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Reducing re-hospitalizations among Medicare beneficiaries has taken high priority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6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371600"/>
            <a:ext cx="7873999" cy="4648200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>
                <a:latin typeface="Times New Roman" charset="0"/>
                <a:ea typeface="Times New Roman" charset="0"/>
                <a:cs typeface="Times New Roman" charset="0"/>
              </a:rPr>
              <a:t>To develop a model of readmission risk that doctors can consider when determining when to discharge a patient. </a:t>
            </a:r>
          </a:p>
          <a:p>
            <a:endParaRPr lang="en-US" sz="3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800" dirty="0">
                <a:latin typeface="Times New Roman" charset="0"/>
                <a:ea typeface="Times New Roman" charset="0"/>
                <a:cs typeface="Times New Roman" charset="0"/>
              </a:rPr>
              <a:t>The following attributes are used in relation to readmission attribute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Times New Roman" charset="0"/>
                <a:ea typeface="Times New Roman" charset="0"/>
                <a:cs typeface="Times New Roman" charset="0"/>
              </a:rPr>
              <a:t>Race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Times New Roman" charset="0"/>
                <a:ea typeface="Times New Roman" charset="0"/>
                <a:cs typeface="Times New Roman" charset="0"/>
              </a:rPr>
              <a:t>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Times New Roman" charset="0"/>
                <a:ea typeface="Times New Roman" charset="0"/>
                <a:cs typeface="Times New Roman" charset="0"/>
              </a:rPr>
              <a:t>A1C 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Times New Roman" charset="0"/>
                <a:ea typeface="Times New Roman" charset="0"/>
                <a:cs typeface="Times New Roman" charset="0"/>
              </a:rPr>
              <a:t>Change in Medication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1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Technical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 Version: 3.3.2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Platform: x86_64-apple-darwin13.4.0 (64-bit)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Data Structures used:</a:t>
            </a:r>
          </a:p>
          <a:p>
            <a:pPr lvl="1">
              <a:buFont typeface="Wingdings" charset="2"/>
              <a:buChar char="Ø"/>
            </a:pP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Lists</a:t>
            </a:r>
          </a:p>
          <a:p>
            <a:pPr lvl="1">
              <a:buFont typeface="Wingdings" charset="2"/>
              <a:buChar char="Ø"/>
            </a:pP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Vector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A0FB-F0CF-D94B-BE1D-3582F32A32BC}" type="datetime1">
              <a:rPr lang="en-US" altLang="x-none" smtClean="0"/>
              <a:pPr/>
              <a:t>4/25/2017</a:t>
            </a:fld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66CE-330B-5043-8059-1FD14577819E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049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Programming Language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143000"/>
            <a:ext cx="7492999" cy="502920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 R language is widely used among statisticians and data miners for developing statistical software and data analysis</a:t>
            </a:r>
          </a:p>
          <a:p>
            <a:pPr algn="just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 has become the preferred computing environment for a large part of the statistical community 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61748" y="2185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4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595564"/>
          </a:xfrm>
        </p:spPr>
        <p:txBody>
          <a:bodyPr/>
          <a:lstStyle/>
          <a:p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Major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69" y="1371600"/>
            <a:ext cx="8178799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>
                <a:latin typeface="Times New Roman" charset="0"/>
                <a:ea typeface="Times New Roman" charset="0"/>
                <a:cs typeface="Times New Roman" charset="0"/>
              </a:rPr>
              <a:t>In R programming, variables are assigned with R-objects and the data type of the variable depends on the data type of the R-object. </a:t>
            </a:r>
          </a:p>
          <a:p>
            <a:r>
              <a:rPr lang="en-US" sz="3500" dirty="0">
                <a:latin typeface="Times New Roman" charset="0"/>
                <a:ea typeface="Times New Roman" charset="0"/>
                <a:cs typeface="Times New Roman" charset="0"/>
              </a:rPr>
              <a:t>The commonly used data structures in R programming are:</a:t>
            </a:r>
          </a:p>
          <a:p>
            <a:pPr lvl="1" fontAlgn="base">
              <a:buFont typeface="Wingdings" charset="2"/>
              <a:buChar char="Ø"/>
            </a:pPr>
            <a:r>
              <a:rPr lang="en-US" sz="3500" dirty="0">
                <a:latin typeface="Times New Roman" charset="0"/>
                <a:ea typeface="Times New Roman" charset="0"/>
                <a:cs typeface="Times New Roman" charset="0"/>
              </a:rPr>
              <a:t>Arrays</a:t>
            </a:r>
          </a:p>
          <a:p>
            <a:pPr lvl="1" fontAlgn="base">
              <a:buFont typeface="Wingdings" charset="2"/>
              <a:buChar char="Ø"/>
            </a:pPr>
            <a:r>
              <a:rPr lang="en-US" sz="3500" dirty="0">
                <a:latin typeface="Times New Roman" charset="0"/>
                <a:ea typeface="Times New Roman" charset="0"/>
                <a:cs typeface="Times New Roman" charset="0"/>
              </a:rPr>
              <a:t>Lists </a:t>
            </a:r>
          </a:p>
          <a:p>
            <a:pPr lvl="1" fontAlgn="base">
              <a:buFont typeface="Wingdings" charset="2"/>
              <a:buChar char="Ø"/>
            </a:pPr>
            <a:r>
              <a:rPr lang="en-US" sz="3500" dirty="0">
                <a:latin typeface="Times New Roman" charset="0"/>
                <a:ea typeface="Times New Roman" charset="0"/>
                <a:cs typeface="Times New Roman" charset="0"/>
              </a:rPr>
              <a:t>Vectors</a:t>
            </a:r>
          </a:p>
          <a:p>
            <a:pPr lvl="1" fontAlgn="base">
              <a:buFont typeface="Wingdings" charset="2"/>
              <a:buChar char="Ø"/>
            </a:pPr>
            <a:r>
              <a:rPr lang="en-US" sz="3500" dirty="0">
                <a:latin typeface="Times New Roman" charset="0"/>
                <a:ea typeface="Times New Roman" charset="0"/>
                <a:cs typeface="Times New Roman" charset="0"/>
              </a:rPr>
              <a:t>Matrices</a:t>
            </a:r>
          </a:p>
          <a:p>
            <a:pPr lvl="1" fontAlgn="base">
              <a:buFont typeface="Wingdings" charset="2"/>
              <a:buChar char="Ø"/>
            </a:pPr>
            <a:r>
              <a:rPr lang="en-US" sz="3500" dirty="0">
                <a:latin typeface="Times New Roman" charset="0"/>
                <a:ea typeface="Times New Roman" charset="0"/>
                <a:cs typeface="Times New Roman" charset="0"/>
              </a:rPr>
              <a:t>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Why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600200"/>
            <a:ext cx="7950199" cy="426720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 has a fantastic mechanism for creating data structures.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It is easy to produce graphs for exploring data.  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It is extremely easy for people to add their own functionality.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There are thousands of packages that do all sorts of extraordinary things.</a:t>
            </a:r>
          </a:p>
        </p:txBody>
      </p:sp>
    </p:spTree>
    <p:extLst>
      <p:ext uri="{BB962C8B-B14F-4D97-AF65-F5344CB8AC3E}">
        <p14:creationId xmlns:p14="http://schemas.microsoft.com/office/powerpoint/2010/main" val="128766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Datasets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/>
          <a:lstStyle/>
          <a:p>
            <a:pPr algn="just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 initial dataset used contained over 10000 records. 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 dataset is refined by removing patient entries that resulted in deaths or home discharges by using the following commands: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Patients ← subset(patients, discharge,                  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disposition_id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!= “Hospice” )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Patients ← subset(patients, discharge,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disposition_id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!=“Expired”)</a:t>
            </a:r>
            <a:br>
              <a:rPr lang="en-US" b="0" dirty="0">
                <a:effectLst/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A0FB-F0CF-D94B-BE1D-3582F32A32BC}" type="datetime1">
              <a:rPr lang="en-US" altLang="x-none" smtClean="0"/>
              <a:pPr/>
              <a:t>4/25/2017</a:t>
            </a:fld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66CE-330B-5043-8059-1FD14577819E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634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33400"/>
            <a:ext cx="6447501" cy="77002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828800"/>
            <a:ext cx="8102599" cy="291058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Memory management</a:t>
            </a:r>
          </a:p>
          <a:p>
            <a:pPr algn="just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Speed, and efficiency</a:t>
            </a:r>
          </a:p>
          <a:p>
            <a:pPr algn="just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Security                                                          For Instance: R is not used in back-end server to do calculations because of its lack of security</a:t>
            </a:r>
          </a:p>
        </p:txBody>
      </p:sp>
    </p:spTree>
    <p:extLst>
      <p:ext uri="{BB962C8B-B14F-4D97-AF65-F5344CB8AC3E}">
        <p14:creationId xmlns:p14="http://schemas.microsoft.com/office/powerpoint/2010/main" val="155450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AnimatedSummerV</Template>
  <TotalTime>111</TotalTime>
  <Words>319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</vt:lpstr>
      <vt:lpstr>Office Theme</vt:lpstr>
      <vt:lpstr>Hospital Re-Admission Analysis</vt:lpstr>
      <vt:lpstr>Introduction</vt:lpstr>
      <vt:lpstr>Objective</vt:lpstr>
      <vt:lpstr>Technical Specifications</vt:lpstr>
      <vt:lpstr>Programming Language Used</vt:lpstr>
      <vt:lpstr>Major Data Structures</vt:lpstr>
      <vt:lpstr>Why R?</vt:lpstr>
      <vt:lpstr>Datasets Used</vt:lpstr>
      <vt:lpstr>Drawbacks</vt:lpstr>
      <vt:lpstr>PowerPoint Presentation</vt:lpstr>
      <vt:lpstr>Plot Graph 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Animated Summer V</dc:title>
  <dc:creator>Nayakanti, Shiva Vandana</dc:creator>
  <cp:lastModifiedBy>Anirudh LN</cp:lastModifiedBy>
  <cp:revision>18</cp:revision>
  <dcterms:created xsi:type="dcterms:W3CDTF">2017-04-25T04:29:21Z</dcterms:created>
  <dcterms:modified xsi:type="dcterms:W3CDTF">2017-04-26T02:51:48Z</dcterms:modified>
</cp:coreProperties>
</file>