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4" autoAdjust="0"/>
    <p:restoredTop sz="94660"/>
  </p:normalViewPr>
  <p:slideViewPr>
    <p:cSldViewPr snapToGrid="0">
      <p:cViewPr varScale="1">
        <p:scale>
          <a:sx n="72" d="100"/>
          <a:sy n="72" d="100"/>
        </p:scale>
        <p:origin x="5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C2DCC4-2C33-4A1E-9EE8-6A7D0FBC5850}" type="datetimeFigureOut">
              <a:rPr lang="en-US" smtClean="0"/>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FE583D-CDA6-472C-B60B-83C78714A0F3}" type="slidenum">
              <a:rPr lang="en-US" smtClean="0"/>
              <a:t>‹#›</a:t>
            </a:fld>
            <a:endParaRPr lang="en-US"/>
          </a:p>
        </p:txBody>
      </p:sp>
    </p:spTree>
    <p:extLst>
      <p:ext uri="{BB962C8B-B14F-4D97-AF65-F5344CB8AC3E}">
        <p14:creationId xmlns:p14="http://schemas.microsoft.com/office/powerpoint/2010/main" val="662912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C2DCC4-2C33-4A1E-9EE8-6A7D0FBC5850}" type="datetimeFigureOut">
              <a:rPr lang="en-US" smtClean="0"/>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FE583D-CDA6-472C-B60B-83C78714A0F3}" type="slidenum">
              <a:rPr lang="en-US" smtClean="0"/>
              <a:t>‹#›</a:t>
            </a:fld>
            <a:endParaRPr lang="en-US"/>
          </a:p>
        </p:txBody>
      </p:sp>
    </p:spTree>
    <p:extLst>
      <p:ext uri="{BB962C8B-B14F-4D97-AF65-F5344CB8AC3E}">
        <p14:creationId xmlns:p14="http://schemas.microsoft.com/office/powerpoint/2010/main" val="3418156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C2DCC4-2C33-4A1E-9EE8-6A7D0FBC5850}" type="datetimeFigureOut">
              <a:rPr lang="en-US" smtClean="0"/>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FE583D-CDA6-472C-B60B-83C78714A0F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127129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C2DCC4-2C33-4A1E-9EE8-6A7D0FBC5850}" type="datetimeFigureOut">
              <a:rPr lang="en-US" smtClean="0"/>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FE583D-CDA6-472C-B60B-83C78714A0F3}" type="slidenum">
              <a:rPr lang="en-US" smtClean="0"/>
              <a:t>‹#›</a:t>
            </a:fld>
            <a:endParaRPr lang="en-US"/>
          </a:p>
        </p:txBody>
      </p:sp>
    </p:spTree>
    <p:extLst>
      <p:ext uri="{BB962C8B-B14F-4D97-AF65-F5344CB8AC3E}">
        <p14:creationId xmlns:p14="http://schemas.microsoft.com/office/powerpoint/2010/main" val="26620916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C2DCC4-2C33-4A1E-9EE8-6A7D0FBC5850}" type="datetimeFigureOut">
              <a:rPr lang="en-US" smtClean="0"/>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FE583D-CDA6-472C-B60B-83C78714A0F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66110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C2DCC4-2C33-4A1E-9EE8-6A7D0FBC5850}" type="datetimeFigureOut">
              <a:rPr lang="en-US" smtClean="0"/>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FE583D-CDA6-472C-B60B-83C78714A0F3}" type="slidenum">
              <a:rPr lang="en-US" smtClean="0"/>
              <a:t>‹#›</a:t>
            </a:fld>
            <a:endParaRPr lang="en-US"/>
          </a:p>
        </p:txBody>
      </p:sp>
    </p:spTree>
    <p:extLst>
      <p:ext uri="{BB962C8B-B14F-4D97-AF65-F5344CB8AC3E}">
        <p14:creationId xmlns:p14="http://schemas.microsoft.com/office/powerpoint/2010/main" val="5273658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C2DCC4-2C33-4A1E-9EE8-6A7D0FBC5850}" type="datetimeFigureOut">
              <a:rPr lang="en-US" smtClean="0"/>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FE583D-CDA6-472C-B60B-83C78714A0F3}" type="slidenum">
              <a:rPr lang="en-US" smtClean="0"/>
              <a:t>‹#›</a:t>
            </a:fld>
            <a:endParaRPr lang="en-US"/>
          </a:p>
        </p:txBody>
      </p:sp>
    </p:spTree>
    <p:extLst>
      <p:ext uri="{BB962C8B-B14F-4D97-AF65-F5344CB8AC3E}">
        <p14:creationId xmlns:p14="http://schemas.microsoft.com/office/powerpoint/2010/main" val="21625696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C2DCC4-2C33-4A1E-9EE8-6A7D0FBC5850}" type="datetimeFigureOut">
              <a:rPr lang="en-US" smtClean="0"/>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FE583D-CDA6-472C-B60B-83C78714A0F3}" type="slidenum">
              <a:rPr lang="en-US" smtClean="0"/>
              <a:t>‹#›</a:t>
            </a:fld>
            <a:endParaRPr lang="en-US"/>
          </a:p>
        </p:txBody>
      </p:sp>
    </p:spTree>
    <p:extLst>
      <p:ext uri="{BB962C8B-B14F-4D97-AF65-F5344CB8AC3E}">
        <p14:creationId xmlns:p14="http://schemas.microsoft.com/office/powerpoint/2010/main" val="3741715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C2DCC4-2C33-4A1E-9EE8-6A7D0FBC5850}" type="datetimeFigureOut">
              <a:rPr lang="en-US" smtClean="0"/>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FE583D-CDA6-472C-B60B-83C78714A0F3}" type="slidenum">
              <a:rPr lang="en-US" smtClean="0"/>
              <a:t>‹#›</a:t>
            </a:fld>
            <a:endParaRPr lang="en-US"/>
          </a:p>
        </p:txBody>
      </p:sp>
    </p:spTree>
    <p:extLst>
      <p:ext uri="{BB962C8B-B14F-4D97-AF65-F5344CB8AC3E}">
        <p14:creationId xmlns:p14="http://schemas.microsoft.com/office/powerpoint/2010/main" val="3888138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C2DCC4-2C33-4A1E-9EE8-6A7D0FBC5850}" type="datetimeFigureOut">
              <a:rPr lang="en-US" smtClean="0"/>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FE583D-CDA6-472C-B60B-83C78714A0F3}" type="slidenum">
              <a:rPr lang="en-US" smtClean="0"/>
              <a:t>‹#›</a:t>
            </a:fld>
            <a:endParaRPr lang="en-US"/>
          </a:p>
        </p:txBody>
      </p:sp>
    </p:spTree>
    <p:extLst>
      <p:ext uri="{BB962C8B-B14F-4D97-AF65-F5344CB8AC3E}">
        <p14:creationId xmlns:p14="http://schemas.microsoft.com/office/powerpoint/2010/main" val="1085321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C2DCC4-2C33-4A1E-9EE8-6A7D0FBC5850}" type="datetimeFigureOut">
              <a:rPr lang="en-US" smtClean="0"/>
              <a:t>8/8/2021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FE583D-CDA6-472C-B60B-83C78714A0F3}" type="slidenum">
              <a:rPr lang="en-US" smtClean="0"/>
              <a:t>‹#›</a:t>
            </a:fld>
            <a:endParaRPr lang="en-US"/>
          </a:p>
        </p:txBody>
      </p:sp>
    </p:spTree>
    <p:extLst>
      <p:ext uri="{BB962C8B-B14F-4D97-AF65-F5344CB8AC3E}">
        <p14:creationId xmlns:p14="http://schemas.microsoft.com/office/powerpoint/2010/main" val="231381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C2DCC4-2C33-4A1E-9EE8-6A7D0FBC5850}" type="datetimeFigureOut">
              <a:rPr lang="en-US" smtClean="0"/>
              <a:t>8/8/2021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FE583D-CDA6-472C-B60B-83C78714A0F3}" type="slidenum">
              <a:rPr lang="en-US" smtClean="0"/>
              <a:t>‹#›</a:t>
            </a:fld>
            <a:endParaRPr lang="en-US"/>
          </a:p>
        </p:txBody>
      </p:sp>
    </p:spTree>
    <p:extLst>
      <p:ext uri="{BB962C8B-B14F-4D97-AF65-F5344CB8AC3E}">
        <p14:creationId xmlns:p14="http://schemas.microsoft.com/office/powerpoint/2010/main" val="3425488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C2DCC4-2C33-4A1E-9EE8-6A7D0FBC5850}" type="datetimeFigureOut">
              <a:rPr lang="en-US" smtClean="0"/>
              <a:t>8/8/2021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FE583D-CDA6-472C-B60B-83C78714A0F3}" type="slidenum">
              <a:rPr lang="en-US" smtClean="0"/>
              <a:t>‹#›</a:t>
            </a:fld>
            <a:endParaRPr lang="en-US"/>
          </a:p>
        </p:txBody>
      </p:sp>
    </p:spTree>
    <p:extLst>
      <p:ext uri="{BB962C8B-B14F-4D97-AF65-F5344CB8AC3E}">
        <p14:creationId xmlns:p14="http://schemas.microsoft.com/office/powerpoint/2010/main" val="1996355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C2DCC4-2C33-4A1E-9EE8-6A7D0FBC5850}" type="datetimeFigureOut">
              <a:rPr lang="en-US" smtClean="0"/>
              <a:t>8/8/2021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FE583D-CDA6-472C-B60B-83C78714A0F3}" type="slidenum">
              <a:rPr lang="en-US" smtClean="0"/>
              <a:t>‹#›</a:t>
            </a:fld>
            <a:endParaRPr lang="en-US"/>
          </a:p>
        </p:txBody>
      </p:sp>
    </p:spTree>
    <p:extLst>
      <p:ext uri="{BB962C8B-B14F-4D97-AF65-F5344CB8AC3E}">
        <p14:creationId xmlns:p14="http://schemas.microsoft.com/office/powerpoint/2010/main" val="3715951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C2DCC4-2C33-4A1E-9EE8-6A7D0FBC5850}" type="datetimeFigureOut">
              <a:rPr lang="en-US" smtClean="0"/>
              <a:t>8/8/2021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FE583D-CDA6-472C-B60B-83C78714A0F3}" type="slidenum">
              <a:rPr lang="en-US" smtClean="0"/>
              <a:t>‹#›</a:t>
            </a:fld>
            <a:endParaRPr lang="en-US"/>
          </a:p>
        </p:txBody>
      </p:sp>
    </p:spTree>
    <p:extLst>
      <p:ext uri="{BB962C8B-B14F-4D97-AF65-F5344CB8AC3E}">
        <p14:creationId xmlns:p14="http://schemas.microsoft.com/office/powerpoint/2010/main" val="2184068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FE583D-CDA6-472C-B60B-83C78714A0F3}" type="slidenum">
              <a:rPr lang="en-US" smtClean="0"/>
              <a:t>‹#›</a:t>
            </a:fld>
            <a:endParaRPr lang="en-US"/>
          </a:p>
        </p:txBody>
      </p:sp>
      <p:sp>
        <p:nvSpPr>
          <p:cNvPr id="5" name="Date Placeholder 4"/>
          <p:cNvSpPr>
            <a:spLocks noGrp="1"/>
          </p:cNvSpPr>
          <p:nvPr>
            <p:ph type="dt" sz="half" idx="10"/>
          </p:nvPr>
        </p:nvSpPr>
        <p:spPr/>
        <p:txBody>
          <a:bodyPr/>
          <a:lstStyle/>
          <a:p>
            <a:fld id="{9EC2DCC4-2C33-4A1E-9EE8-6A7D0FBC5850}" type="datetimeFigureOut">
              <a:rPr lang="en-US" smtClean="0"/>
              <a:t>8/8/2021</a:t>
            </a:fld>
            <a:endParaRPr lang="en-US"/>
          </a:p>
        </p:txBody>
      </p:sp>
    </p:spTree>
    <p:extLst>
      <p:ext uri="{BB962C8B-B14F-4D97-AF65-F5344CB8AC3E}">
        <p14:creationId xmlns:p14="http://schemas.microsoft.com/office/powerpoint/2010/main" val="2953398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EC2DCC4-2C33-4A1E-9EE8-6A7D0FBC5850}" type="datetimeFigureOut">
              <a:rPr lang="en-US" smtClean="0"/>
              <a:t>8/8/2021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1FE583D-CDA6-472C-B60B-83C78714A0F3}" type="slidenum">
              <a:rPr lang="en-US" smtClean="0"/>
              <a:t>‹#›</a:t>
            </a:fld>
            <a:endParaRPr lang="en-US"/>
          </a:p>
        </p:txBody>
      </p:sp>
    </p:spTree>
    <p:extLst>
      <p:ext uri="{BB962C8B-B14F-4D97-AF65-F5344CB8AC3E}">
        <p14:creationId xmlns:p14="http://schemas.microsoft.com/office/powerpoint/2010/main" val="1282023589"/>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E9E5F-C3E6-4E94-8996-9F533C4953A4}"/>
              </a:ext>
            </a:extLst>
          </p:cNvPr>
          <p:cNvSpPr>
            <a:spLocks noGrp="1"/>
          </p:cNvSpPr>
          <p:nvPr>
            <p:ph type="ctrTitle"/>
          </p:nvPr>
        </p:nvSpPr>
        <p:spPr/>
        <p:txBody>
          <a:bodyPr/>
          <a:lstStyle/>
          <a:p>
            <a:r>
              <a:rPr lang="en-US" dirty="0"/>
              <a:t>Tableau</a:t>
            </a:r>
          </a:p>
        </p:txBody>
      </p:sp>
      <p:sp>
        <p:nvSpPr>
          <p:cNvPr id="3" name="Subtitle 2">
            <a:extLst>
              <a:ext uri="{FF2B5EF4-FFF2-40B4-BE49-F238E27FC236}">
                <a16:creationId xmlns:a16="http://schemas.microsoft.com/office/drawing/2014/main" id="{24913288-247F-4F83-B7C4-9B814BA71FF3}"/>
              </a:ext>
            </a:extLst>
          </p:cNvPr>
          <p:cNvSpPr>
            <a:spLocks noGrp="1"/>
          </p:cNvSpPr>
          <p:nvPr>
            <p:ph type="subTitle" idx="1"/>
          </p:nvPr>
        </p:nvSpPr>
        <p:spPr/>
        <p:txBody>
          <a:bodyPr>
            <a:normAutofit/>
          </a:bodyPr>
          <a:lstStyle/>
          <a:p>
            <a:r>
              <a:rPr lang="en-US" sz="3200" dirty="0"/>
              <a:t>Introduction to Tableau</a:t>
            </a:r>
          </a:p>
        </p:txBody>
      </p:sp>
    </p:spTree>
    <p:extLst>
      <p:ext uri="{BB962C8B-B14F-4D97-AF65-F5344CB8AC3E}">
        <p14:creationId xmlns:p14="http://schemas.microsoft.com/office/powerpoint/2010/main" val="3328761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0A0B2-9CA2-4165-86F8-0AAB28B27E27}"/>
              </a:ext>
            </a:extLst>
          </p:cNvPr>
          <p:cNvSpPr>
            <a:spLocks noGrp="1"/>
          </p:cNvSpPr>
          <p:nvPr>
            <p:ph type="title"/>
          </p:nvPr>
        </p:nvSpPr>
        <p:spPr/>
        <p:txBody>
          <a:bodyPr/>
          <a:lstStyle/>
          <a:p>
            <a:r>
              <a:rPr lang="en-US"/>
              <a:t>Business Intelligence(BI):</a:t>
            </a:r>
            <a:endParaRPr lang="en-US" dirty="0"/>
          </a:p>
        </p:txBody>
      </p:sp>
      <p:sp>
        <p:nvSpPr>
          <p:cNvPr id="3" name="Content Placeholder 2">
            <a:extLst>
              <a:ext uri="{FF2B5EF4-FFF2-40B4-BE49-F238E27FC236}">
                <a16:creationId xmlns:a16="http://schemas.microsoft.com/office/drawing/2014/main" id="{00B93FFD-4309-4FD7-AD10-4A314429BEAF}"/>
              </a:ext>
            </a:extLst>
          </p:cNvPr>
          <p:cNvSpPr>
            <a:spLocks noGrp="1"/>
          </p:cNvSpPr>
          <p:nvPr>
            <p:ph idx="1"/>
          </p:nvPr>
        </p:nvSpPr>
        <p:spPr/>
        <p:txBody>
          <a:bodyPr>
            <a:normAutofit/>
          </a:bodyPr>
          <a:lstStyle/>
          <a:p>
            <a:r>
              <a:rPr lang="en-US" sz="2000" dirty="0"/>
              <a:t>BI tool are use to convert raw data into meaningful information.</a:t>
            </a:r>
          </a:p>
          <a:p>
            <a:r>
              <a:rPr lang="en-US" sz="2000" dirty="0"/>
              <a:t>Tableau is a BI tool which is used for converting the raw data into meaningful information.</a:t>
            </a:r>
          </a:p>
          <a:p>
            <a:r>
              <a:rPr lang="en-US" sz="2000" dirty="0"/>
              <a:t>We can use the data to represent it in pictorial visualization</a:t>
            </a:r>
          </a:p>
        </p:txBody>
      </p:sp>
    </p:spTree>
    <p:extLst>
      <p:ext uri="{BB962C8B-B14F-4D97-AF65-F5344CB8AC3E}">
        <p14:creationId xmlns:p14="http://schemas.microsoft.com/office/powerpoint/2010/main" val="215364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D861C-4C6A-4F03-B2F8-D92FB7139430}"/>
              </a:ext>
            </a:extLst>
          </p:cNvPr>
          <p:cNvSpPr>
            <a:spLocks noGrp="1"/>
          </p:cNvSpPr>
          <p:nvPr>
            <p:ph type="title"/>
          </p:nvPr>
        </p:nvSpPr>
        <p:spPr/>
        <p:txBody>
          <a:bodyPr/>
          <a:lstStyle/>
          <a:p>
            <a:r>
              <a:rPr lang="en-US" dirty="0"/>
              <a:t>Tableau :</a:t>
            </a:r>
          </a:p>
        </p:txBody>
      </p:sp>
      <p:sp>
        <p:nvSpPr>
          <p:cNvPr id="3" name="Content Placeholder 2">
            <a:extLst>
              <a:ext uri="{FF2B5EF4-FFF2-40B4-BE49-F238E27FC236}">
                <a16:creationId xmlns:a16="http://schemas.microsoft.com/office/drawing/2014/main" id="{5B092CEC-CF64-4809-A460-0FF37A5F8662}"/>
              </a:ext>
            </a:extLst>
          </p:cNvPr>
          <p:cNvSpPr>
            <a:spLocks noGrp="1"/>
          </p:cNvSpPr>
          <p:nvPr>
            <p:ph idx="1"/>
          </p:nvPr>
        </p:nvSpPr>
        <p:spPr/>
        <p:txBody>
          <a:bodyPr>
            <a:normAutofit/>
          </a:bodyPr>
          <a:lstStyle/>
          <a:p>
            <a:r>
              <a:rPr lang="en-US" sz="2000" b="0" i="0" dirty="0">
                <a:solidFill>
                  <a:srgbClr val="333333"/>
                </a:solidFill>
                <a:effectLst/>
              </a:rPr>
              <a:t>Tableau is a data visualization tool or business intelligence tool which analyzes and shows data in a chart or report </a:t>
            </a:r>
            <a:r>
              <a:rPr lang="en-US" sz="2000" b="0" i="0" dirty="0" err="1">
                <a:solidFill>
                  <a:srgbClr val="333333"/>
                </a:solidFill>
                <a:effectLst/>
              </a:rPr>
              <a:t>fastly</a:t>
            </a:r>
            <a:r>
              <a:rPr lang="en-US" sz="2000" b="0" i="0" dirty="0">
                <a:solidFill>
                  <a:srgbClr val="333333"/>
                </a:solidFill>
                <a:effectLst/>
              </a:rPr>
              <a:t>.</a:t>
            </a:r>
            <a:endParaRPr lang="en-US" sz="2000" dirty="0"/>
          </a:p>
          <a:p>
            <a:r>
              <a:rPr lang="en-US" sz="2000" dirty="0"/>
              <a:t>Tableau is a powerful data visualization tool, which helps us to analyze the raw data in a visualization manner. It may be a graph, report, etc.</a:t>
            </a:r>
          </a:p>
          <a:p>
            <a:r>
              <a:rPr lang="en-US" sz="2000" b="0" i="0" dirty="0">
                <a:solidFill>
                  <a:srgbClr val="333333"/>
                </a:solidFill>
                <a:effectLst/>
              </a:rPr>
              <a:t>Data analysis is very fast with Tableau, and the visualizations created are in the form of worksheets and dashboards.</a:t>
            </a:r>
          </a:p>
          <a:p>
            <a:r>
              <a:rPr lang="en-US" sz="2000" b="0" i="0" dirty="0">
                <a:solidFill>
                  <a:srgbClr val="333333"/>
                </a:solidFill>
                <a:effectLst/>
              </a:rPr>
              <a:t>Tableau software doesn't require any technical or any programming skills to operate. Tableau is easy and fast for creating visual dashboards</a:t>
            </a:r>
            <a:endParaRPr lang="en-US" sz="2000" dirty="0"/>
          </a:p>
        </p:txBody>
      </p:sp>
    </p:spTree>
    <p:extLst>
      <p:ext uri="{BB962C8B-B14F-4D97-AF65-F5344CB8AC3E}">
        <p14:creationId xmlns:p14="http://schemas.microsoft.com/office/powerpoint/2010/main" val="3031156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BB5D2-3F3C-4FDC-85EE-A80BB4A79DF1}"/>
              </a:ext>
            </a:extLst>
          </p:cNvPr>
          <p:cNvSpPr>
            <a:spLocks noGrp="1"/>
          </p:cNvSpPr>
          <p:nvPr>
            <p:ph type="title"/>
          </p:nvPr>
        </p:nvSpPr>
        <p:spPr/>
        <p:txBody>
          <a:bodyPr/>
          <a:lstStyle/>
          <a:p>
            <a:r>
              <a:rPr lang="en-US" dirty="0"/>
              <a:t>Components on start page:</a:t>
            </a:r>
          </a:p>
        </p:txBody>
      </p:sp>
      <p:sp>
        <p:nvSpPr>
          <p:cNvPr id="3" name="Content Placeholder 2">
            <a:extLst>
              <a:ext uri="{FF2B5EF4-FFF2-40B4-BE49-F238E27FC236}">
                <a16:creationId xmlns:a16="http://schemas.microsoft.com/office/drawing/2014/main" id="{47B1CB8F-744D-4BFF-B2D7-A3DA4DA4E170}"/>
              </a:ext>
            </a:extLst>
          </p:cNvPr>
          <p:cNvSpPr>
            <a:spLocks noGrp="1"/>
          </p:cNvSpPr>
          <p:nvPr>
            <p:ph idx="1"/>
          </p:nvPr>
        </p:nvSpPr>
        <p:spPr/>
        <p:txBody>
          <a:bodyPr>
            <a:normAutofit/>
          </a:bodyPr>
          <a:lstStyle/>
          <a:p>
            <a:r>
              <a:rPr lang="en-US" sz="2000" dirty="0"/>
              <a:t>Connect</a:t>
            </a:r>
          </a:p>
          <a:p>
            <a:r>
              <a:rPr lang="en-US" sz="2000" dirty="0"/>
              <a:t>Open </a:t>
            </a:r>
          </a:p>
          <a:p>
            <a:r>
              <a:rPr lang="en-US" sz="2000" dirty="0"/>
              <a:t>Discover </a:t>
            </a:r>
          </a:p>
        </p:txBody>
      </p:sp>
    </p:spTree>
    <p:extLst>
      <p:ext uri="{BB962C8B-B14F-4D97-AF65-F5344CB8AC3E}">
        <p14:creationId xmlns:p14="http://schemas.microsoft.com/office/powerpoint/2010/main" val="1445792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EFBCB7-DE07-4A00-8E9D-96DCC2A66A59}"/>
              </a:ext>
            </a:extLst>
          </p:cNvPr>
          <p:cNvSpPr>
            <a:spLocks noGrp="1"/>
          </p:cNvSpPr>
          <p:nvPr>
            <p:ph idx="1"/>
          </p:nvPr>
        </p:nvSpPr>
        <p:spPr/>
        <p:txBody>
          <a:bodyPr/>
          <a:lstStyle/>
          <a:p>
            <a:pPr marL="0" indent="0">
              <a:buNone/>
            </a:pPr>
            <a:r>
              <a:rPr lang="en-US" dirty="0"/>
              <a:t>Connect:</a:t>
            </a:r>
          </a:p>
          <a:p>
            <a:r>
              <a:rPr lang="en-US" dirty="0"/>
              <a:t>Connect section allows tableau to connect with desktop files and different data type</a:t>
            </a:r>
          </a:p>
          <a:p>
            <a:r>
              <a:rPr lang="en-US" dirty="0"/>
              <a:t>File types can be csv, json, excel, pdf, etc.</a:t>
            </a:r>
          </a:p>
          <a:p>
            <a:pPr marL="0" indent="0">
              <a:buNone/>
            </a:pPr>
            <a:r>
              <a:rPr lang="en-US" dirty="0"/>
              <a:t>Open:</a:t>
            </a:r>
          </a:p>
          <a:p>
            <a:r>
              <a:rPr lang="en-US" dirty="0"/>
              <a:t>We can open our existing workbook or in which we had work earlier.</a:t>
            </a:r>
          </a:p>
          <a:p>
            <a:pPr marL="0" indent="0">
              <a:buNone/>
            </a:pPr>
            <a:r>
              <a:rPr lang="en-US" dirty="0"/>
              <a:t>Discover:</a:t>
            </a:r>
          </a:p>
          <a:p>
            <a:r>
              <a:rPr lang="en-US" dirty="0"/>
              <a:t>In this section we can get short tutorials which are provided by tableau community. Important work done by all contributor in tableau community.</a:t>
            </a:r>
          </a:p>
        </p:txBody>
      </p:sp>
    </p:spTree>
    <p:extLst>
      <p:ext uri="{BB962C8B-B14F-4D97-AF65-F5344CB8AC3E}">
        <p14:creationId xmlns:p14="http://schemas.microsoft.com/office/powerpoint/2010/main" val="2991488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251EE-5554-4C5B-AFCD-DA6A68B8A179}"/>
              </a:ext>
            </a:extLst>
          </p:cNvPr>
          <p:cNvSpPr>
            <a:spLocks noGrp="1"/>
          </p:cNvSpPr>
          <p:nvPr>
            <p:ph type="title"/>
          </p:nvPr>
        </p:nvSpPr>
        <p:spPr/>
        <p:txBody>
          <a:bodyPr/>
          <a:lstStyle/>
          <a:p>
            <a:pPr algn="ctr"/>
            <a:r>
              <a:rPr lang="en-US" dirty="0">
                <a:solidFill>
                  <a:schemeClr val="accent2"/>
                </a:solidFill>
              </a:rPr>
              <a:t>Tableau architecture :</a:t>
            </a:r>
          </a:p>
        </p:txBody>
      </p:sp>
      <p:sp>
        <p:nvSpPr>
          <p:cNvPr id="4" name="Rectangle 3">
            <a:extLst>
              <a:ext uri="{FF2B5EF4-FFF2-40B4-BE49-F238E27FC236}">
                <a16:creationId xmlns:a16="http://schemas.microsoft.com/office/drawing/2014/main" id="{0400693B-5DF3-4E93-A765-428F8860958E}"/>
              </a:ext>
            </a:extLst>
          </p:cNvPr>
          <p:cNvSpPr/>
          <p:nvPr/>
        </p:nvSpPr>
        <p:spPr>
          <a:xfrm>
            <a:off x="5579706" y="2313992"/>
            <a:ext cx="1940767" cy="5878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Tableau</a:t>
            </a:r>
          </a:p>
        </p:txBody>
      </p:sp>
      <p:cxnSp>
        <p:nvCxnSpPr>
          <p:cNvPr id="6" name="Straight Arrow Connector 5">
            <a:extLst>
              <a:ext uri="{FF2B5EF4-FFF2-40B4-BE49-F238E27FC236}">
                <a16:creationId xmlns:a16="http://schemas.microsoft.com/office/drawing/2014/main" id="{61157C04-00FA-41DC-93F6-9FF299405487}"/>
              </a:ext>
            </a:extLst>
          </p:cNvPr>
          <p:cNvCxnSpPr/>
          <p:nvPr/>
        </p:nvCxnSpPr>
        <p:spPr>
          <a:xfrm>
            <a:off x="6774024" y="2901820"/>
            <a:ext cx="1595535" cy="7464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23FF68C-602C-44DE-A0A4-4454BF5773E7}"/>
              </a:ext>
            </a:extLst>
          </p:cNvPr>
          <p:cNvCxnSpPr/>
          <p:nvPr/>
        </p:nvCxnSpPr>
        <p:spPr>
          <a:xfrm flipH="1">
            <a:off x="5271796" y="2901820"/>
            <a:ext cx="1502228" cy="6811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0BF45FF4-D0DE-4227-8144-5DBF589F9C00}"/>
              </a:ext>
            </a:extLst>
          </p:cNvPr>
          <p:cNvSpPr/>
          <p:nvPr/>
        </p:nvSpPr>
        <p:spPr>
          <a:xfrm>
            <a:off x="4553339" y="3582955"/>
            <a:ext cx="1474236" cy="5225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Create</a:t>
            </a:r>
          </a:p>
        </p:txBody>
      </p:sp>
      <p:sp>
        <p:nvSpPr>
          <p:cNvPr id="10" name="Rectangle 9">
            <a:extLst>
              <a:ext uri="{FF2B5EF4-FFF2-40B4-BE49-F238E27FC236}">
                <a16:creationId xmlns:a16="http://schemas.microsoft.com/office/drawing/2014/main" id="{FF0E2C1A-8840-40EC-842D-57C287E90392}"/>
              </a:ext>
            </a:extLst>
          </p:cNvPr>
          <p:cNvSpPr/>
          <p:nvPr/>
        </p:nvSpPr>
        <p:spPr>
          <a:xfrm>
            <a:off x="8070980" y="3670040"/>
            <a:ext cx="1231640" cy="4540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Share</a:t>
            </a:r>
          </a:p>
        </p:txBody>
      </p:sp>
      <p:cxnSp>
        <p:nvCxnSpPr>
          <p:cNvPr id="12" name="Straight Arrow Connector 11">
            <a:extLst>
              <a:ext uri="{FF2B5EF4-FFF2-40B4-BE49-F238E27FC236}">
                <a16:creationId xmlns:a16="http://schemas.microsoft.com/office/drawing/2014/main" id="{933C724F-534D-48A9-8A97-F76EC53D7D9B}"/>
              </a:ext>
            </a:extLst>
          </p:cNvPr>
          <p:cNvCxnSpPr/>
          <p:nvPr/>
        </p:nvCxnSpPr>
        <p:spPr>
          <a:xfrm>
            <a:off x="4907902" y="4105469"/>
            <a:ext cx="0" cy="587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08DE617-63A0-4827-806B-A8B6FE98D91C}"/>
              </a:ext>
            </a:extLst>
          </p:cNvPr>
          <p:cNvCxnSpPr/>
          <p:nvPr/>
        </p:nvCxnSpPr>
        <p:spPr>
          <a:xfrm>
            <a:off x="8705461" y="4124131"/>
            <a:ext cx="0" cy="578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FA2E16A-20E8-4D66-9E57-579F5490C6FB}"/>
              </a:ext>
            </a:extLst>
          </p:cNvPr>
          <p:cNvCxnSpPr/>
          <p:nvPr/>
        </p:nvCxnSpPr>
        <p:spPr>
          <a:xfrm flipH="1">
            <a:off x="7585788" y="4124131"/>
            <a:ext cx="1119673" cy="569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D6A858C-133C-4CC2-88F3-23C0247BFBD9}"/>
              </a:ext>
            </a:extLst>
          </p:cNvPr>
          <p:cNvCxnSpPr>
            <a:stCxn id="10" idx="2"/>
          </p:cNvCxnSpPr>
          <p:nvPr/>
        </p:nvCxnSpPr>
        <p:spPr>
          <a:xfrm>
            <a:off x="8686800" y="4124131"/>
            <a:ext cx="1362269" cy="569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F40A18CE-E60E-43B3-8D64-DA9751D976C2}"/>
              </a:ext>
            </a:extLst>
          </p:cNvPr>
          <p:cNvSpPr/>
          <p:nvPr/>
        </p:nvSpPr>
        <p:spPr>
          <a:xfrm>
            <a:off x="4376057" y="4693298"/>
            <a:ext cx="1567543" cy="5225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Tableau </a:t>
            </a:r>
          </a:p>
          <a:p>
            <a:pPr algn="ctr"/>
            <a:r>
              <a:rPr lang="en-US" dirty="0"/>
              <a:t>desktop</a:t>
            </a:r>
          </a:p>
        </p:txBody>
      </p:sp>
      <p:sp>
        <p:nvSpPr>
          <p:cNvPr id="21" name="Rectangle 20">
            <a:extLst>
              <a:ext uri="{FF2B5EF4-FFF2-40B4-BE49-F238E27FC236}">
                <a16:creationId xmlns:a16="http://schemas.microsoft.com/office/drawing/2014/main" id="{E697C6AB-315D-4AC7-B430-D55FECE209CF}"/>
              </a:ext>
            </a:extLst>
          </p:cNvPr>
          <p:cNvSpPr/>
          <p:nvPr/>
        </p:nvSpPr>
        <p:spPr>
          <a:xfrm>
            <a:off x="6559421" y="4693298"/>
            <a:ext cx="1511560" cy="5784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Tableau</a:t>
            </a:r>
          </a:p>
          <a:p>
            <a:pPr algn="ctr"/>
            <a:r>
              <a:rPr lang="en-US" dirty="0"/>
              <a:t>server</a:t>
            </a:r>
          </a:p>
        </p:txBody>
      </p:sp>
      <p:sp>
        <p:nvSpPr>
          <p:cNvPr id="22" name="Rectangle 21">
            <a:extLst>
              <a:ext uri="{FF2B5EF4-FFF2-40B4-BE49-F238E27FC236}">
                <a16:creationId xmlns:a16="http://schemas.microsoft.com/office/drawing/2014/main" id="{E19D150E-6C86-428D-A8EF-3335AA2BB30D}"/>
              </a:ext>
            </a:extLst>
          </p:cNvPr>
          <p:cNvSpPr/>
          <p:nvPr/>
        </p:nvSpPr>
        <p:spPr>
          <a:xfrm>
            <a:off x="8369559" y="4702628"/>
            <a:ext cx="1119673" cy="5131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Tableau </a:t>
            </a:r>
          </a:p>
          <a:p>
            <a:pPr algn="ctr"/>
            <a:r>
              <a:rPr lang="en-US" dirty="0"/>
              <a:t>online</a:t>
            </a:r>
          </a:p>
        </p:txBody>
      </p:sp>
      <p:sp>
        <p:nvSpPr>
          <p:cNvPr id="23" name="Rectangle 22">
            <a:extLst>
              <a:ext uri="{FF2B5EF4-FFF2-40B4-BE49-F238E27FC236}">
                <a16:creationId xmlns:a16="http://schemas.microsoft.com/office/drawing/2014/main" id="{84C030BA-2671-445C-B892-8E224E3B2404}"/>
              </a:ext>
            </a:extLst>
          </p:cNvPr>
          <p:cNvSpPr/>
          <p:nvPr/>
        </p:nvSpPr>
        <p:spPr>
          <a:xfrm>
            <a:off x="9731828" y="4693298"/>
            <a:ext cx="1287624" cy="56916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Tableau</a:t>
            </a:r>
          </a:p>
          <a:p>
            <a:pPr algn="ctr"/>
            <a:r>
              <a:rPr lang="en-US" dirty="0"/>
              <a:t>reader</a:t>
            </a:r>
          </a:p>
        </p:txBody>
      </p:sp>
    </p:spTree>
    <p:extLst>
      <p:ext uri="{BB962C8B-B14F-4D97-AF65-F5344CB8AC3E}">
        <p14:creationId xmlns:p14="http://schemas.microsoft.com/office/powerpoint/2010/main" val="3588619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AAD09C-6A52-433B-95B5-C0C781127A6B}"/>
              </a:ext>
            </a:extLst>
          </p:cNvPr>
          <p:cNvSpPr>
            <a:spLocks noGrp="1"/>
          </p:cNvSpPr>
          <p:nvPr>
            <p:ph idx="1"/>
          </p:nvPr>
        </p:nvSpPr>
        <p:spPr>
          <a:xfrm>
            <a:off x="412291" y="835372"/>
            <a:ext cx="8596668" cy="3880773"/>
          </a:xfrm>
        </p:spPr>
        <p:txBody>
          <a:bodyPr>
            <a:normAutofit/>
          </a:bodyPr>
          <a:lstStyle/>
          <a:p>
            <a:r>
              <a:rPr lang="en-US" sz="2000" dirty="0"/>
              <a:t>Create: In create component, we use tableau desktop application to generate the reports.</a:t>
            </a:r>
          </a:p>
          <a:p>
            <a:pPr marL="0" indent="0">
              <a:buNone/>
            </a:pPr>
            <a:endParaRPr lang="en-US" sz="2000" dirty="0"/>
          </a:p>
          <a:p>
            <a:r>
              <a:rPr lang="en-US" sz="2000" dirty="0"/>
              <a:t>Share: In share section, whatever we created in tableau desktop, we can share that with the help of tableau sever, tableau online, tableau reader.</a:t>
            </a:r>
          </a:p>
          <a:p>
            <a:pPr marL="0" indent="0">
              <a:buNone/>
            </a:pPr>
            <a:r>
              <a:rPr lang="en-US" sz="2000" dirty="0"/>
              <a:t>  </a:t>
            </a:r>
          </a:p>
        </p:txBody>
      </p:sp>
    </p:spTree>
    <p:extLst>
      <p:ext uri="{BB962C8B-B14F-4D97-AF65-F5344CB8AC3E}">
        <p14:creationId xmlns:p14="http://schemas.microsoft.com/office/powerpoint/2010/main" val="86502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13F1F-85B9-4463-B094-EFAF763DAF59}"/>
              </a:ext>
            </a:extLst>
          </p:cNvPr>
          <p:cNvSpPr>
            <a:spLocks noGrp="1"/>
          </p:cNvSpPr>
          <p:nvPr>
            <p:ph type="title"/>
          </p:nvPr>
        </p:nvSpPr>
        <p:spPr/>
        <p:txBody>
          <a:bodyPr/>
          <a:lstStyle/>
          <a:p>
            <a:r>
              <a:rPr lang="en-US" dirty="0"/>
              <a:t>Steps of process flow of BI:</a:t>
            </a:r>
          </a:p>
        </p:txBody>
      </p:sp>
      <p:sp>
        <p:nvSpPr>
          <p:cNvPr id="3" name="Content Placeholder 2">
            <a:extLst>
              <a:ext uri="{FF2B5EF4-FFF2-40B4-BE49-F238E27FC236}">
                <a16:creationId xmlns:a16="http://schemas.microsoft.com/office/drawing/2014/main" id="{119E517F-8215-48A1-966F-0FBD79AAB4B5}"/>
              </a:ext>
            </a:extLst>
          </p:cNvPr>
          <p:cNvSpPr>
            <a:spLocks noGrp="1"/>
          </p:cNvSpPr>
          <p:nvPr>
            <p:ph idx="1"/>
          </p:nvPr>
        </p:nvSpPr>
        <p:spPr>
          <a:xfrm>
            <a:off x="517968" y="1705880"/>
            <a:ext cx="8915400" cy="4211216"/>
          </a:xfrm>
        </p:spPr>
        <p:txBody>
          <a:bodyPr>
            <a:noAutofit/>
          </a:bodyPr>
          <a:lstStyle/>
          <a:p>
            <a:r>
              <a:rPr lang="en-US" sz="2000" dirty="0"/>
              <a:t>Business Understanding : To start any project , it is important to understand the business for which project is started.</a:t>
            </a:r>
          </a:p>
          <a:p>
            <a:r>
              <a:rPr lang="en-US" sz="2000" dirty="0"/>
              <a:t>Data Understanding: Important to know what type of data is collecting. Whether, the data is enough strong to make the decision. To understand the nature of data, we should always try to understand the business. Business can collect the data in structured way or unstructured way.</a:t>
            </a:r>
          </a:p>
          <a:p>
            <a:r>
              <a:rPr lang="en-US" sz="2000" i="0" dirty="0">
                <a:solidFill>
                  <a:srgbClr val="24292E"/>
                </a:solidFill>
                <a:effectLst/>
              </a:rPr>
              <a:t>Data Preparation : It means, we need to remove duplicates from the data,  correct the data, structured the data, how many tables can be created from the data.</a:t>
            </a:r>
          </a:p>
          <a:p>
            <a:pPr marL="0" indent="0">
              <a:buNone/>
            </a:pPr>
            <a:r>
              <a:rPr lang="en-US" sz="2000" b="0" i="0" dirty="0">
                <a:solidFill>
                  <a:srgbClr val="24292E"/>
                </a:solidFill>
                <a:effectLst/>
              </a:rPr>
              <a:t> </a:t>
            </a:r>
            <a:endParaRPr lang="en-US" sz="2000" dirty="0"/>
          </a:p>
        </p:txBody>
      </p:sp>
    </p:spTree>
    <p:extLst>
      <p:ext uri="{BB962C8B-B14F-4D97-AF65-F5344CB8AC3E}">
        <p14:creationId xmlns:p14="http://schemas.microsoft.com/office/powerpoint/2010/main" val="3556679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E3DE9E-3E2F-4220-AF72-0BFB00096E67}"/>
              </a:ext>
            </a:extLst>
          </p:cNvPr>
          <p:cNvSpPr>
            <a:spLocks noGrp="1"/>
          </p:cNvSpPr>
          <p:nvPr>
            <p:ph idx="1"/>
          </p:nvPr>
        </p:nvSpPr>
        <p:spPr/>
        <p:txBody>
          <a:bodyPr>
            <a:normAutofit/>
          </a:bodyPr>
          <a:lstStyle/>
          <a:p>
            <a:r>
              <a:rPr lang="en-US" sz="2000" b="0" i="0" dirty="0">
                <a:solidFill>
                  <a:srgbClr val="24292E"/>
                </a:solidFill>
                <a:effectLst/>
              </a:rPr>
              <a:t>Modeling: here, we work on formulas and functions to create columns or to create functions.</a:t>
            </a:r>
            <a:endParaRPr lang="en-US" sz="2000" dirty="0">
              <a:solidFill>
                <a:srgbClr val="24292E"/>
              </a:solidFill>
            </a:endParaRPr>
          </a:p>
          <a:p>
            <a:pPr marL="0" indent="0">
              <a:buNone/>
            </a:pPr>
            <a:endParaRPr lang="en-US" sz="2000" b="0" i="0" dirty="0">
              <a:solidFill>
                <a:srgbClr val="24292E"/>
              </a:solidFill>
              <a:effectLst/>
            </a:endParaRPr>
          </a:p>
          <a:p>
            <a:r>
              <a:rPr lang="en-US" sz="2000" b="0" i="0" dirty="0">
                <a:solidFill>
                  <a:srgbClr val="24292E"/>
                </a:solidFill>
                <a:effectLst/>
              </a:rPr>
              <a:t>Evaluation: Here reports start to building up. It means we create report, dashboards and we need to understand this report. </a:t>
            </a:r>
          </a:p>
          <a:p>
            <a:pPr marL="0" indent="0">
              <a:buNone/>
            </a:pPr>
            <a:endParaRPr lang="en-US" sz="2000" b="0" i="0" dirty="0">
              <a:solidFill>
                <a:srgbClr val="24292E"/>
              </a:solidFill>
              <a:effectLst/>
            </a:endParaRPr>
          </a:p>
          <a:p>
            <a:r>
              <a:rPr lang="en-US" sz="2000" b="0" i="0" dirty="0">
                <a:solidFill>
                  <a:srgbClr val="24292E"/>
                </a:solidFill>
                <a:effectLst/>
              </a:rPr>
              <a:t>Deployment: if the evaluation steps done successfully then easily we can deploy. Deploy means sharing our report to the stake holder or business owner.</a:t>
            </a:r>
            <a:endParaRPr lang="en-US" sz="2000" dirty="0"/>
          </a:p>
          <a:p>
            <a:endParaRPr lang="en-US" sz="2000" dirty="0"/>
          </a:p>
        </p:txBody>
      </p:sp>
    </p:spTree>
    <p:extLst>
      <p:ext uri="{BB962C8B-B14F-4D97-AF65-F5344CB8AC3E}">
        <p14:creationId xmlns:p14="http://schemas.microsoft.com/office/powerpoint/2010/main" val="128127677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67</TotalTime>
  <Words>472</Words>
  <Application>Microsoft Office PowerPoint</Application>
  <PresentationFormat>Widescreen</PresentationFormat>
  <Paragraphs>48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Tableau</vt:lpstr>
      <vt:lpstr>Business Intelligence(BI):</vt:lpstr>
      <vt:lpstr>Tableau :</vt:lpstr>
      <vt:lpstr>Components on start page:</vt:lpstr>
      <vt:lpstr>PowerPoint Presentation</vt:lpstr>
      <vt:lpstr>Tableau architecture :</vt:lpstr>
      <vt:lpstr>PowerPoint Presentation</vt:lpstr>
      <vt:lpstr>Steps of process flow of BI: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 SONALI</dc:creator>
  <cp:lastModifiedBy>Anirudh Nayak</cp:lastModifiedBy>
  <cp:revision>23</cp:revision>
  <dcterms:created xsi:type="dcterms:W3CDTF">2021-07-14T11:57:45Z</dcterms:created>
  <dcterms:modified xsi:type="dcterms:W3CDTF">2021-08-08T13:21:47Z</dcterms:modified>
</cp:coreProperties>
</file>