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0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9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90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9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3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21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5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7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8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9949CF4-3151-4E18-B9EC-78974F56204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87E6-D308-4BBC-BA1D-6A8193CBE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093"/>
            <a:ext cx="8825658" cy="2677648"/>
          </a:xfrm>
        </p:spPr>
        <p:txBody>
          <a:bodyPr/>
          <a:lstStyle/>
          <a:p>
            <a:r>
              <a:rPr lang="en-US" sz="4800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D2BF3-9D70-4A0C-8A1F-7BC5C86F3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96741"/>
            <a:ext cx="8825658" cy="130041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ACCURACY METRICS</a:t>
            </a:r>
          </a:p>
        </p:txBody>
      </p:sp>
    </p:spTree>
    <p:extLst>
      <p:ext uri="{BB962C8B-B14F-4D97-AF65-F5344CB8AC3E}">
        <p14:creationId xmlns:p14="http://schemas.microsoft.com/office/powerpoint/2010/main" val="177513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774A-0EB1-4736-B146-40BDC750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BB2B-D7E5-48F3-86AF-B78CA2371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A much better way to evaluate the performance of a classifier is to look at the confusion matrix.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</a:rPr>
              <a:t>Confusion matrix is used to compare predicted and actual values</a:t>
            </a:r>
            <a:endParaRPr lang="en-US" b="0" i="0" dirty="0">
              <a:solidFill>
                <a:srgbClr val="273239"/>
              </a:solidFill>
              <a:effectLst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</a:rPr>
              <a:t>The general idea is to count the number of times instances of class A are classified as class B.</a:t>
            </a:r>
            <a:endParaRPr lang="en-US" dirty="0">
              <a:solidFill>
                <a:srgbClr val="273239"/>
              </a:solidFill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</a:rPr>
              <a:t>For example, to know the number of times the classifier confused images of 5s with 3s, you would look in the 5th row and 3rd column of the confusion matrix.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2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usion Matrix. Confusion matrix is a table used to… | by Awab Idris |  Medium">
            <a:extLst>
              <a:ext uri="{FF2B5EF4-FFF2-40B4-BE49-F238E27FC236}">
                <a16:creationId xmlns:a16="http://schemas.microsoft.com/office/drawing/2014/main" id="{F3197311-A674-471D-B312-C1338E754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46" y="1847461"/>
            <a:ext cx="4550464" cy="34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king the Confusion Out of Confusion Matrices | by Allison Ragan | Towards  Data Science">
            <a:extLst>
              <a:ext uri="{FF2B5EF4-FFF2-40B4-BE49-F238E27FC236}">
                <a16:creationId xmlns:a16="http://schemas.microsoft.com/office/drawing/2014/main" id="{C5D24E1E-568F-496A-934D-E69D9E367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1" y="1508918"/>
            <a:ext cx="5231362" cy="38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54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3807A00-0FAD-4426-9A8E-82024CDD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8CAA2F-D1BE-4F08-AE70-7BF72004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True Positive: Actual Positive and Predicted as Positive </a:t>
            </a:r>
            <a:endParaRPr lang="en-US" sz="18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True Negative: Actual Negative and Predicted as Negative </a:t>
            </a:r>
            <a:endParaRPr lang="en-US" sz="18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False Positive(Type I Error): Actual Negative but predicted as Positive </a:t>
            </a:r>
            <a:endParaRPr lang="en-US" sz="18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False Negative(Type II Error): Actual Positive but predicted as Negative </a:t>
            </a:r>
            <a:endParaRPr lang="en-US" sz="1800" b="0" i="0" u="none" strike="noStrike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2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25B6-7DDF-4D34-BE8D-A7BF2805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44444"/>
                </a:solidFill>
                <a:effectLst/>
              </a:rPr>
              <a:t>true positives (TP):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These are cases in which we predicted yes (they have the disease), and they do have the disease.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44444"/>
                </a:solidFill>
                <a:effectLst/>
              </a:rPr>
              <a:t>true negatives (TN):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We predicted no, and they don't have the disease.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44444"/>
                </a:solidFill>
                <a:effectLst/>
              </a:rPr>
              <a:t>false positives (FP):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We predicted yes, but they don't actually have the disease. (Also known as a "Type I error.")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44444"/>
                </a:solidFill>
                <a:effectLst/>
              </a:rPr>
              <a:t>false negatives (FN):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We predicted no, but they actually do have the disease. (Also known as a "Type II error.")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7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7821-0CB1-4F43-BDDF-75ECCF49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 error: Predicted value is positive,  but it is false.</a:t>
            </a:r>
          </a:p>
          <a:p>
            <a:r>
              <a:rPr lang="en-US" dirty="0"/>
              <a:t>Type 2 error: Predicted value is negative, but it is positive.</a:t>
            </a:r>
          </a:p>
          <a:p>
            <a:endParaRPr lang="en-US" dirty="0"/>
          </a:p>
          <a:p>
            <a:r>
              <a:rPr lang="en-US" dirty="0"/>
              <a:t>A good model is one which has high TP and TN rates, while low FP and FN rates.</a:t>
            </a:r>
          </a:p>
        </p:txBody>
      </p:sp>
    </p:spTree>
    <p:extLst>
      <p:ext uri="{BB962C8B-B14F-4D97-AF65-F5344CB8AC3E}">
        <p14:creationId xmlns:p14="http://schemas.microsoft.com/office/powerpoint/2010/main" val="358127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9E0-EEAC-4DB4-BA3E-1A0A45D6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66671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Accuracy = (TP+TN) / Total</a:t>
            </a:r>
          </a:p>
          <a:p>
            <a:r>
              <a:rPr lang="en-US" b="1" dirty="0">
                <a:solidFill>
                  <a:srgbClr val="273239"/>
                </a:solidFill>
                <a:latin typeface="urw-din"/>
              </a:rPr>
              <a:t>Error Rate= (1 - accuracy) or Error Rate = (FP+FN)/ Total</a:t>
            </a: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Precision: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   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P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recision = (TP) / (TP+FP)</a:t>
            </a:r>
            <a:endParaRPr lang="en-US" b="1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    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TP is the number of true positives, and FP is the number of false positives. 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trivial way to have perfect precision is to make one single positive prediction and ensure it is correct (precision = 1/1 = 100%). This would not be very useful since the classifier would ignore all but one positive instance. </a:t>
            </a:r>
          </a:p>
          <a:p>
            <a:r>
              <a:rPr lang="en-US" b="1" dirty="0">
                <a:solidFill>
                  <a:srgbClr val="273239"/>
                </a:solidFill>
                <a:latin typeface="urw-din"/>
              </a:rPr>
              <a:t>Recall: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recall = (TP) / (TP+FN)</a:t>
            </a: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22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58CC-6E6A-4EB4-B512-48955D25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23ECD-252D-45FC-A109-A5AED4DD2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308" y="2468031"/>
            <a:ext cx="8825659" cy="3416300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Overall, how often is the classifier correct?</a:t>
            </a:r>
          </a:p>
          <a:p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Accuracy should be high as possible.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Decoding the Confusion Matrix - KeyToDataScience">
            <a:extLst>
              <a:ext uri="{FF2B5EF4-FFF2-40B4-BE49-F238E27FC236}">
                <a16:creationId xmlns:a16="http://schemas.microsoft.com/office/drawing/2014/main" id="{4179D343-2F15-484A-A73B-F5314235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888" y="3429000"/>
            <a:ext cx="4762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9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0D32-257B-488B-9D9D-5011120D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C10B7-42A4-456B-B3DD-6C403CE56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difficult to compare two models with low precision and high recall or vice versa. So to make them comparable, we use F- score. F score helps to measure recall and precision at the same time. It uses harmonic mean in place of Arithmetic Mean by pushing the extreme values more.</a:t>
            </a:r>
          </a:p>
        </p:txBody>
      </p:sp>
      <p:pic>
        <p:nvPicPr>
          <p:cNvPr id="6" name="Picture 2" descr="Confusion Matrix, Accuracy, Precision, Recall, F1 Score | by Harikrishnan N  B | Analytics Vidhya | Medium">
            <a:extLst>
              <a:ext uri="{FF2B5EF4-FFF2-40B4-BE49-F238E27FC236}">
                <a16:creationId xmlns:a16="http://schemas.microsoft.com/office/drawing/2014/main" id="{0A7D8648-288F-4F98-BCC8-C5C62771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25" y="4385386"/>
            <a:ext cx="7303067" cy="61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305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471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Open Sans</vt:lpstr>
      <vt:lpstr>urw-din</vt:lpstr>
      <vt:lpstr>Wingdings</vt:lpstr>
      <vt:lpstr>Wingdings 3</vt:lpstr>
      <vt:lpstr>Ion Boardroom</vt:lpstr>
      <vt:lpstr>MACHINE LEARNING</vt:lpstr>
      <vt:lpstr>CONFUSION MATRIX: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</vt:lpstr>
      <vt:lpstr>F1 Score: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ER. SONALI</dc:creator>
  <cp:lastModifiedBy>Anirudh Nayak</cp:lastModifiedBy>
  <cp:revision>18</cp:revision>
  <dcterms:created xsi:type="dcterms:W3CDTF">2021-07-09T05:32:32Z</dcterms:created>
  <dcterms:modified xsi:type="dcterms:W3CDTF">2021-08-03T15:55:39Z</dcterms:modified>
</cp:coreProperties>
</file>