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2C6BFC-809D-4382-8C29-6D950CEDF15A}"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14CD7-A92C-4E2B-BCAD-E9DC876B900E}" type="slidenum">
              <a:rPr lang="en-US" smtClean="0"/>
              <a:t>‹#›</a:t>
            </a:fld>
            <a:endParaRPr lang="en-US"/>
          </a:p>
        </p:txBody>
      </p:sp>
    </p:spTree>
    <p:extLst>
      <p:ext uri="{BB962C8B-B14F-4D97-AF65-F5344CB8AC3E}">
        <p14:creationId xmlns:p14="http://schemas.microsoft.com/office/powerpoint/2010/main" val="14329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2C6BFC-809D-4382-8C29-6D950CEDF15A}"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14CD7-A92C-4E2B-BCAD-E9DC876B900E}" type="slidenum">
              <a:rPr lang="en-US" smtClean="0"/>
              <a:t>‹#›</a:t>
            </a:fld>
            <a:endParaRPr lang="en-US"/>
          </a:p>
        </p:txBody>
      </p:sp>
    </p:spTree>
    <p:extLst>
      <p:ext uri="{BB962C8B-B14F-4D97-AF65-F5344CB8AC3E}">
        <p14:creationId xmlns:p14="http://schemas.microsoft.com/office/powerpoint/2010/main" val="514086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2C6BFC-809D-4382-8C29-6D950CEDF15A}"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14CD7-A92C-4E2B-BCAD-E9DC876B900E}" type="slidenum">
              <a:rPr lang="en-US" smtClean="0"/>
              <a:t>‹#›</a:t>
            </a:fld>
            <a:endParaRPr lang="en-US"/>
          </a:p>
        </p:txBody>
      </p:sp>
    </p:spTree>
    <p:extLst>
      <p:ext uri="{BB962C8B-B14F-4D97-AF65-F5344CB8AC3E}">
        <p14:creationId xmlns:p14="http://schemas.microsoft.com/office/powerpoint/2010/main" val="1416769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2C6BFC-809D-4382-8C29-6D950CEDF15A}"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14CD7-A92C-4E2B-BCAD-E9DC876B900E}"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7434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2C6BFC-809D-4382-8C29-6D950CEDF15A}"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14CD7-A92C-4E2B-BCAD-E9DC876B900E}" type="slidenum">
              <a:rPr lang="en-US" smtClean="0"/>
              <a:t>‹#›</a:t>
            </a:fld>
            <a:endParaRPr lang="en-US"/>
          </a:p>
        </p:txBody>
      </p:sp>
    </p:spTree>
    <p:extLst>
      <p:ext uri="{BB962C8B-B14F-4D97-AF65-F5344CB8AC3E}">
        <p14:creationId xmlns:p14="http://schemas.microsoft.com/office/powerpoint/2010/main" val="2970148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2C6BFC-809D-4382-8C29-6D950CEDF15A}" type="datetimeFigureOut">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414CD7-A92C-4E2B-BCAD-E9DC876B900E}" type="slidenum">
              <a:rPr lang="en-US" smtClean="0"/>
              <a:t>‹#›</a:t>
            </a:fld>
            <a:endParaRPr lang="en-US"/>
          </a:p>
        </p:txBody>
      </p:sp>
    </p:spTree>
    <p:extLst>
      <p:ext uri="{BB962C8B-B14F-4D97-AF65-F5344CB8AC3E}">
        <p14:creationId xmlns:p14="http://schemas.microsoft.com/office/powerpoint/2010/main" val="2566453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2C6BFC-809D-4382-8C29-6D950CEDF15A}" type="datetimeFigureOut">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414CD7-A92C-4E2B-BCAD-E9DC876B900E}" type="slidenum">
              <a:rPr lang="en-US" smtClean="0"/>
              <a:t>‹#›</a:t>
            </a:fld>
            <a:endParaRPr lang="en-US"/>
          </a:p>
        </p:txBody>
      </p:sp>
    </p:spTree>
    <p:extLst>
      <p:ext uri="{BB962C8B-B14F-4D97-AF65-F5344CB8AC3E}">
        <p14:creationId xmlns:p14="http://schemas.microsoft.com/office/powerpoint/2010/main" val="2582008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C6BFC-809D-4382-8C29-6D950CEDF15A}"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14CD7-A92C-4E2B-BCAD-E9DC876B900E}" type="slidenum">
              <a:rPr lang="en-US" smtClean="0"/>
              <a:t>‹#›</a:t>
            </a:fld>
            <a:endParaRPr lang="en-US"/>
          </a:p>
        </p:txBody>
      </p:sp>
    </p:spTree>
    <p:extLst>
      <p:ext uri="{BB962C8B-B14F-4D97-AF65-F5344CB8AC3E}">
        <p14:creationId xmlns:p14="http://schemas.microsoft.com/office/powerpoint/2010/main" val="24542768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C6BFC-809D-4382-8C29-6D950CEDF15A}"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14CD7-A92C-4E2B-BCAD-E9DC876B900E}" type="slidenum">
              <a:rPr lang="en-US" smtClean="0"/>
              <a:t>‹#›</a:t>
            </a:fld>
            <a:endParaRPr lang="en-US"/>
          </a:p>
        </p:txBody>
      </p:sp>
    </p:spTree>
    <p:extLst>
      <p:ext uri="{BB962C8B-B14F-4D97-AF65-F5344CB8AC3E}">
        <p14:creationId xmlns:p14="http://schemas.microsoft.com/office/powerpoint/2010/main" val="2279398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C6BFC-809D-4382-8C29-6D950CEDF15A}"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14CD7-A92C-4E2B-BCAD-E9DC876B900E}" type="slidenum">
              <a:rPr lang="en-US" smtClean="0"/>
              <a:t>‹#›</a:t>
            </a:fld>
            <a:endParaRPr lang="en-US"/>
          </a:p>
        </p:txBody>
      </p:sp>
    </p:spTree>
    <p:extLst>
      <p:ext uri="{BB962C8B-B14F-4D97-AF65-F5344CB8AC3E}">
        <p14:creationId xmlns:p14="http://schemas.microsoft.com/office/powerpoint/2010/main" val="1728606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C6BFC-809D-4382-8C29-6D950CEDF15A}" type="datetimeFigureOut">
              <a:rPr lang="en-US" smtClean="0"/>
              <a:t>6/4/2021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414CD7-A92C-4E2B-BCAD-E9DC876B900E}" type="slidenum">
              <a:rPr lang="en-US" smtClean="0"/>
              <a:t>‹#›</a:t>
            </a:fld>
            <a:endParaRPr lang="en-US"/>
          </a:p>
        </p:txBody>
      </p:sp>
    </p:spTree>
    <p:extLst>
      <p:ext uri="{BB962C8B-B14F-4D97-AF65-F5344CB8AC3E}">
        <p14:creationId xmlns:p14="http://schemas.microsoft.com/office/powerpoint/2010/main" val="286705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2C6BFC-809D-4382-8C29-6D950CEDF15A}"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14CD7-A92C-4E2B-BCAD-E9DC876B900E}" type="slidenum">
              <a:rPr lang="en-US" smtClean="0"/>
              <a:t>‹#›</a:t>
            </a:fld>
            <a:endParaRPr lang="en-US"/>
          </a:p>
        </p:txBody>
      </p:sp>
    </p:spTree>
    <p:extLst>
      <p:ext uri="{BB962C8B-B14F-4D97-AF65-F5344CB8AC3E}">
        <p14:creationId xmlns:p14="http://schemas.microsoft.com/office/powerpoint/2010/main" val="2092934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2C6BFC-809D-4382-8C29-6D950CEDF15A}" type="datetimeFigureOut">
              <a:rPr lang="en-US" smtClean="0"/>
              <a:t>6/4/2021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414CD7-A92C-4E2B-BCAD-E9DC876B900E}" type="slidenum">
              <a:rPr lang="en-US" smtClean="0"/>
              <a:t>‹#›</a:t>
            </a:fld>
            <a:endParaRPr lang="en-US"/>
          </a:p>
        </p:txBody>
      </p:sp>
    </p:spTree>
    <p:extLst>
      <p:ext uri="{BB962C8B-B14F-4D97-AF65-F5344CB8AC3E}">
        <p14:creationId xmlns:p14="http://schemas.microsoft.com/office/powerpoint/2010/main" val="319202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2C6BFC-809D-4382-8C29-6D950CEDF15A}" type="datetimeFigureOut">
              <a:rPr lang="en-US" smtClean="0"/>
              <a:t>6/4/2021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414CD7-A92C-4E2B-BCAD-E9DC876B900E}" type="slidenum">
              <a:rPr lang="en-US" smtClean="0"/>
              <a:t>‹#›</a:t>
            </a:fld>
            <a:endParaRPr lang="en-US"/>
          </a:p>
        </p:txBody>
      </p:sp>
    </p:spTree>
    <p:extLst>
      <p:ext uri="{BB962C8B-B14F-4D97-AF65-F5344CB8AC3E}">
        <p14:creationId xmlns:p14="http://schemas.microsoft.com/office/powerpoint/2010/main" val="3034843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C6BFC-809D-4382-8C29-6D950CEDF15A}" type="datetimeFigureOut">
              <a:rPr lang="en-US" smtClean="0"/>
              <a:t>6/4/2021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414CD7-A92C-4E2B-BCAD-E9DC876B900E}" type="slidenum">
              <a:rPr lang="en-US" smtClean="0"/>
              <a:t>‹#›</a:t>
            </a:fld>
            <a:endParaRPr lang="en-US"/>
          </a:p>
        </p:txBody>
      </p:sp>
    </p:spTree>
    <p:extLst>
      <p:ext uri="{BB962C8B-B14F-4D97-AF65-F5344CB8AC3E}">
        <p14:creationId xmlns:p14="http://schemas.microsoft.com/office/powerpoint/2010/main" val="1782210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2C6BFC-809D-4382-8C29-6D950CEDF15A}"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14CD7-A92C-4E2B-BCAD-E9DC876B900E}" type="slidenum">
              <a:rPr lang="en-US" smtClean="0"/>
              <a:t>‹#›</a:t>
            </a:fld>
            <a:endParaRPr lang="en-US"/>
          </a:p>
        </p:txBody>
      </p:sp>
    </p:spTree>
    <p:extLst>
      <p:ext uri="{BB962C8B-B14F-4D97-AF65-F5344CB8AC3E}">
        <p14:creationId xmlns:p14="http://schemas.microsoft.com/office/powerpoint/2010/main" val="183487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2C6BFC-809D-4382-8C29-6D950CEDF15A}" type="datetimeFigureOut">
              <a:rPr lang="en-US" smtClean="0"/>
              <a:t>6/4/2021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414CD7-A92C-4E2B-BCAD-E9DC876B900E}" type="slidenum">
              <a:rPr lang="en-US" smtClean="0"/>
              <a:t>‹#›</a:t>
            </a:fld>
            <a:endParaRPr lang="en-US"/>
          </a:p>
        </p:txBody>
      </p:sp>
    </p:spTree>
    <p:extLst>
      <p:ext uri="{BB962C8B-B14F-4D97-AF65-F5344CB8AC3E}">
        <p14:creationId xmlns:p14="http://schemas.microsoft.com/office/powerpoint/2010/main" val="250922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2C6BFC-809D-4382-8C29-6D950CEDF15A}" type="datetimeFigureOut">
              <a:rPr lang="en-US" smtClean="0"/>
              <a:t>6/4/2021</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9414CD7-A92C-4E2B-BCAD-E9DC876B900E}" type="slidenum">
              <a:rPr lang="en-US" smtClean="0"/>
              <a:t>‹#›</a:t>
            </a:fld>
            <a:endParaRPr lang="en-US"/>
          </a:p>
        </p:txBody>
      </p:sp>
    </p:spTree>
    <p:extLst>
      <p:ext uri="{BB962C8B-B14F-4D97-AF65-F5344CB8AC3E}">
        <p14:creationId xmlns:p14="http://schemas.microsoft.com/office/powerpoint/2010/main" val="566482069"/>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029E-E8F8-4AB5-B3A0-9F53AC170DD1}"/>
              </a:ext>
            </a:extLst>
          </p:cNvPr>
          <p:cNvSpPr>
            <a:spLocks noGrp="1"/>
          </p:cNvSpPr>
          <p:nvPr>
            <p:ph type="ctrTitle"/>
          </p:nvPr>
        </p:nvSpPr>
        <p:spPr>
          <a:xfrm>
            <a:off x="1175890" y="323392"/>
            <a:ext cx="9440034" cy="1828801"/>
          </a:xfrm>
        </p:spPr>
        <p:txBody>
          <a:bodyPr/>
          <a:lstStyle/>
          <a:p>
            <a:r>
              <a:rPr lang="en-US" dirty="0"/>
              <a:t>   Netzwerk Academy</a:t>
            </a:r>
          </a:p>
        </p:txBody>
      </p:sp>
      <p:sp>
        <p:nvSpPr>
          <p:cNvPr id="3" name="Subtitle 2">
            <a:extLst>
              <a:ext uri="{FF2B5EF4-FFF2-40B4-BE49-F238E27FC236}">
                <a16:creationId xmlns:a16="http://schemas.microsoft.com/office/drawing/2014/main" id="{06A84482-0576-47CA-8D86-0F7E340FB293}"/>
              </a:ext>
            </a:extLst>
          </p:cNvPr>
          <p:cNvSpPr>
            <a:spLocks noGrp="1"/>
          </p:cNvSpPr>
          <p:nvPr>
            <p:ph type="subTitle" idx="1"/>
          </p:nvPr>
        </p:nvSpPr>
        <p:spPr>
          <a:xfrm>
            <a:off x="390032" y="3429000"/>
            <a:ext cx="9440034" cy="1049867"/>
          </a:xfrm>
        </p:spPr>
        <p:txBody>
          <a:bodyPr/>
          <a:lstStyle/>
          <a:p>
            <a:r>
              <a:rPr lang="en-US" dirty="0"/>
              <a:t>Presented by :</a:t>
            </a:r>
          </a:p>
          <a:p>
            <a:r>
              <a:rPr lang="en-US" dirty="0"/>
              <a:t>						Anirudh Nayak</a:t>
            </a:r>
          </a:p>
        </p:txBody>
      </p:sp>
      <p:pic>
        <p:nvPicPr>
          <p:cNvPr id="5" name="Picture 4">
            <a:extLst>
              <a:ext uri="{FF2B5EF4-FFF2-40B4-BE49-F238E27FC236}">
                <a16:creationId xmlns:a16="http://schemas.microsoft.com/office/drawing/2014/main" id="{0E3B1709-EA44-4428-BD16-57CA975996C6}"/>
              </a:ext>
            </a:extLst>
          </p:cNvPr>
          <p:cNvPicPr>
            <a:picLocks noChangeAspect="1"/>
          </p:cNvPicPr>
          <p:nvPr/>
        </p:nvPicPr>
        <p:blipFill>
          <a:blip r:embed="rId2"/>
          <a:stretch>
            <a:fillRect/>
          </a:stretch>
        </p:blipFill>
        <p:spPr>
          <a:xfrm>
            <a:off x="1576076" y="620056"/>
            <a:ext cx="1486107" cy="1914792"/>
          </a:xfrm>
          <a:prstGeom prst="rect">
            <a:avLst/>
          </a:prstGeom>
        </p:spPr>
      </p:pic>
    </p:spTree>
    <p:extLst>
      <p:ext uri="{BB962C8B-B14F-4D97-AF65-F5344CB8AC3E}">
        <p14:creationId xmlns:p14="http://schemas.microsoft.com/office/powerpoint/2010/main" val="347806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2B32-1955-41E9-8B42-85064D1B88B0}"/>
              </a:ext>
            </a:extLst>
          </p:cNvPr>
          <p:cNvSpPr>
            <a:spLocks noGrp="1"/>
          </p:cNvSpPr>
          <p:nvPr>
            <p:ph type="title"/>
          </p:nvPr>
        </p:nvSpPr>
        <p:spPr>
          <a:xfrm>
            <a:off x="913795" y="291548"/>
            <a:ext cx="10353762" cy="970450"/>
          </a:xfrm>
        </p:spPr>
        <p:txBody>
          <a:bodyPr/>
          <a:lstStyle/>
          <a:p>
            <a:pPr algn="just"/>
            <a:r>
              <a:rPr lang="en-US" dirty="0"/>
              <a:t>Logistic Regression</a:t>
            </a:r>
          </a:p>
        </p:txBody>
      </p:sp>
      <p:sp>
        <p:nvSpPr>
          <p:cNvPr id="3" name="Content Placeholder 2">
            <a:extLst>
              <a:ext uri="{FF2B5EF4-FFF2-40B4-BE49-F238E27FC236}">
                <a16:creationId xmlns:a16="http://schemas.microsoft.com/office/drawing/2014/main" id="{D1E70FF7-1360-47DE-A46C-EC20028C0051}"/>
              </a:ext>
            </a:extLst>
          </p:cNvPr>
          <p:cNvSpPr>
            <a:spLocks noGrp="1"/>
          </p:cNvSpPr>
          <p:nvPr>
            <p:ph idx="1"/>
          </p:nvPr>
        </p:nvSpPr>
        <p:spPr>
          <a:xfrm>
            <a:off x="913795" y="1387892"/>
            <a:ext cx="10353762" cy="4893638"/>
          </a:xfrm>
        </p:spPr>
        <p:txBody>
          <a:bodyPr>
            <a:normAutofit fontScale="92500" lnSpcReduction="10000"/>
          </a:bodyPr>
          <a:lstStyle/>
          <a:p>
            <a:pPr algn="just">
              <a:lnSpc>
                <a:spcPct val="150000"/>
              </a:lnSpc>
            </a:pPr>
            <a:r>
              <a:rPr lang="en-US" sz="2200" dirty="0">
                <a:solidFill>
                  <a:schemeClr val="tx1"/>
                </a:solidFill>
                <a:latin typeface="Times New Roman" panose="02020603050405020304" pitchFamily="18" charset="0"/>
                <a:cs typeface="Times New Roman" panose="02020603050405020304" pitchFamily="18" charset="0"/>
              </a:rPr>
              <a:t>It is a classification algorithm in machine learning and is used when dependent variable Is categorical in nature </a:t>
            </a:r>
          </a:p>
          <a:p>
            <a:pPr algn="just">
              <a:lnSpc>
                <a:spcPct val="150000"/>
              </a:lnSpc>
            </a:pPr>
            <a:r>
              <a:rPr lang="en-US" sz="2200" dirty="0">
                <a:solidFill>
                  <a:schemeClr val="tx1"/>
                </a:solidFill>
                <a:latin typeface="Times New Roman" panose="02020603050405020304" pitchFamily="18" charset="0"/>
                <a:cs typeface="Times New Roman" panose="02020603050405020304" pitchFamily="18" charset="0"/>
              </a:rPr>
              <a:t>Main intention of logistic regression is to find the relationship between features and the probability of particular outcome.</a:t>
            </a:r>
          </a:p>
          <a:p>
            <a:pPr algn="just">
              <a:lnSpc>
                <a:spcPct val="150000"/>
              </a:lnSpc>
            </a:pPr>
            <a:r>
              <a:rPr lang="en-US" sz="2200" dirty="0">
                <a:solidFill>
                  <a:schemeClr val="tx1"/>
                </a:solidFill>
                <a:latin typeface="Times New Roman" panose="02020603050405020304" pitchFamily="18" charset="0"/>
                <a:cs typeface="Times New Roman" panose="02020603050405020304" pitchFamily="18" charset="0"/>
              </a:rPr>
              <a:t>Example:</a:t>
            </a:r>
          </a:p>
          <a:p>
            <a:pPr marL="36900" indent="0" algn="just">
              <a:lnSpc>
                <a:spcPct val="150000"/>
              </a:lnSpc>
              <a:buNone/>
            </a:pPr>
            <a:r>
              <a:rPr lang="en-US" sz="2200" dirty="0">
                <a:solidFill>
                  <a:schemeClr val="tx1"/>
                </a:solidFill>
                <a:latin typeface="Times New Roman" panose="02020603050405020304" pitchFamily="18" charset="0"/>
                <a:cs typeface="Times New Roman" panose="02020603050405020304" pitchFamily="18" charset="0"/>
              </a:rPr>
              <a:t> Tumour Prediction :</a:t>
            </a:r>
          </a:p>
          <a:p>
            <a:pPr marL="36900" indent="0" algn="just">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A Logistic Regression classifier may be used to identify whether a tumour is malignant or if it is mild. Several medical imaging techniques are used to extract various features of tumours. For instance, the size of the tumour, the affected body area, etc. These features are then fed to a Logistic Regression classifier to identify if the tumour is malignant or if it is mild.</a:t>
            </a:r>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8855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BAB82-3EBB-4380-8191-5D2F94856B86}"/>
              </a:ext>
            </a:extLst>
          </p:cNvPr>
          <p:cNvSpPr>
            <a:spLocks noGrp="1"/>
          </p:cNvSpPr>
          <p:nvPr>
            <p:ph type="title"/>
          </p:nvPr>
        </p:nvSpPr>
        <p:spPr>
          <a:xfrm>
            <a:off x="913795" y="430696"/>
            <a:ext cx="10353762" cy="970450"/>
          </a:xfrm>
        </p:spPr>
        <p:txBody>
          <a:bodyPr/>
          <a:lstStyle/>
          <a:p>
            <a:pPr algn="l"/>
            <a:r>
              <a:rPr lang="en-US" dirty="0"/>
              <a:t>Sigmoid Function </a:t>
            </a:r>
          </a:p>
        </p:txBody>
      </p:sp>
      <p:sp>
        <p:nvSpPr>
          <p:cNvPr id="3" name="Content Placeholder 2">
            <a:extLst>
              <a:ext uri="{FF2B5EF4-FFF2-40B4-BE49-F238E27FC236}">
                <a16:creationId xmlns:a16="http://schemas.microsoft.com/office/drawing/2014/main" id="{DB70F9A1-B79E-4A8B-B89B-29BD7F2A9AF4}"/>
              </a:ext>
            </a:extLst>
          </p:cNvPr>
          <p:cNvSpPr>
            <a:spLocks noGrp="1"/>
          </p:cNvSpPr>
          <p:nvPr>
            <p:ph idx="1"/>
          </p:nvPr>
        </p:nvSpPr>
        <p:spPr>
          <a:xfrm>
            <a:off x="913795" y="1515020"/>
            <a:ext cx="10353762" cy="4694855"/>
          </a:xfrm>
        </p:spPr>
        <p:txBody>
          <a:bodyPr>
            <a:normAutofit/>
          </a:bodyPr>
          <a:lstStyle/>
          <a:p>
            <a:pPr algn="just">
              <a:lnSpc>
                <a:spcPct val="150000"/>
              </a:lnSpc>
            </a:pPr>
            <a:r>
              <a:rPr lang="en-US" sz="2200" b="1" i="0" dirty="0">
                <a:solidFill>
                  <a:schemeClr val="tx1"/>
                </a:solidFill>
                <a:effectLst/>
                <a:latin typeface="Times New Roman" panose="02020603050405020304" pitchFamily="18" charset="0"/>
                <a:cs typeface="Times New Roman" panose="02020603050405020304" pitchFamily="18" charset="0"/>
              </a:rPr>
              <a:t>Logistic regression</a:t>
            </a:r>
            <a:r>
              <a:rPr lang="en-US" sz="2200" b="0" i="0" dirty="0">
                <a:solidFill>
                  <a:schemeClr val="tx1"/>
                </a:solidFill>
                <a:effectLst/>
                <a:latin typeface="Times New Roman" panose="02020603050405020304" pitchFamily="18" charset="0"/>
                <a:cs typeface="Times New Roman" panose="02020603050405020304" pitchFamily="18" charset="0"/>
              </a:rPr>
              <a:t> transforms its output using the sigmoid </a:t>
            </a:r>
            <a:r>
              <a:rPr lang="en-US" sz="2200" b="1" i="0" dirty="0">
                <a:solidFill>
                  <a:schemeClr val="tx1"/>
                </a:solidFill>
                <a:effectLst/>
                <a:latin typeface="Times New Roman" panose="02020603050405020304" pitchFamily="18" charset="0"/>
                <a:cs typeface="Times New Roman" panose="02020603050405020304" pitchFamily="18" charset="0"/>
              </a:rPr>
              <a:t>function</a:t>
            </a:r>
            <a:r>
              <a:rPr lang="en-US" sz="2200" b="0" i="0" dirty="0">
                <a:solidFill>
                  <a:schemeClr val="tx1"/>
                </a:solidFill>
                <a:effectLst/>
                <a:latin typeface="Times New Roman" panose="02020603050405020304" pitchFamily="18" charset="0"/>
                <a:cs typeface="Times New Roman" panose="02020603050405020304" pitchFamily="18" charset="0"/>
              </a:rPr>
              <a:t> to return a probability value which ranges from 0 to 1 with respect to dependent variable.</a:t>
            </a:r>
          </a:p>
          <a:p>
            <a:pPr algn="just">
              <a:lnSpc>
                <a:spcPct val="150000"/>
              </a:lnSpc>
            </a:pPr>
            <a:r>
              <a:rPr lang="en-US" sz="2200" dirty="0">
                <a:solidFill>
                  <a:schemeClr val="tx1"/>
                </a:solidFill>
                <a:effectLst/>
                <a:latin typeface="Times New Roman" panose="02020603050405020304" pitchFamily="18" charset="0"/>
                <a:cs typeface="Times New Roman" panose="02020603050405020304" pitchFamily="18" charset="0"/>
              </a:rPr>
              <a:t>Formula :</a:t>
            </a:r>
          </a:p>
          <a:p>
            <a:pPr marL="36900" indent="0" algn="just">
              <a:lnSpc>
                <a:spcPct val="150000"/>
              </a:lnSpc>
              <a:buNone/>
            </a:pPr>
            <a:r>
              <a:rPr lang="en-US" sz="2200" b="0" i="0" dirty="0">
                <a:solidFill>
                  <a:schemeClr val="tx1"/>
                </a:solidFill>
                <a:effectLst/>
                <a:latin typeface="Times New Roman" panose="02020603050405020304" pitchFamily="18" charset="0"/>
                <a:cs typeface="Times New Roman" panose="02020603050405020304" pitchFamily="18" charset="0"/>
              </a:rPr>
              <a:t>			</a:t>
            </a:r>
          </a:p>
          <a:p>
            <a:pPr marL="36900" indent="0" algn="just">
              <a:lnSpc>
                <a:spcPct val="150000"/>
              </a:lnSpc>
              <a:buNone/>
            </a:pPr>
            <a:r>
              <a:rPr lang="en-US" sz="2200" dirty="0">
                <a:solidFill>
                  <a:schemeClr val="tx1"/>
                </a:solidFill>
                <a:latin typeface="Times New Roman" panose="02020603050405020304" pitchFamily="18" charset="0"/>
                <a:cs typeface="Times New Roman" panose="02020603050405020304" pitchFamily="18" charset="0"/>
              </a:rPr>
              <a:t>			where,</a:t>
            </a:r>
          </a:p>
          <a:p>
            <a:pPr marL="36900" indent="0" algn="just">
              <a:lnSpc>
                <a:spcPct val="150000"/>
              </a:lnSpc>
              <a:buNone/>
            </a:pPr>
            <a:r>
              <a:rPr lang="en-US" sz="2200" dirty="0">
                <a:solidFill>
                  <a:schemeClr val="tx1"/>
                </a:solidFill>
                <a:latin typeface="Times New Roman" panose="02020603050405020304" pitchFamily="18" charset="0"/>
                <a:cs typeface="Times New Roman" panose="02020603050405020304" pitchFamily="18" charset="0"/>
              </a:rPr>
              <a:t>					y = independent variable</a:t>
            </a:r>
          </a:p>
          <a:p>
            <a:pPr marL="36900" indent="0" algn="just">
              <a:lnSpc>
                <a:spcPct val="150000"/>
              </a:lnSpc>
              <a:buNone/>
            </a:pPr>
            <a:r>
              <a:rPr lang="en-US" sz="2200" dirty="0">
                <a:solidFill>
                  <a:schemeClr val="tx1"/>
                </a:solidFill>
                <a:latin typeface="Times New Roman" panose="02020603050405020304" pitchFamily="18" charset="0"/>
                <a:cs typeface="Times New Roman" panose="02020603050405020304" pitchFamily="18" charset="0"/>
              </a:rPr>
              <a:t>					e = eulers number (2.718)</a:t>
            </a:r>
          </a:p>
        </p:txBody>
      </p:sp>
      <p:pic>
        <p:nvPicPr>
          <p:cNvPr id="5" name="Picture 4">
            <a:extLst>
              <a:ext uri="{FF2B5EF4-FFF2-40B4-BE49-F238E27FC236}">
                <a16:creationId xmlns:a16="http://schemas.microsoft.com/office/drawing/2014/main" id="{CA894F87-2F04-443C-8B0B-583E3D51ECEA}"/>
              </a:ext>
            </a:extLst>
          </p:cNvPr>
          <p:cNvPicPr>
            <a:picLocks noChangeAspect="1"/>
          </p:cNvPicPr>
          <p:nvPr/>
        </p:nvPicPr>
        <p:blipFill>
          <a:blip r:embed="rId2"/>
          <a:stretch>
            <a:fillRect/>
          </a:stretch>
        </p:blipFill>
        <p:spPr>
          <a:xfrm>
            <a:off x="2145688" y="3177208"/>
            <a:ext cx="1857634" cy="866896"/>
          </a:xfrm>
          <a:prstGeom prst="rect">
            <a:avLst/>
          </a:prstGeom>
        </p:spPr>
      </p:pic>
    </p:spTree>
    <p:extLst>
      <p:ext uri="{BB962C8B-B14F-4D97-AF65-F5344CB8AC3E}">
        <p14:creationId xmlns:p14="http://schemas.microsoft.com/office/powerpoint/2010/main" val="3357205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7649-6BCC-416F-BA5C-4748B003663E}"/>
              </a:ext>
            </a:extLst>
          </p:cNvPr>
          <p:cNvSpPr>
            <a:spLocks noGrp="1"/>
          </p:cNvSpPr>
          <p:nvPr>
            <p:ph type="title"/>
          </p:nvPr>
        </p:nvSpPr>
        <p:spPr/>
        <p:txBody>
          <a:bodyPr/>
          <a:lstStyle/>
          <a:p>
            <a:pPr algn="just"/>
            <a:r>
              <a:rPr lang="en-US" dirty="0"/>
              <a:t>Types of Logistic Regression</a:t>
            </a:r>
          </a:p>
        </p:txBody>
      </p:sp>
      <p:sp>
        <p:nvSpPr>
          <p:cNvPr id="3" name="Content Placeholder 2">
            <a:extLst>
              <a:ext uri="{FF2B5EF4-FFF2-40B4-BE49-F238E27FC236}">
                <a16:creationId xmlns:a16="http://schemas.microsoft.com/office/drawing/2014/main" id="{CC63C0B1-E122-4072-93B5-68F551F7583B}"/>
              </a:ext>
            </a:extLst>
          </p:cNvPr>
          <p:cNvSpPr>
            <a:spLocks noGrp="1"/>
          </p:cNvSpPr>
          <p:nvPr>
            <p:ph idx="1"/>
          </p:nvPr>
        </p:nvSpPr>
        <p:spPr/>
        <p:txBody>
          <a:bodyPr>
            <a:normAutofit fontScale="92500" lnSpcReduction="10000"/>
          </a:bodyPr>
          <a:lstStyle/>
          <a:p>
            <a:pPr algn="just">
              <a:lnSpc>
                <a:spcPct val="150000"/>
              </a:lnSpc>
            </a:pPr>
            <a:r>
              <a:rPr lang="en-US" sz="2200" b="1" dirty="0">
                <a:solidFill>
                  <a:schemeClr val="tx1"/>
                </a:solidFill>
                <a:latin typeface="Times New Roman" panose="02020603050405020304" pitchFamily="18" charset="0"/>
                <a:cs typeface="Times New Roman" panose="02020603050405020304" pitchFamily="18" charset="0"/>
              </a:rPr>
              <a:t>Binomial logistic regression :</a:t>
            </a:r>
          </a:p>
          <a:p>
            <a:pPr marL="36900" indent="0" algn="just">
              <a:lnSpc>
                <a:spcPct val="150000"/>
              </a:lnSpc>
              <a:buNone/>
            </a:pPr>
            <a:r>
              <a:rPr lang="en-US" sz="2200" dirty="0">
                <a:solidFill>
                  <a:schemeClr val="tx1"/>
                </a:solidFill>
                <a:latin typeface="Times New Roman" panose="02020603050405020304" pitchFamily="18" charset="0"/>
                <a:cs typeface="Times New Roman" panose="02020603050405020304" pitchFamily="18" charset="0"/>
              </a:rPr>
              <a:t> </a:t>
            </a:r>
            <a:r>
              <a:rPr lang="en-US" sz="2200" b="0" i="0" dirty="0">
                <a:solidFill>
                  <a:schemeClr val="tx1"/>
                </a:solidFill>
                <a:effectLst/>
                <a:latin typeface="Times New Roman" panose="02020603050405020304" pitchFamily="18" charset="0"/>
                <a:cs typeface="Times New Roman" panose="02020603050405020304" pitchFamily="18" charset="0"/>
              </a:rPr>
              <a:t> It is used to predict the relationship between the dependent variable and the independent variable, where the dependent variable is binary in nature. For example, the output can be Success/Failure,  0/1 , True/False, or Yes/No.</a:t>
            </a:r>
          </a:p>
          <a:p>
            <a:pPr marL="36900" indent="0" algn="just">
              <a:lnSpc>
                <a:spcPct val="150000"/>
              </a:lnSpc>
              <a:buNone/>
            </a:pPr>
            <a:endParaRPr lang="en-US" sz="2200" dirty="0">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r>
              <a:rPr lang="en-US" sz="2200" b="1" i="0" dirty="0">
                <a:solidFill>
                  <a:schemeClr val="tx1"/>
                </a:solidFill>
                <a:effectLst/>
                <a:latin typeface="Times New Roman" panose="02020603050405020304" pitchFamily="18" charset="0"/>
                <a:cs typeface="Times New Roman" panose="02020603050405020304" pitchFamily="18" charset="0"/>
              </a:rPr>
              <a:t>Multinomial Logistic Regression:</a:t>
            </a:r>
          </a:p>
          <a:p>
            <a:pPr marL="36900" indent="0" algn="just">
              <a:lnSpc>
                <a:spcPct val="150000"/>
              </a:lnSpc>
              <a:buNone/>
            </a:pPr>
            <a:r>
              <a:rPr lang="en-US" sz="2200" dirty="0">
                <a:solidFill>
                  <a:srgbClr val="C9D1D9"/>
                </a:solidFill>
                <a:effectLst/>
                <a:latin typeface="Times New Roman" panose="02020603050405020304" pitchFamily="18" charset="0"/>
                <a:cs typeface="Times New Roman" panose="02020603050405020304" pitchFamily="18" charset="0"/>
              </a:rPr>
              <a:t>T</a:t>
            </a:r>
            <a:r>
              <a:rPr lang="en-US" sz="2200" b="0" i="0" dirty="0">
                <a:solidFill>
                  <a:srgbClr val="C9D1D9"/>
                </a:solidFill>
                <a:effectLst/>
                <a:latin typeface="Times New Roman" panose="02020603050405020304" pitchFamily="18" charset="0"/>
                <a:cs typeface="Times New Roman" panose="02020603050405020304" pitchFamily="18" charset="0"/>
              </a:rPr>
              <a:t>arget variable can have 3 or more unordered possible types. </a:t>
            </a:r>
            <a:r>
              <a:rPr lang="en-US" sz="2200" dirty="0">
                <a:solidFill>
                  <a:srgbClr val="C9D1D9"/>
                </a:solidFill>
                <a:effectLst/>
                <a:latin typeface="Times New Roman" panose="02020603050405020304" pitchFamily="18" charset="0"/>
                <a:cs typeface="Times New Roman" panose="02020603050405020304" pitchFamily="18" charset="0"/>
              </a:rPr>
              <a:t>For example ‘Bengaluru’, ‘Mysuru’, ‘Mangaluru’ .</a:t>
            </a:r>
            <a:endParaRPr lang="en-US" sz="2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63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69A19-3E5B-4B0D-86FD-BC91130E9AF5}"/>
              </a:ext>
            </a:extLst>
          </p:cNvPr>
          <p:cNvSpPr>
            <a:spLocks noGrp="1"/>
          </p:cNvSpPr>
          <p:nvPr>
            <p:ph idx="1"/>
          </p:nvPr>
        </p:nvSpPr>
        <p:spPr>
          <a:xfrm>
            <a:off x="913795" y="410817"/>
            <a:ext cx="10562588" cy="5804453"/>
          </a:xfrm>
        </p:spPr>
        <p:txBody>
          <a:bodyPr>
            <a:normAutofit/>
          </a:bodyPr>
          <a:lstStyle/>
          <a:p>
            <a:pPr algn="just">
              <a:lnSpc>
                <a:spcPct val="150000"/>
              </a:lnSpc>
            </a:pPr>
            <a:r>
              <a:rPr lang="en-US" sz="2400" b="1" i="0"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Ordinal Logistic Regression:</a:t>
            </a:r>
          </a:p>
          <a:p>
            <a:pPr marL="36900" indent="0" algn="just">
              <a:lnSpc>
                <a:spcPct val="150000"/>
              </a:lnSpc>
              <a:buNone/>
            </a:pPr>
            <a:r>
              <a:rPr lang="en-US"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Three or more categories with ordering. </a:t>
            </a:r>
          </a:p>
          <a:p>
            <a:pPr marL="36900" indent="0" algn="just">
              <a:lnSpc>
                <a:spcPct val="150000"/>
              </a:lnSpc>
              <a:buNone/>
            </a:pPr>
            <a:r>
              <a:rPr lang="en-US" sz="2400" b="0" i="0" dirty="0">
                <a:solidFill>
                  <a:schemeClr val="tx1"/>
                </a:solidFill>
                <a:effectLst/>
                <a:latin typeface="Times New Roman" panose="02020603050405020304" pitchFamily="18" charset="0"/>
                <a:cs typeface="Times New Roman" panose="02020603050405020304" pitchFamily="18" charset="0"/>
              </a:rPr>
              <a:t>Example: Movie rating from 1 to 5</a:t>
            </a:r>
            <a:endParaRPr lang="en-US" sz="24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127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20B5-B836-4886-BF12-B1AA7BE8E7F3}"/>
              </a:ext>
            </a:extLst>
          </p:cNvPr>
          <p:cNvSpPr>
            <a:spLocks noGrp="1"/>
          </p:cNvSpPr>
          <p:nvPr>
            <p:ph type="title"/>
          </p:nvPr>
        </p:nvSpPr>
        <p:spPr>
          <a:xfrm>
            <a:off x="913795" y="450573"/>
            <a:ext cx="10353762" cy="970450"/>
          </a:xfrm>
        </p:spPr>
        <p:txBody>
          <a:bodyPr>
            <a:normAutofit fontScale="90000"/>
          </a:bodyPr>
          <a:lstStyle/>
          <a:p>
            <a:pPr algn="l">
              <a:lnSpc>
                <a:spcPct val="150000"/>
              </a:lnSpc>
            </a:pPr>
            <a:r>
              <a:rPr lang="en-US" sz="4400" dirty="0">
                <a:latin typeface="Times New Roman" panose="02020603050405020304" pitchFamily="18" charset="0"/>
                <a:cs typeface="Times New Roman" panose="02020603050405020304" pitchFamily="18" charset="0"/>
              </a:rPr>
              <a:t>Applications of logistic regression</a:t>
            </a:r>
          </a:p>
        </p:txBody>
      </p:sp>
      <p:sp>
        <p:nvSpPr>
          <p:cNvPr id="3" name="Content Placeholder 2">
            <a:extLst>
              <a:ext uri="{FF2B5EF4-FFF2-40B4-BE49-F238E27FC236}">
                <a16:creationId xmlns:a16="http://schemas.microsoft.com/office/drawing/2014/main" id="{5ABBE4C2-72D4-4496-BDDC-41E0774EEF8A}"/>
              </a:ext>
            </a:extLst>
          </p:cNvPr>
          <p:cNvSpPr>
            <a:spLocks noGrp="1"/>
          </p:cNvSpPr>
          <p:nvPr>
            <p:ph idx="1"/>
          </p:nvPr>
        </p:nvSpPr>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Email is spam or ham</a:t>
            </a:r>
          </a:p>
          <a:p>
            <a:pPr algn="just">
              <a:lnSpc>
                <a:spcPct val="150000"/>
              </a:lnSpc>
            </a:pPr>
            <a:r>
              <a:rPr lang="en-US" sz="2200" dirty="0">
                <a:latin typeface="Times New Roman" panose="02020603050405020304" pitchFamily="18" charset="0"/>
                <a:cs typeface="Times New Roman" panose="02020603050405020304" pitchFamily="18" charset="0"/>
              </a:rPr>
              <a:t>Tumour Predictions</a:t>
            </a:r>
          </a:p>
        </p:txBody>
      </p:sp>
    </p:spTree>
    <p:extLst>
      <p:ext uri="{BB962C8B-B14F-4D97-AF65-F5344CB8AC3E}">
        <p14:creationId xmlns:p14="http://schemas.microsoft.com/office/powerpoint/2010/main" val="3485430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D5CBAF11-69B7-47EA-BC01-41F77058C2A9}"/>
    </a:ext>
  </a:extLst>
</a:theme>
</file>

<file path=docProps/app.xml><?xml version="1.0" encoding="utf-8"?>
<Properties xmlns="http://schemas.openxmlformats.org/officeDocument/2006/extended-properties" xmlns:vt="http://schemas.openxmlformats.org/officeDocument/2006/docPropsVTypes">
  <Template>TM04033929[[fn=Slate]]</Template>
  <TotalTime>350</TotalTime>
  <Words>304</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Calisto MT</vt:lpstr>
      <vt:lpstr>Times New Roman</vt:lpstr>
      <vt:lpstr>Wingdings 2</vt:lpstr>
      <vt:lpstr>Slate</vt:lpstr>
      <vt:lpstr>   Netzwerk Academy</vt:lpstr>
      <vt:lpstr>Logistic Regression</vt:lpstr>
      <vt:lpstr>Sigmoid Function </vt:lpstr>
      <vt:lpstr>Types of Logistic Regression</vt:lpstr>
      <vt:lpstr>PowerPoint Presentation</vt:lpstr>
      <vt:lpstr>Applications of logistic regression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Netzwerk Academy</dc:title>
  <dc:creator>Bhoomi Jois</dc:creator>
  <cp:lastModifiedBy>Bhoomi Jois</cp:lastModifiedBy>
  <cp:revision>10</cp:revision>
  <dcterms:created xsi:type="dcterms:W3CDTF">2021-06-04T06:48:46Z</dcterms:created>
  <dcterms:modified xsi:type="dcterms:W3CDTF">2021-06-04T12:38:49Z</dcterms:modified>
</cp:coreProperties>
</file>