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5/31/2021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5/31/2021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5/31/2021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F5A954-3E42-4DE1-8063-7FAB966C86A1}"/>
              </a:ext>
            </a:extLst>
          </p:cNvPr>
          <p:cNvSpPr>
            <a:spLocks noGrp="1"/>
          </p:cNvSpPr>
          <p:nvPr>
            <p:ph type="ctrTitle"/>
          </p:nvPr>
        </p:nvSpPr>
        <p:spPr>
          <a:xfrm>
            <a:off x="1340485" y="516836"/>
            <a:ext cx="9249580" cy="1842052"/>
          </a:xfrm>
        </p:spPr>
        <p:txBody>
          <a:bodyPr/>
          <a:lstStyle/>
          <a:p>
            <a:r>
              <a:rPr lang="en-US" dirty="0"/>
              <a:t>				 Netzwerk Academy</a:t>
            </a:r>
          </a:p>
        </p:txBody>
      </p:sp>
      <p:pic>
        <p:nvPicPr>
          <p:cNvPr id="9" name="Picture 8">
            <a:extLst>
              <a:ext uri="{FF2B5EF4-FFF2-40B4-BE49-F238E27FC236}">
                <a16:creationId xmlns:a16="http://schemas.microsoft.com/office/drawing/2014/main" id="{660AEA45-E006-4699-AB36-F59B914B61F5}"/>
              </a:ext>
            </a:extLst>
          </p:cNvPr>
          <p:cNvPicPr>
            <a:picLocks noChangeAspect="1"/>
          </p:cNvPicPr>
          <p:nvPr/>
        </p:nvPicPr>
        <p:blipFill>
          <a:blip r:embed="rId2"/>
          <a:stretch>
            <a:fillRect/>
          </a:stretch>
        </p:blipFill>
        <p:spPr>
          <a:xfrm>
            <a:off x="1601935" y="887898"/>
            <a:ext cx="1476959" cy="1842052"/>
          </a:xfrm>
          <a:prstGeom prst="rect">
            <a:avLst/>
          </a:prstGeom>
        </p:spPr>
      </p:pic>
      <p:sp>
        <p:nvSpPr>
          <p:cNvPr id="2" name="TextBox 1">
            <a:extLst>
              <a:ext uri="{FF2B5EF4-FFF2-40B4-BE49-F238E27FC236}">
                <a16:creationId xmlns:a16="http://schemas.microsoft.com/office/drawing/2014/main" id="{E4A6C3A6-DECD-491C-B260-CCB507DA3D86}"/>
              </a:ext>
            </a:extLst>
          </p:cNvPr>
          <p:cNvSpPr txBox="1"/>
          <p:nvPr/>
        </p:nvSpPr>
        <p:spPr>
          <a:xfrm>
            <a:off x="4492487" y="2938669"/>
            <a:ext cx="4558748" cy="646331"/>
          </a:xfrm>
          <a:prstGeom prst="rect">
            <a:avLst/>
          </a:prstGeom>
          <a:noFill/>
        </p:spPr>
        <p:txBody>
          <a:bodyPr wrap="square" rtlCol="0">
            <a:spAutoFit/>
          </a:bodyPr>
          <a:lstStyle/>
          <a:p>
            <a:r>
              <a:rPr lang="en-US" dirty="0">
                <a:solidFill>
                  <a:schemeClr val="bg2"/>
                </a:solidFill>
                <a:latin typeface="Arial Black" panose="020B0A04020102020204" pitchFamily="34" charset="0"/>
              </a:rPr>
              <a:t>Presented by :</a:t>
            </a:r>
          </a:p>
          <a:p>
            <a:r>
              <a:rPr lang="en-US" dirty="0">
                <a:solidFill>
                  <a:schemeClr val="bg2"/>
                </a:solidFill>
                <a:latin typeface="Arial Black" panose="020B0A04020102020204" pitchFamily="34" charset="0"/>
              </a:rPr>
              <a:t>			Anirudh Nayak</a:t>
            </a:r>
          </a:p>
        </p:txBody>
      </p:sp>
    </p:spTree>
    <p:extLst>
      <p:ext uri="{BB962C8B-B14F-4D97-AF65-F5344CB8AC3E}">
        <p14:creationId xmlns:p14="http://schemas.microsoft.com/office/powerpoint/2010/main" val="225968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5967-B248-4737-93D8-43316C96B90B}"/>
              </a:ext>
            </a:extLst>
          </p:cNvPr>
          <p:cNvSpPr>
            <a:spLocks noGrp="1"/>
          </p:cNvSpPr>
          <p:nvPr>
            <p:ph type="title"/>
          </p:nvPr>
        </p:nvSpPr>
        <p:spPr/>
        <p:txBody>
          <a:bodyPr/>
          <a:lstStyle/>
          <a:p>
            <a:r>
              <a:rPr lang="en-US" dirty="0"/>
              <a:t>Training dataset and testing dataset</a:t>
            </a:r>
          </a:p>
        </p:txBody>
      </p:sp>
      <p:sp>
        <p:nvSpPr>
          <p:cNvPr id="3" name="Content Placeholder 2">
            <a:extLst>
              <a:ext uri="{FF2B5EF4-FFF2-40B4-BE49-F238E27FC236}">
                <a16:creationId xmlns:a16="http://schemas.microsoft.com/office/drawing/2014/main" id="{75C16CD9-E750-4374-9F4E-EC185450C088}"/>
              </a:ext>
            </a:extLst>
          </p:cNvPr>
          <p:cNvSpPr>
            <a:spLocks noGrp="1"/>
          </p:cNvSpPr>
          <p:nvPr>
            <p:ph idx="1"/>
          </p:nvPr>
        </p:nvSpPr>
        <p:spPr>
          <a:xfrm>
            <a:off x="1433251" y="2292627"/>
            <a:ext cx="8761412" cy="4071730"/>
          </a:xfrm>
        </p:spPr>
        <p:txBody>
          <a:bodyPr>
            <a:normAutofit fontScale="92500"/>
          </a:bodyPr>
          <a:lstStyle/>
          <a:p>
            <a:pPr algn="just">
              <a:lnSpc>
                <a:spcPct val="150000"/>
              </a:lnSpc>
            </a:pPr>
            <a:r>
              <a:rPr lang="en-US" sz="2200" dirty="0">
                <a:latin typeface="Times New Roman" panose="02020603050405020304" pitchFamily="18" charset="0"/>
                <a:cs typeface="Times New Roman" panose="02020603050405020304" pitchFamily="18" charset="0"/>
              </a:rPr>
              <a:t>A dataset can be divided into 2 parts i.e., training and testing dataset</a:t>
            </a:r>
          </a:p>
          <a:p>
            <a:pPr algn="just">
              <a:lnSpc>
                <a:spcPct val="150000"/>
              </a:lnSpc>
            </a:pPr>
            <a:r>
              <a:rPr lang="en-US" sz="2200" b="0" i="0" dirty="0">
                <a:solidFill>
                  <a:srgbClr val="292929"/>
                </a:solidFill>
                <a:effectLst/>
                <a:latin typeface="Times New Roman" panose="02020603050405020304" pitchFamily="18" charset="0"/>
                <a:cs typeface="Times New Roman" panose="02020603050405020304" pitchFamily="18" charset="0"/>
              </a:rPr>
              <a:t> training set is implemented to build up a model, while a test (or validation) set is to validate the model built.</a:t>
            </a:r>
          </a:p>
          <a:p>
            <a:pPr algn="just">
              <a:lnSpc>
                <a:spcPct val="150000"/>
              </a:lnSpc>
            </a:pPr>
            <a:r>
              <a:rPr lang="en-US" sz="2200" b="0" i="0" dirty="0">
                <a:solidFill>
                  <a:srgbClr val="292929"/>
                </a:solidFill>
                <a:effectLst/>
                <a:latin typeface="Times New Roman" panose="02020603050405020304" pitchFamily="18" charset="0"/>
                <a:cs typeface="Times New Roman" panose="02020603050405020304" pitchFamily="18" charset="0"/>
              </a:rPr>
              <a:t>In Machine Learning, we basically try to create a model to predict the test data. So, we use the training data to fit the model and testing data to test it</a:t>
            </a:r>
            <a:endParaRPr lang="en-US" sz="2200" dirty="0">
              <a:solidFill>
                <a:srgbClr val="292929"/>
              </a:solidFill>
              <a:latin typeface="Times New Roman" panose="02020603050405020304" pitchFamily="18" charset="0"/>
              <a:cs typeface="Times New Roman" panose="02020603050405020304" pitchFamily="18" charset="0"/>
            </a:endParaRPr>
          </a:p>
          <a:p>
            <a:pPr algn="just">
              <a:lnSpc>
                <a:spcPct val="150000"/>
              </a:lnSpc>
            </a:pPr>
            <a:r>
              <a:rPr lang="en-US" sz="2200" b="0" i="0" dirty="0">
                <a:solidFill>
                  <a:srgbClr val="292929"/>
                </a:solidFill>
                <a:effectLst/>
                <a:latin typeface="Times New Roman" panose="02020603050405020304" pitchFamily="18" charset="0"/>
                <a:cs typeface="Times New Roman" panose="02020603050405020304" pitchFamily="18" charset="0"/>
              </a:rPr>
              <a:t>As you pointed out, the dataset is divided into train and test set in order to check accuracies, precisions by training and testing it on it.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52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AE707-1830-416D-B8DE-E3BEF56B2C5F}"/>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Types of Machine learning</a:t>
            </a:r>
          </a:p>
        </p:txBody>
      </p:sp>
      <p:sp>
        <p:nvSpPr>
          <p:cNvPr id="3" name="Content Placeholder 2">
            <a:extLst>
              <a:ext uri="{FF2B5EF4-FFF2-40B4-BE49-F238E27FC236}">
                <a16:creationId xmlns:a16="http://schemas.microsoft.com/office/drawing/2014/main" id="{98861F64-D95F-49F3-8525-5540235D099D}"/>
              </a:ext>
            </a:extLst>
          </p:cNvPr>
          <p:cNvSpPr>
            <a:spLocks noGrp="1"/>
          </p:cNvSpPr>
          <p:nvPr>
            <p:ph idx="1"/>
          </p:nvPr>
        </p:nvSpPr>
        <p:spPr>
          <a:xfrm>
            <a:off x="1154954" y="2828786"/>
            <a:ext cx="8761412" cy="3717787"/>
          </a:xfrm>
        </p:spPr>
        <p:txBody>
          <a:bodyPr/>
          <a:lstStyle/>
          <a:p>
            <a:r>
              <a:rPr lang="en-US" sz="2800" dirty="0"/>
              <a:t>Supervised Machine Learning</a:t>
            </a:r>
          </a:p>
          <a:p>
            <a:pPr marL="0" indent="0">
              <a:buNone/>
            </a:pPr>
            <a:endParaRPr lang="en-US" sz="2800" dirty="0"/>
          </a:p>
          <a:p>
            <a:r>
              <a:rPr lang="en-US" sz="2800" dirty="0"/>
              <a:t>Unsupervised Machine Learning</a:t>
            </a:r>
          </a:p>
          <a:p>
            <a:pPr marL="0" indent="0">
              <a:buNone/>
            </a:pPr>
            <a:endParaRPr lang="en-US" sz="2800" dirty="0"/>
          </a:p>
          <a:p>
            <a:r>
              <a:rPr lang="en-US" sz="2800" dirty="0"/>
              <a:t>Reinfroment Machine Learning</a:t>
            </a:r>
          </a:p>
          <a:p>
            <a:endParaRPr lang="en-US" dirty="0"/>
          </a:p>
        </p:txBody>
      </p:sp>
    </p:spTree>
    <p:extLst>
      <p:ext uri="{BB962C8B-B14F-4D97-AF65-F5344CB8AC3E}">
        <p14:creationId xmlns:p14="http://schemas.microsoft.com/office/powerpoint/2010/main" val="82376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8673-7CBE-432E-B238-51B569F1C975}"/>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F2B1FBEC-5B09-49D3-85FB-7E863B811099}"/>
              </a:ext>
            </a:extLst>
          </p:cNvPr>
          <p:cNvSpPr>
            <a:spLocks noGrp="1"/>
          </p:cNvSpPr>
          <p:nvPr>
            <p:ph idx="1"/>
          </p:nvPr>
        </p:nvSpPr>
        <p:spPr/>
        <p:txBody>
          <a:bodyPr/>
          <a:lstStyle/>
          <a:p>
            <a:pPr algn="just">
              <a:lnSpc>
                <a:spcPct val="150000"/>
              </a:lnSpc>
            </a:pPr>
            <a:r>
              <a:rPr lang="en-US" b="0" i="0" dirty="0">
                <a:solidFill>
                  <a:srgbClr val="595858"/>
                </a:solidFill>
                <a:effectLst/>
                <a:latin typeface="roboto" panose="020B0604020202020204" pitchFamily="2" charset="0"/>
              </a:rPr>
              <a:t> </a:t>
            </a:r>
            <a:r>
              <a:rPr lang="en-US" sz="2200" b="0" i="0" dirty="0">
                <a:solidFill>
                  <a:srgbClr val="595858"/>
                </a:solidFill>
                <a:effectLst/>
                <a:latin typeface="Times New Roman" panose="02020603050405020304" pitchFamily="18" charset="0"/>
                <a:cs typeface="Times New Roman" panose="02020603050405020304" pitchFamily="18" charset="0"/>
              </a:rPr>
              <a:t>In supervised learning, the computer is taught by example. It learns from past data and applies the learning to present data to predict future events.</a:t>
            </a:r>
          </a:p>
          <a:p>
            <a:pPr algn="just">
              <a:lnSpc>
                <a:spcPct val="150000"/>
              </a:lnSpc>
            </a:pPr>
            <a:r>
              <a:rPr lang="en-US" sz="2200" b="0" i="0" dirty="0">
                <a:solidFill>
                  <a:srgbClr val="595858"/>
                </a:solidFill>
                <a:effectLst/>
                <a:latin typeface="Times New Roman" panose="02020603050405020304" pitchFamily="18" charset="0"/>
                <a:cs typeface="Times New Roman" panose="02020603050405020304" pitchFamily="18" charset="0"/>
              </a:rPr>
              <a:t>In this case, both input and desired output data provide help to the prediction of future events.</a:t>
            </a:r>
          </a:p>
          <a:p>
            <a:pPr algn="just">
              <a:lnSpc>
                <a:spcPct val="150000"/>
              </a:lnSpc>
            </a:pPr>
            <a:r>
              <a:rPr lang="en-US" sz="2200" b="0" i="0" dirty="0">
                <a:solidFill>
                  <a:srgbClr val="595858"/>
                </a:solidFill>
                <a:effectLst/>
                <a:latin typeface="Times New Roman" panose="02020603050405020304" pitchFamily="18" charset="0"/>
                <a:cs typeface="Times New Roman" panose="02020603050405020304" pitchFamily="18" charset="0"/>
              </a:rPr>
              <a:t>For accurate predictions, the input data is labeled or tagged as the right answer</a:t>
            </a:r>
            <a:r>
              <a:rPr lang="en-US" b="0" i="0" dirty="0">
                <a:solidFill>
                  <a:srgbClr val="595858"/>
                </a:solidFill>
                <a:effectLst/>
                <a:latin typeface="roboto" panose="02000000000000000000" pitchFamily="2" charset="0"/>
              </a:rPr>
              <a:t>.</a:t>
            </a:r>
          </a:p>
          <a:p>
            <a:endParaRPr lang="en-US" dirty="0"/>
          </a:p>
        </p:txBody>
      </p:sp>
    </p:spTree>
    <p:extLst>
      <p:ext uri="{BB962C8B-B14F-4D97-AF65-F5344CB8AC3E}">
        <p14:creationId xmlns:p14="http://schemas.microsoft.com/office/powerpoint/2010/main" val="28696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EE9A2B-CDC5-4323-A6A2-B7B43620B64C}"/>
              </a:ext>
            </a:extLst>
          </p:cNvPr>
          <p:cNvPicPr>
            <a:picLocks noGrp="1" noChangeAspect="1"/>
          </p:cNvPicPr>
          <p:nvPr>
            <p:ph idx="1"/>
          </p:nvPr>
        </p:nvPicPr>
        <p:blipFill>
          <a:blip r:embed="rId2"/>
          <a:stretch>
            <a:fillRect/>
          </a:stretch>
        </p:blipFill>
        <p:spPr>
          <a:xfrm>
            <a:off x="2284310" y="2146852"/>
            <a:ext cx="7623380" cy="3684104"/>
          </a:xfrm>
        </p:spPr>
      </p:pic>
    </p:spTree>
    <p:extLst>
      <p:ext uri="{BB962C8B-B14F-4D97-AF65-F5344CB8AC3E}">
        <p14:creationId xmlns:p14="http://schemas.microsoft.com/office/powerpoint/2010/main" val="98123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AC50-32CC-48D1-9EE1-5EAF2DB955EB}"/>
              </a:ext>
            </a:extLst>
          </p:cNvPr>
          <p:cNvSpPr>
            <a:spLocks noGrp="1"/>
          </p:cNvSpPr>
          <p:nvPr>
            <p:ph type="title"/>
          </p:nvPr>
        </p:nvSpPr>
        <p:spPr/>
        <p:txBody>
          <a:bodyPr/>
          <a:lstStyle/>
          <a:p>
            <a:r>
              <a:rPr lang="en-US" dirty="0"/>
              <a:t>Types of Supervised ML</a:t>
            </a:r>
          </a:p>
        </p:txBody>
      </p:sp>
      <p:sp>
        <p:nvSpPr>
          <p:cNvPr id="3" name="Content Placeholder 2">
            <a:extLst>
              <a:ext uri="{FF2B5EF4-FFF2-40B4-BE49-F238E27FC236}">
                <a16:creationId xmlns:a16="http://schemas.microsoft.com/office/drawing/2014/main" id="{0DAA1C37-214A-4321-AC5A-8EB860307DAC}"/>
              </a:ext>
            </a:extLst>
          </p:cNvPr>
          <p:cNvSpPr>
            <a:spLocks noGrp="1"/>
          </p:cNvSpPr>
          <p:nvPr>
            <p:ph idx="1"/>
          </p:nvPr>
        </p:nvSpPr>
        <p:spPr>
          <a:xfrm>
            <a:off x="1154954" y="2033656"/>
            <a:ext cx="8761412" cy="341630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Regression Model</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sz="2000" b="0" i="0" dirty="0">
                <a:solidFill>
                  <a:srgbClr val="595858"/>
                </a:solidFill>
                <a:effectLst/>
                <a:latin typeface="Times New Roman" panose="02020603050405020304" pitchFamily="18" charset="0"/>
                <a:cs typeface="Times New Roman" panose="02020603050405020304" pitchFamily="18" charset="0"/>
              </a:rPr>
              <a:t>Regression models are used for problems where the output variable is a real value such as a unique number, dollars, salary, weight or pressure. for example. It is most often used to predict numerical values based on previous data observations.</a:t>
            </a:r>
          </a:p>
          <a:p>
            <a:pPr algn="just">
              <a:lnSpc>
                <a:spcPct val="150000"/>
              </a:lnSpc>
            </a:pPr>
            <a:r>
              <a:rPr lang="en-US" sz="2000" dirty="0">
                <a:latin typeface="Times New Roman" panose="02020603050405020304" pitchFamily="18" charset="0"/>
                <a:cs typeface="Times New Roman" panose="02020603050405020304" pitchFamily="18" charset="0"/>
              </a:rPr>
              <a:t>Classification Model</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sz="2000" b="0" i="0" dirty="0">
                <a:solidFill>
                  <a:srgbClr val="595858"/>
                </a:solidFill>
                <a:effectLst/>
                <a:latin typeface="Times New Roman" panose="02020603050405020304" pitchFamily="18" charset="0"/>
                <a:cs typeface="Times New Roman" panose="02020603050405020304" pitchFamily="18" charset="0"/>
              </a:rPr>
              <a:t>Classification models are used for problems where the output variable can be categorized, such as “Yes” or “No”, or “Pass” or “Fail.” Classification Models are used to predict the category of the data. Real-life examples include spam detection, sentiment analysis, scorecard prediction of exams, 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87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9A5ACB-7659-4B89-8684-35327B41BA24}"/>
              </a:ext>
            </a:extLst>
          </p:cNvPr>
          <p:cNvPicPr>
            <a:picLocks noGrp="1" noChangeAspect="1"/>
          </p:cNvPicPr>
          <p:nvPr>
            <p:ph idx="1"/>
          </p:nvPr>
        </p:nvPicPr>
        <p:blipFill>
          <a:blip r:embed="rId2"/>
          <a:stretch>
            <a:fillRect/>
          </a:stretch>
        </p:blipFill>
        <p:spPr>
          <a:xfrm>
            <a:off x="2387119" y="2148823"/>
            <a:ext cx="7228341" cy="3920673"/>
          </a:xfrm>
        </p:spPr>
      </p:pic>
    </p:spTree>
    <p:extLst>
      <p:ext uri="{BB962C8B-B14F-4D97-AF65-F5344CB8AC3E}">
        <p14:creationId xmlns:p14="http://schemas.microsoft.com/office/powerpoint/2010/main" val="271843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F436-17C4-403F-8617-165D5310E8D1}"/>
              </a:ext>
            </a:extLst>
          </p:cNvPr>
          <p:cNvSpPr>
            <a:spLocks noGrp="1"/>
          </p:cNvSpPr>
          <p:nvPr>
            <p:ph type="title"/>
          </p:nvPr>
        </p:nvSpPr>
        <p:spPr>
          <a:xfrm>
            <a:off x="1154953" y="973668"/>
            <a:ext cx="8761413" cy="881636"/>
          </a:xfrm>
        </p:spPr>
        <p:txBody>
          <a:bodyPr/>
          <a:lstStyle/>
          <a:p>
            <a:r>
              <a:rPr lang="en-US" dirty="0"/>
              <a:t>Unsupervised learning</a:t>
            </a:r>
          </a:p>
        </p:txBody>
      </p:sp>
      <p:sp>
        <p:nvSpPr>
          <p:cNvPr id="3" name="Content Placeholder 2">
            <a:extLst>
              <a:ext uri="{FF2B5EF4-FFF2-40B4-BE49-F238E27FC236}">
                <a16:creationId xmlns:a16="http://schemas.microsoft.com/office/drawing/2014/main" id="{9E6FA7B6-A7D0-42D7-90F6-ECCA934060F1}"/>
              </a:ext>
            </a:extLst>
          </p:cNvPr>
          <p:cNvSpPr>
            <a:spLocks noGrp="1"/>
          </p:cNvSpPr>
          <p:nvPr>
            <p:ph idx="1"/>
          </p:nvPr>
        </p:nvSpPr>
        <p:spPr>
          <a:xfrm>
            <a:off x="1154955" y="2252870"/>
            <a:ext cx="8761412" cy="4147930"/>
          </a:xfrm>
        </p:spPr>
        <p:txBody>
          <a:bodyPr>
            <a:normAutofit/>
          </a:bodyPr>
          <a:lstStyle/>
          <a:p>
            <a:pPr algn="just">
              <a:lnSpc>
                <a:spcPct val="150000"/>
              </a:lnSpc>
            </a:pPr>
            <a:r>
              <a:rPr lang="en-US" sz="2200" b="0" i="0" dirty="0">
                <a:solidFill>
                  <a:srgbClr val="595858"/>
                </a:solidFill>
                <a:effectLst/>
                <a:latin typeface="Times New Roman" panose="02020603050405020304" pitchFamily="18" charset="0"/>
                <a:cs typeface="Times New Roman" panose="02020603050405020304" pitchFamily="18" charset="0"/>
              </a:rPr>
              <a:t>Unsupervised learning, on the other hand, is the method that trains machines to use data that is neither classified nor labeled. </a:t>
            </a:r>
          </a:p>
          <a:p>
            <a:pPr algn="just">
              <a:lnSpc>
                <a:spcPct val="150000"/>
              </a:lnSpc>
            </a:pPr>
            <a:r>
              <a:rPr lang="en-US" sz="2200" b="0" i="0" dirty="0">
                <a:solidFill>
                  <a:srgbClr val="595858"/>
                </a:solidFill>
                <a:effectLst/>
                <a:latin typeface="Times New Roman" panose="02020603050405020304" pitchFamily="18" charset="0"/>
                <a:cs typeface="Times New Roman" panose="02020603050405020304" pitchFamily="18" charset="0"/>
              </a:rPr>
              <a:t>It means no training data can be provided and the machine is made to learn by itself. The machine must be able to classify the data without any prior information about the data.</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B904FF-2E3B-4A99-8625-4626774C4F45}"/>
              </a:ext>
            </a:extLst>
          </p:cNvPr>
          <p:cNvPicPr>
            <a:picLocks noChangeAspect="1"/>
          </p:cNvPicPr>
          <p:nvPr/>
        </p:nvPicPr>
        <p:blipFill>
          <a:blip r:embed="rId2"/>
          <a:stretch>
            <a:fillRect/>
          </a:stretch>
        </p:blipFill>
        <p:spPr>
          <a:xfrm>
            <a:off x="5319507" y="4373217"/>
            <a:ext cx="4593110" cy="2160105"/>
          </a:xfrm>
          <a:prstGeom prst="rect">
            <a:avLst/>
          </a:prstGeom>
        </p:spPr>
      </p:pic>
    </p:spTree>
    <p:extLst>
      <p:ext uri="{BB962C8B-B14F-4D97-AF65-F5344CB8AC3E}">
        <p14:creationId xmlns:p14="http://schemas.microsoft.com/office/powerpoint/2010/main" val="32633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2EBB-5539-45F1-AB3B-A82260BC00A8}"/>
              </a:ext>
            </a:extLst>
          </p:cNvPr>
          <p:cNvSpPr>
            <a:spLocks noGrp="1"/>
          </p:cNvSpPr>
          <p:nvPr>
            <p:ph type="title"/>
          </p:nvPr>
        </p:nvSpPr>
        <p:spPr/>
        <p:txBody>
          <a:bodyPr/>
          <a:lstStyle/>
          <a:p>
            <a:r>
              <a:rPr lang="en-US" dirty="0"/>
              <a:t>Types of Unsupervised ML</a:t>
            </a:r>
          </a:p>
        </p:txBody>
      </p:sp>
      <p:sp>
        <p:nvSpPr>
          <p:cNvPr id="3" name="Content Placeholder 2">
            <a:extLst>
              <a:ext uri="{FF2B5EF4-FFF2-40B4-BE49-F238E27FC236}">
                <a16:creationId xmlns:a16="http://schemas.microsoft.com/office/drawing/2014/main" id="{43616139-1BC4-47C1-9834-985E2B29DD73}"/>
              </a:ext>
            </a:extLst>
          </p:cNvPr>
          <p:cNvSpPr>
            <a:spLocks noGrp="1"/>
          </p:cNvSpPr>
          <p:nvPr>
            <p:ph idx="1"/>
          </p:nvPr>
        </p:nvSpPr>
        <p:spPr>
          <a:xfrm>
            <a:off x="1154955" y="2319130"/>
            <a:ext cx="8761412" cy="3896140"/>
          </a:xfrm>
        </p:spPr>
        <p:txBody>
          <a:bodyPr/>
          <a:lstStyle/>
          <a:p>
            <a:pPr algn="just">
              <a:lnSpc>
                <a:spcPct val="150000"/>
              </a:lnSpc>
            </a:pPr>
            <a:r>
              <a:rPr lang="en-US" b="1" i="0" dirty="0">
                <a:solidFill>
                  <a:srgbClr val="595858"/>
                </a:solidFill>
                <a:effectLst/>
                <a:latin typeface="roboto" panose="02000000000000000000" pitchFamily="2" charset="0"/>
              </a:rPr>
              <a:t> </a:t>
            </a:r>
            <a:r>
              <a:rPr lang="en-US" sz="2200" b="1" i="0" dirty="0">
                <a:solidFill>
                  <a:srgbClr val="595858"/>
                </a:solidFill>
                <a:effectLst/>
                <a:latin typeface="Times New Roman" panose="02020603050405020304" pitchFamily="18" charset="0"/>
                <a:cs typeface="Times New Roman" panose="02020603050405020304" pitchFamily="18" charset="0"/>
              </a:rPr>
              <a:t>Clustering</a:t>
            </a:r>
            <a:r>
              <a:rPr lang="en-US" sz="2200" b="0" i="0" dirty="0">
                <a:solidFill>
                  <a:srgbClr val="595858"/>
                </a:solidFill>
                <a:effectLst/>
                <a:latin typeface="Times New Roman" panose="02020603050405020304" pitchFamily="18" charset="0"/>
                <a:cs typeface="Times New Roman" panose="02020603050405020304" pitchFamily="18" charset="0"/>
              </a:rPr>
              <a:t> is one of the most common unsupervised learning methods. The method of clustering involves organizing </a:t>
            </a:r>
            <a:r>
              <a:rPr lang="en-US" sz="2200" b="0" i="0" dirty="0" err="1">
                <a:solidFill>
                  <a:srgbClr val="595858"/>
                </a:solidFill>
                <a:effectLst/>
                <a:latin typeface="Times New Roman" panose="02020603050405020304" pitchFamily="18" charset="0"/>
                <a:cs typeface="Times New Roman" panose="02020603050405020304" pitchFamily="18" charset="0"/>
              </a:rPr>
              <a:t>unlabelled</a:t>
            </a:r>
            <a:r>
              <a:rPr lang="en-US" sz="2200" b="0" i="0" dirty="0">
                <a:solidFill>
                  <a:srgbClr val="595858"/>
                </a:solidFill>
                <a:effectLst/>
                <a:latin typeface="Times New Roman" panose="02020603050405020304" pitchFamily="18" charset="0"/>
                <a:cs typeface="Times New Roman" panose="02020603050405020304" pitchFamily="18" charset="0"/>
              </a:rPr>
              <a:t> data into similar groups called clusters. </a:t>
            </a:r>
          </a:p>
          <a:p>
            <a:pPr algn="just">
              <a:lnSpc>
                <a:spcPct val="150000"/>
              </a:lnSpc>
            </a:pPr>
            <a:r>
              <a:rPr lang="en-US" sz="2200" b="0" i="0" dirty="0">
                <a:solidFill>
                  <a:srgbClr val="595858"/>
                </a:solidFill>
                <a:effectLst/>
                <a:latin typeface="Times New Roman" panose="02020603050405020304" pitchFamily="18" charset="0"/>
                <a:cs typeface="Times New Roman" panose="02020603050405020304" pitchFamily="18" charset="0"/>
              </a:rPr>
              <a:t>Thus, a cluster is a collection of similar data items. The primary goal here is to find similarities in the data points and group similar data points into a cluster.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054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7164-68D9-4E4F-A288-522C11AC27C3}"/>
              </a:ext>
            </a:extLst>
          </p:cNvPr>
          <p:cNvSpPr>
            <a:spLocks noGrp="1"/>
          </p:cNvSpPr>
          <p:nvPr>
            <p:ph type="title"/>
          </p:nvPr>
        </p:nvSpPr>
        <p:spPr/>
        <p:txBody>
          <a:bodyPr/>
          <a:lstStyle/>
          <a:p>
            <a:r>
              <a:rPr lang="en-US" dirty="0"/>
              <a:t>Features vs Label</a:t>
            </a:r>
          </a:p>
        </p:txBody>
      </p:sp>
      <p:sp>
        <p:nvSpPr>
          <p:cNvPr id="3" name="Content Placeholder 2">
            <a:extLst>
              <a:ext uri="{FF2B5EF4-FFF2-40B4-BE49-F238E27FC236}">
                <a16:creationId xmlns:a16="http://schemas.microsoft.com/office/drawing/2014/main" id="{7EFACA15-FD17-4E08-963E-F27E54EDFD52}"/>
              </a:ext>
            </a:extLst>
          </p:cNvPr>
          <p:cNvSpPr>
            <a:spLocks noGrp="1"/>
          </p:cNvSpPr>
          <p:nvPr>
            <p:ph idx="1"/>
          </p:nvPr>
        </p:nvSpPr>
        <p:spPr>
          <a:xfrm>
            <a:off x="1247720" y="2160105"/>
            <a:ext cx="8761412" cy="4346713"/>
          </a:xfrm>
        </p:spPr>
        <p:txBody>
          <a:bodyPr/>
          <a:lstStyle/>
          <a:p>
            <a:r>
              <a:rPr lang="en-US" dirty="0"/>
              <a:t>Features are the input variables and these are independent of the labels hence this is independent variables</a:t>
            </a:r>
          </a:p>
          <a:p>
            <a:r>
              <a:rPr lang="en-US" dirty="0"/>
              <a:t>Labels are the output variables and completely depends on input variables or features hence it is dependent variable</a:t>
            </a:r>
          </a:p>
          <a:p>
            <a:pPr marL="0" indent="0">
              <a:buNone/>
            </a:pPr>
            <a:endParaRPr lang="en-US" dirty="0"/>
          </a:p>
        </p:txBody>
      </p:sp>
      <p:pic>
        <p:nvPicPr>
          <p:cNvPr id="5" name="Picture 4">
            <a:extLst>
              <a:ext uri="{FF2B5EF4-FFF2-40B4-BE49-F238E27FC236}">
                <a16:creationId xmlns:a16="http://schemas.microsoft.com/office/drawing/2014/main" id="{9113EE8C-0F76-4265-A29E-5F6825301EC1}"/>
              </a:ext>
            </a:extLst>
          </p:cNvPr>
          <p:cNvPicPr>
            <a:picLocks noChangeAspect="1"/>
          </p:cNvPicPr>
          <p:nvPr/>
        </p:nvPicPr>
        <p:blipFill>
          <a:blip r:embed="rId2"/>
          <a:stretch>
            <a:fillRect/>
          </a:stretch>
        </p:blipFill>
        <p:spPr>
          <a:xfrm>
            <a:off x="2182869" y="3487332"/>
            <a:ext cx="6961132" cy="3211091"/>
          </a:xfrm>
          <a:prstGeom prst="rect">
            <a:avLst/>
          </a:prstGeom>
        </p:spPr>
      </p:pic>
    </p:spTree>
    <p:extLst>
      <p:ext uri="{BB962C8B-B14F-4D97-AF65-F5344CB8AC3E}">
        <p14:creationId xmlns:p14="http://schemas.microsoft.com/office/powerpoint/2010/main" val="2178896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103</TotalTime>
  <Words>481</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Century Gothic</vt:lpstr>
      <vt:lpstr>roboto</vt:lpstr>
      <vt:lpstr>Times New Roman</vt:lpstr>
      <vt:lpstr>Wingdings 3</vt:lpstr>
      <vt:lpstr>Ion Boardroom</vt:lpstr>
      <vt:lpstr>     Netzwerk Academy</vt:lpstr>
      <vt:lpstr>Types of Machine learning</vt:lpstr>
      <vt:lpstr>Supervised Learning</vt:lpstr>
      <vt:lpstr>PowerPoint Presentation</vt:lpstr>
      <vt:lpstr>Types of Supervised ML</vt:lpstr>
      <vt:lpstr>PowerPoint Presentation</vt:lpstr>
      <vt:lpstr>Unsupervised learning</vt:lpstr>
      <vt:lpstr>Types of Unsupervised ML</vt:lpstr>
      <vt:lpstr>Features vs Label</vt:lpstr>
      <vt:lpstr>Training dataset and testing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 Nayak</dc:creator>
  <cp:lastModifiedBy>Anirudh Nayak</cp:lastModifiedBy>
  <cp:revision>10</cp:revision>
  <dcterms:created xsi:type="dcterms:W3CDTF">2021-05-25T06:48:06Z</dcterms:created>
  <dcterms:modified xsi:type="dcterms:W3CDTF">2021-05-31T05:52:49Z</dcterms:modified>
</cp:coreProperties>
</file>