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66" r:id="rId2"/>
    <p:sldId id="267" r:id="rId3"/>
    <p:sldId id="273" r:id="rId4"/>
    <p:sldId id="274" r:id="rId5"/>
    <p:sldId id="269" r:id="rId6"/>
    <p:sldId id="270" r:id="rId7"/>
    <p:sldId id="271" r:id="rId8"/>
    <p:sldId id="272" r:id="rId9"/>
    <p:sldId id="275" r:id="rId10"/>
    <p:sldId id="276" r:id="rId11"/>
    <p:sldId id="277" r:id="rId12"/>
    <p:sldId id="278" r:id="rId13"/>
    <p:sldId id="279" r:id="rId14"/>
    <p:sldId id="280" r:id="rId15"/>
    <p:sldId id="281" r:id="rId16"/>
    <p:sldId id="282" r:id="rId17"/>
    <p:sldId id="283" r:id="rId18"/>
    <p:sldId id="268" r:id="rId19"/>
    <p:sldId id="284" r:id="rId20"/>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66"/>
    <a:srgbClr val="FF3300"/>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406A0-A399-28BC-E3A4-42787F2200BC}" v="1" dt="2024-10-29T16:55:48.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4577982-79F5-40C7-9258-6291155DA2E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3F02E55F-795B-44DE-B5D0-CEB99F15A73F}"/>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2292" name="Rectangle 4">
            <a:extLst>
              <a:ext uri="{FF2B5EF4-FFF2-40B4-BE49-F238E27FC236}">
                <a16:creationId xmlns:a16="http://schemas.microsoft.com/office/drawing/2014/main" id="{4D548B09-E058-46A3-940F-7EF3B178753D}"/>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3" name="Rectangle 5">
            <a:extLst>
              <a:ext uri="{FF2B5EF4-FFF2-40B4-BE49-F238E27FC236}">
                <a16:creationId xmlns:a16="http://schemas.microsoft.com/office/drawing/2014/main" id="{D931C7D0-34D2-4967-9680-3D76936AF4F6}"/>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92C0F1C-0255-4E57-80EA-C39EF50030D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FF6B542-7036-4D62-8385-D6D4645693F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4099" name="Rectangle 3">
            <a:extLst>
              <a:ext uri="{FF2B5EF4-FFF2-40B4-BE49-F238E27FC236}">
                <a16:creationId xmlns:a16="http://schemas.microsoft.com/office/drawing/2014/main" id="{737DF0F3-C17D-406D-AAC4-6246A6E13E8D}"/>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p>
        </p:txBody>
      </p:sp>
      <p:sp>
        <p:nvSpPr>
          <p:cNvPr id="15364" name="Rectangle 4">
            <a:extLst>
              <a:ext uri="{FF2B5EF4-FFF2-40B4-BE49-F238E27FC236}">
                <a16:creationId xmlns:a16="http://schemas.microsoft.com/office/drawing/2014/main" id="{9A43AAA3-6C98-4746-98FB-0BE60ACCAC47}"/>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CA3A1564-A2B8-49D9-8C54-2E5D80DC1B93}"/>
              </a:ext>
            </a:extLst>
          </p:cNvPr>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448156AE-F1A3-4CC0-9D5F-E84B53606CA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4103" name="Rectangle 7">
            <a:extLst>
              <a:ext uri="{FF2B5EF4-FFF2-40B4-BE49-F238E27FC236}">
                <a16:creationId xmlns:a16="http://schemas.microsoft.com/office/drawing/2014/main" id="{9A22B15D-CAFA-4E9B-8DF7-B2D95D7E930C}"/>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9C788A0C-C24E-44F9-BD00-AF99B3BBFC6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990600" y="768350"/>
            <a:ext cx="5118100" cy="3838575"/>
          </a:xfrm>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C788A0C-C24E-44F9-BD00-AF99B3BBFC65}" type="slidenum">
              <a:rPr lang="en-US" altLang="en-US" smtClean="0"/>
              <a:pPr/>
              <a:t>1</a:t>
            </a:fld>
            <a:endParaRPr lang="en-US" altLang="en-US"/>
          </a:p>
        </p:txBody>
      </p:sp>
    </p:spTree>
    <p:extLst>
      <p:ext uri="{BB962C8B-B14F-4D97-AF65-F5344CB8AC3E}">
        <p14:creationId xmlns:p14="http://schemas.microsoft.com/office/powerpoint/2010/main" val="3182589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Email@uni.edu"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Box 8">
            <a:extLst>
              <a:ext uri="{FF2B5EF4-FFF2-40B4-BE49-F238E27FC236}">
                <a16:creationId xmlns:a16="http://schemas.microsoft.com/office/drawing/2014/main" id="{84FB4B28-ECBC-4D5D-87CD-0676622A2FB6}"/>
              </a:ext>
            </a:extLst>
          </p:cNvPr>
          <p:cNvSpPr txBox="1">
            <a:spLocks noChangeArrowheads="1"/>
          </p:cNvSpPr>
          <p:nvPr userDrawn="1"/>
        </p:nvSpPr>
        <p:spPr bwMode="auto">
          <a:xfrm>
            <a:off x="0" y="6324608"/>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noProof="0"/>
          </a:p>
        </p:txBody>
      </p:sp>
      <p:sp>
        <p:nvSpPr>
          <p:cNvPr id="17" name="Textplatzhalter 16">
            <a:extLst>
              <a:ext uri="{FF2B5EF4-FFF2-40B4-BE49-F238E27FC236}">
                <a16:creationId xmlns:a16="http://schemas.microsoft.com/office/drawing/2014/main" id="{CE64A84B-B2F4-4E76-9665-56D5BB9D4227}"/>
              </a:ext>
            </a:extLst>
          </p:cNvPr>
          <p:cNvSpPr>
            <a:spLocks noGrp="1"/>
          </p:cNvSpPr>
          <p:nvPr>
            <p:ph type="body" sz="quarter" idx="10" hasCustomPrompt="1"/>
          </p:nvPr>
        </p:nvSpPr>
        <p:spPr>
          <a:xfrm>
            <a:off x="304800" y="2020589"/>
            <a:ext cx="6480000" cy="1789411"/>
          </a:xfrm>
          <a:prstGeom prst="rect">
            <a:avLst/>
          </a:prstGeom>
        </p:spPr>
        <p:txBody>
          <a:bodyPr/>
          <a:lstStyle>
            <a:lvl1pPr marL="0" indent="0">
              <a:buNone/>
              <a:defRPr/>
            </a:lvl1pPr>
          </a:lstStyle>
          <a:p>
            <a:pPr lvl="0"/>
            <a:r>
              <a:rPr lang="en-US" altLang="en-US" sz="2400" b="1" noProof="0"/>
              <a:t>This is the presentation title</a:t>
            </a:r>
            <a:endParaRPr lang="en-US" noProof="0"/>
          </a:p>
        </p:txBody>
      </p:sp>
      <p:sp>
        <p:nvSpPr>
          <p:cNvPr id="23" name="Inhaltsplatzhalter 22">
            <a:extLst>
              <a:ext uri="{FF2B5EF4-FFF2-40B4-BE49-F238E27FC236}">
                <a16:creationId xmlns:a16="http://schemas.microsoft.com/office/drawing/2014/main" id="{B97F2586-398E-4E0E-8E8C-2878420260C1}"/>
              </a:ext>
            </a:extLst>
          </p:cNvPr>
          <p:cNvSpPr>
            <a:spLocks noGrp="1"/>
          </p:cNvSpPr>
          <p:nvPr>
            <p:ph sz="quarter" idx="11" hasCustomPrompt="1"/>
          </p:nvPr>
        </p:nvSpPr>
        <p:spPr>
          <a:xfrm>
            <a:off x="286758" y="3962410"/>
            <a:ext cx="7257047" cy="1026308"/>
          </a:xfrm>
          <a:prstGeom prst="rect">
            <a:avLst/>
          </a:prstGeom>
        </p:spPr>
        <p:txBody>
          <a:bodyPr/>
          <a:lstStyle>
            <a:lvl1pPr marL="0" indent="0" algn="l" eaLnBrk="1" hangingPunct="1">
              <a:buNone/>
              <a:defRPr sz="1600" b="0"/>
            </a:lvl1pPr>
          </a:lstStyle>
          <a:p>
            <a:pPr algn="l" eaLnBrk="1" hangingPunct="1"/>
            <a:r>
              <a:rPr lang="en-US" altLang="en-US" sz="1800" b="1" noProof="0"/>
              <a:t>By J. Name and J. Name</a:t>
            </a:r>
          </a:p>
          <a:p>
            <a:pPr eaLnBrk="1" hangingPunct="1"/>
            <a:r>
              <a:rPr lang="en-US" altLang="en-US" b="1" noProof="0"/>
              <a:t> </a:t>
            </a:r>
            <a:br>
              <a:rPr lang="en-US" altLang="en-US" b="1" noProof="0"/>
            </a:br>
            <a:r>
              <a:rPr lang="en-US" altLang="en-US" noProof="0"/>
              <a:t>Affiliation </a:t>
            </a:r>
          </a:p>
        </p:txBody>
      </p:sp>
      <p:sp>
        <p:nvSpPr>
          <p:cNvPr id="24" name="Foliennummernplatzhalter 3">
            <a:extLst>
              <a:ext uri="{FF2B5EF4-FFF2-40B4-BE49-F238E27FC236}">
                <a16:creationId xmlns:a16="http://schemas.microsoft.com/office/drawing/2014/main" id="{211DCA6B-4EF8-4759-B72C-C42EC8131CAB}"/>
              </a:ext>
            </a:extLst>
          </p:cNvPr>
          <p:cNvSpPr>
            <a:spLocks noGrp="1"/>
          </p:cNvSpPr>
          <p:nvPr>
            <p:ph type="sldNum" sz="quarter" idx="4294967295"/>
          </p:nvPr>
        </p:nvSpPr>
        <p:spPr>
          <a:xfrm>
            <a:off x="8515350" y="6454133"/>
            <a:ext cx="628650" cy="357188"/>
          </a:xfrm>
          <a:prstGeom prst="rect">
            <a:avLst/>
          </a:prstGeom>
        </p:spPr>
        <p:txBody>
          <a:bodyPr/>
          <a:lstStyle/>
          <a:p>
            <a:r>
              <a:rPr lang="en-US" altLang="en-US" noProof="0"/>
              <a:t> </a:t>
            </a:r>
            <a:fld id="{54BDCE28-1A5B-4954-AB93-F39C66084804}" type="slidenum">
              <a:rPr lang="en-US" altLang="en-US" sz="1351" noProof="0"/>
              <a:pPr/>
              <a:t>‹#›</a:t>
            </a:fld>
            <a:endParaRPr lang="en-US" altLang="en-US" sz="1351" noProof="0"/>
          </a:p>
        </p:txBody>
      </p:sp>
      <p:sp>
        <p:nvSpPr>
          <p:cNvPr id="28" name="Rectangle 27"/>
          <p:cNvSpPr/>
          <p:nvPr userDrawn="1"/>
        </p:nvSpPr>
        <p:spPr>
          <a:xfrm>
            <a:off x="4873189" y="208219"/>
            <a:ext cx="4257675" cy="276999"/>
          </a:xfrm>
          <a:prstGeom prst="rect">
            <a:avLst/>
          </a:prstGeom>
        </p:spPr>
        <p:txBody>
          <a:bodyPr wrap="square">
            <a:spAutoFit/>
          </a:bodyPr>
          <a:lstStyle/>
          <a:p>
            <a:pPr algn="r"/>
            <a:r>
              <a:rPr lang="en-US" sz="1200" i="1" noProof="0"/>
              <a:t>28th - 30th October, 2024 – Porto, Portugal</a:t>
            </a:r>
          </a:p>
        </p:txBody>
      </p:sp>
      <p:sp>
        <p:nvSpPr>
          <p:cNvPr id="29" name="ZoneTexte 28"/>
          <p:cNvSpPr txBox="1"/>
          <p:nvPr userDrawn="1"/>
        </p:nvSpPr>
        <p:spPr>
          <a:xfrm>
            <a:off x="5946169" y="6446006"/>
            <a:ext cx="2482861" cy="307777"/>
          </a:xfrm>
          <a:prstGeom prst="rect">
            <a:avLst/>
          </a:prstGeom>
          <a:noFill/>
        </p:spPr>
        <p:txBody>
          <a:bodyPr wrap="square" rtlCol="0">
            <a:spAutoFit/>
          </a:bodyPr>
          <a:lstStyle/>
          <a:p>
            <a:r>
              <a:rPr lang="en-US" sz="1400" b="1" noProof="0" err="1">
                <a:solidFill>
                  <a:schemeClr val="accent2"/>
                </a:solidFill>
              </a:rPr>
              <a:t>www.iscsi-conference.org</a:t>
            </a:r>
            <a:endParaRPr lang="en-US" sz="1400" b="1" noProof="0">
              <a:solidFill>
                <a:schemeClr val="accent2"/>
              </a:solidFill>
            </a:endParaRPr>
          </a:p>
        </p:txBody>
      </p:sp>
      <p:sp>
        <p:nvSpPr>
          <p:cNvPr id="32" name="ZoneTexte 31"/>
          <p:cNvSpPr txBox="1"/>
          <p:nvPr userDrawn="1"/>
        </p:nvSpPr>
        <p:spPr>
          <a:xfrm>
            <a:off x="152401" y="6443247"/>
            <a:ext cx="1622560" cy="338554"/>
          </a:xfrm>
          <a:prstGeom prst="rect">
            <a:avLst/>
          </a:prstGeom>
          <a:noFill/>
        </p:spPr>
        <p:txBody>
          <a:bodyPr wrap="none" rtlCol="0">
            <a:spAutoFit/>
          </a:bodyPr>
          <a:lstStyle/>
          <a:p>
            <a:r>
              <a:rPr lang="en-US" sz="1600" noProof="0"/>
              <a:t>Sponsored by   </a:t>
            </a:r>
          </a:p>
        </p:txBody>
      </p:sp>
      <p:sp>
        <p:nvSpPr>
          <p:cNvPr id="7" name="Line 7">
            <a:extLst>
              <a:ext uri="{FF2B5EF4-FFF2-40B4-BE49-F238E27FC236}">
                <a16:creationId xmlns:a16="http://schemas.microsoft.com/office/drawing/2014/main" id="{2EB729D6-D4EC-4639-962D-D10F48B06E8B}"/>
              </a:ext>
            </a:extLst>
          </p:cNvPr>
          <p:cNvSpPr>
            <a:spLocks noChangeShapeType="1"/>
          </p:cNvSpPr>
          <p:nvPr userDrawn="1"/>
        </p:nvSpPr>
        <p:spPr bwMode="auto">
          <a:xfrm>
            <a:off x="0" y="62484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noProof="0"/>
          </a:p>
        </p:txBody>
      </p:sp>
      <p:cxnSp>
        <p:nvCxnSpPr>
          <p:cNvPr id="3" name="Connecteur droit 2"/>
          <p:cNvCxnSpPr>
            <a:cxnSpLocks/>
          </p:cNvCxnSpPr>
          <p:nvPr userDrawn="1"/>
        </p:nvCxnSpPr>
        <p:spPr>
          <a:xfrm>
            <a:off x="152400" y="990600"/>
            <a:ext cx="8839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Inhaltsplatzhalter 22">
            <a:extLst>
              <a:ext uri="{FF2B5EF4-FFF2-40B4-BE49-F238E27FC236}">
                <a16:creationId xmlns:a16="http://schemas.microsoft.com/office/drawing/2014/main" id="{B97F2586-398E-4E0E-8E8C-2878420260C1}"/>
              </a:ext>
            </a:extLst>
          </p:cNvPr>
          <p:cNvSpPr>
            <a:spLocks noGrp="1"/>
          </p:cNvSpPr>
          <p:nvPr>
            <p:ph sz="quarter" idx="12" hasCustomPrompt="1"/>
          </p:nvPr>
        </p:nvSpPr>
        <p:spPr>
          <a:xfrm>
            <a:off x="286757" y="5453770"/>
            <a:ext cx="7257047" cy="718431"/>
          </a:xfrm>
          <a:prstGeom prst="rect">
            <a:avLst/>
          </a:prstGeom>
        </p:spPr>
        <p:txBody>
          <a:bodyPr/>
          <a:lstStyle>
            <a:lvl1pPr marL="0" indent="0" algn="l" eaLnBrk="1" hangingPunct="1">
              <a:buNone/>
              <a:defRPr sz="1600" b="0"/>
            </a:lvl1pPr>
          </a:lstStyle>
          <a:p>
            <a:pPr eaLnBrk="1" hangingPunct="1"/>
            <a:r>
              <a:rPr lang="en-US" altLang="en-US" noProof="0"/>
              <a:t>J. Name </a:t>
            </a:r>
            <a:br>
              <a:rPr lang="en-US" altLang="en-US" noProof="0"/>
            </a:br>
            <a:r>
              <a:rPr lang="en-US" altLang="en-US" noProof="0">
                <a:hlinkClick r:id="rId2"/>
              </a:rPr>
              <a:t>MyEmail@uni.edu</a:t>
            </a:r>
            <a:endParaRPr lang="en-US" noProof="0"/>
          </a:p>
        </p:txBody>
      </p:sp>
      <p:sp>
        <p:nvSpPr>
          <p:cNvPr id="5" name="Rectangle 4"/>
          <p:cNvSpPr/>
          <p:nvPr userDrawn="1"/>
        </p:nvSpPr>
        <p:spPr>
          <a:xfrm>
            <a:off x="286756" y="5115216"/>
            <a:ext cx="1803699" cy="338554"/>
          </a:xfrm>
          <a:prstGeom prst="rect">
            <a:avLst/>
          </a:prstGeom>
        </p:spPr>
        <p:txBody>
          <a:bodyPr wrap="none">
            <a:spAutoFit/>
          </a:bodyPr>
          <a:lstStyle/>
          <a:p>
            <a:pPr eaLnBrk="1" hangingPunct="1"/>
            <a:r>
              <a:rPr lang="en-US" altLang="en-US" sz="1600" b="0" noProof="0"/>
              <a:t>Presenting author</a:t>
            </a:r>
          </a:p>
        </p:txBody>
      </p:sp>
      <p:pic>
        <p:nvPicPr>
          <p:cNvPr id="12" name="Imagem 11" descr="Uma imagem com texto&#10;&#10;Descrição gerada automaticamente">
            <a:extLst>
              <a:ext uri="{FF2B5EF4-FFF2-40B4-BE49-F238E27FC236}">
                <a16:creationId xmlns:a16="http://schemas.microsoft.com/office/drawing/2014/main" id="{E270E54A-3E94-4343-AA7B-A73A9C9C3D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25345"/>
            <a:ext cx="5006966" cy="1041449"/>
          </a:xfrm>
          <a:prstGeom prst="rect">
            <a:avLst/>
          </a:prstGeom>
        </p:spPr>
      </p:pic>
      <p:pic>
        <p:nvPicPr>
          <p:cNvPr id="1030" name="Picture 6" descr="Palo Alto products buy now | Palo Alto Online Shop by IT-Planet | IT-Planet">
            <a:extLst>
              <a:ext uri="{FF2B5EF4-FFF2-40B4-BE49-F238E27FC236}">
                <a16:creationId xmlns:a16="http://schemas.microsoft.com/office/drawing/2014/main" id="{05D09138-AF94-4E4A-8AD1-A5224EF570E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514574" y="6198636"/>
            <a:ext cx="644427" cy="7364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LAPI2S">
            <a:extLst>
              <a:ext uri="{FF2B5EF4-FFF2-40B4-BE49-F238E27FC236}">
                <a16:creationId xmlns:a16="http://schemas.microsoft.com/office/drawing/2014/main" id="{D7253832-8BE8-8AF8-673C-DB4D2C480BD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31680" y="6260591"/>
            <a:ext cx="644427" cy="59740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descr="Uma imagem com texto, Tipo de letra, captura de ecrã&#10;&#10;Descrição gerada automaticamente">
            <a:extLst>
              <a:ext uri="{FF2B5EF4-FFF2-40B4-BE49-F238E27FC236}">
                <a16:creationId xmlns:a16="http://schemas.microsoft.com/office/drawing/2014/main" id="{154D94C4-13C0-F57F-5080-D5226EDCAECA}"/>
              </a:ext>
            </a:extLst>
          </p:cNvPr>
          <p:cNvPicPr>
            <a:picLocks noChangeAspect="1"/>
          </p:cNvPicPr>
          <p:nvPr userDrawn="1"/>
        </p:nvPicPr>
        <p:blipFill>
          <a:blip r:embed="rId6"/>
          <a:stretch>
            <a:fillRect/>
          </a:stretch>
        </p:blipFill>
        <p:spPr>
          <a:xfrm>
            <a:off x="3202161" y="6312940"/>
            <a:ext cx="2265818" cy="507856"/>
          </a:xfrm>
          <a:prstGeom prst="rect">
            <a:avLst/>
          </a:prstGeom>
        </p:spPr>
      </p:pic>
    </p:spTree>
    <p:extLst>
      <p:ext uri="{BB962C8B-B14F-4D97-AF65-F5344CB8AC3E}">
        <p14:creationId xmlns:p14="http://schemas.microsoft.com/office/powerpoint/2010/main" val="317175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76125" y="151963"/>
            <a:ext cx="5400000" cy="733411"/>
          </a:xfrm>
          <a:prstGeom prst="rect">
            <a:avLst/>
          </a:prstGeom>
        </p:spPr>
        <p:txBody>
          <a:bodyPr anchor="ctr"/>
          <a:lstStyle>
            <a:lvl1pPr algn="l">
              <a:defRPr sz="2000"/>
            </a:lvl1pPr>
          </a:lstStyle>
          <a:p>
            <a:r>
              <a:rPr lang="en-GB" noProof="0"/>
              <a:t>Click to change the style of the title</a:t>
            </a:r>
          </a:p>
        </p:txBody>
      </p:sp>
      <p:sp>
        <p:nvSpPr>
          <p:cNvPr id="3" name="Espace réservé du contenu 2"/>
          <p:cNvSpPr>
            <a:spLocks noGrp="1"/>
          </p:cNvSpPr>
          <p:nvPr>
            <p:ph idx="1" hasCustomPrompt="1"/>
          </p:nvPr>
        </p:nvSpPr>
        <p:spPr>
          <a:xfrm>
            <a:off x="285750" y="1143000"/>
            <a:ext cx="8401050" cy="4953000"/>
          </a:xfrm>
          <a:prstGeom prst="rect">
            <a:avLst/>
          </a:prstGeom>
        </p:spPr>
        <p:txBody>
          <a:bodyPr/>
          <a:lstStyle>
            <a:lvl1pPr>
              <a:defRPr sz="1800"/>
            </a:lvl1pPr>
            <a:lvl2pPr>
              <a:defRPr sz="1500"/>
            </a:lvl2pPr>
            <a:lvl3pPr>
              <a:defRPr sz="1351"/>
            </a:lvl3pPr>
            <a:lvl4pPr>
              <a:defRPr sz="1200"/>
            </a:lvl4pPr>
            <a:lvl5pPr>
              <a:defRPr sz="1200"/>
            </a:lvl5pPr>
          </a:lstStyle>
          <a:p>
            <a:pPr lvl="0"/>
            <a:r>
              <a:rPr lang="en-GB" noProof="0"/>
              <a:t>Click to edit styles mask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Espace réservé du numéro de diapositive 3">
            <a:extLst>
              <a:ext uri="{FF2B5EF4-FFF2-40B4-BE49-F238E27FC236}">
                <a16:creationId xmlns:a16="http://schemas.microsoft.com/office/drawing/2014/main" id="{B1B74774-1F77-49AF-83A4-3708EBD07BDF}"/>
              </a:ext>
            </a:extLst>
          </p:cNvPr>
          <p:cNvSpPr>
            <a:spLocks noGrp="1"/>
          </p:cNvSpPr>
          <p:nvPr>
            <p:ph type="sldNum" sz="quarter" idx="10"/>
          </p:nvPr>
        </p:nvSpPr>
        <p:spPr>
          <a:xfrm>
            <a:off x="8077200" y="6504802"/>
            <a:ext cx="838200" cy="353199"/>
          </a:xfrm>
          <a:prstGeom prst="rect">
            <a:avLst/>
          </a:prstGeom>
        </p:spPr>
        <p:txBody>
          <a:bodyPr/>
          <a:lstStyle>
            <a:lvl1pPr>
              <a:defRPr/>
            </a:lvl1pPr>
          </a:lstStyle>
          <a:p>
            <a:r>
              <a:rPr lang="en-GB" altLang="en-US" noProof="0"/>
              <a:t> </a:t>
            </a:r>
            <a:fld id="{54BDCE28-1A5B-4954-AB93-F39C66084804}" type="slidenum">
              <a:rPr lang="en-GB" altLang="en-US" sz="1351" noProof="0" smtClean="0"/>
              <a:pPr/>
              <a:t>‹#›</a:t>
            </a:fld>
            <a:endParaRPr lang="en-GB" altLang="en-US" sz="1351" noProof="0"/>
          </a:p>
        </p:txBody>
      </p:sp>
      <p:sp>
        <p:nvSpPr>
          <p:cNvPr id="5" name="Line 6">
            <a:extLst>
              <a:ext uri="{FF2B5EF4-FFF2-40B4-BE49-F238E27FC236}">
                <a16:creationId xmlns:a16="http://schemas.microsoft.com/office/drawing/2014/main" id="{4B5A96C9-44AF-4F38-8B35-B8D1F3B58B8C}"/>
              </a:ext>
            </a:extLst>
          </p:cNvPr>
          <p:cNvSpPr>
            <a:spLocks noChangeShapeType="1"/>
          </p:cNvSpPr>
          <p:nvPr userDrawn="1"/>
        </p:nvSpPr>
        <p:spPr bwMode="auto">
          <a:xfrm>
            <a:off x="685800" y="64770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noProof="0"/>
          </a:p>
        </p:txBody>
      </p:sp>
      <p:sp>
        <p:nvSpPr>
          <p:cNvPr id="12" name="ZoneTexte 11"/>
          <p:cNvSpPr txBox="1"/>
          <p:nvPr userDrawn="1"/>
        </p:nvSpPr>
        <p:spPr>
          <a:xfrm>
            <a:off x="5978239" y="6490895"/>
            <a:ext cx="2090881" cy="276999"/>
          </a:xfrm>
          <a:prstGeom prst="rect">
            <a:avLst/>
          </a:prstGeom>
          <a:noFill/>
        </p:spPr>
        <p:txBody>
          <a:bodyPr wrap="square" rtlCol="0">
            <a:spAutoFit/>
          </a:bodyPr>
          <a:lstStyle/>
          <a:p>
            <a:r>
              <a:rPr lang="en-GB" sz="1200" b="1" noProof="0">
                <a:solidFill>
                  <a:schemeClr val="accent2"/>
                </a:solidFill>
              </a:rPr>
              <a:t>www.iscsi-conference.org</a:t>
            </a:r>
          </a:p>
        </p:txBody>
      </p:sp>
      <p:cxnSp>
        <p:nvCxnSpPr>
          <p:cNvPr id="7" name="Connecteur droit 6"/>
          <p:cNvCxnSpPr/>
          <p:nvPr userDrawn="1"/>
        </p:nvCxnSpPr>
        <p:spPr>
          <a:xfrm>
            <a:off x="1752600" y="914400"/>
            <a:ext cx="5400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609602" y="6504802"/>
            <a:ext cx="5360555" cy="276999"/>
          </a:xfrm>
          <a:prstGeom prst="rect">
            <a:avLst/>
          </a:prstGeom>
        </p:spPr>
        <p:txBody>
          <a:bodyPr wrap="square">
            <a:spAutoFit/>
          </a:bodyPr>
          <a:lstStyle/>
          <a:p>
            <a:r>
              <a:rPr lang="en-GB" sz="1200" b="1" noProof="0"/>
              <a:t>iSCSi 2024 – Industry Sciences &amp; Computer Sciences Innovation</a:t>
            </a:r>
          </a:p>
        </p:txBody>
      </p:sp>
      <p:pic>
        <p:nvPicPr>
          <p:cNvPr id="8" name="Imagem 7" descr="Uma imagem com texto&#10;&#10;Descrição gerada automaticamente">
            <a:extLst>
              <a:ext uri="{FF2B5EF4-FFF2-40B4-BE49-F238E27FC236}">
                <a16:creationId xmlns:a16="http://schemas.microsoft.com/office/drawing/2014/main" id="{15EAF844-C21C-894A-B259-C5746A78C01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349857" y="-76196"/>
            <a:ext cx="879228" cy="1219197"/>
          </a:xfrm>
          <a:prstGeom prst="rect">
            <a:avLst/>
          </a:prstGeom>
        </p:spPr>
      </p:pic>
      <p:pic>
        <p:nvPicPr>
          <p:cNvPr id="15" name="Imagem 14" descr="Uma imagem com texto&#10;&#10;Descrição gerada automaticamente">
            <a:extLst>
              <a:ext uri="{FF2B5EF4-FFF2-40B4-BE49-F238E27FC236}">
                <a16:creationId xmlns:a16="http://schemas.microsoft.com/office/drawing/2014/main" id="{16868416-08E0-CC43-83B2-4429B0174BC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65947" y="6324601"/>
            <a:ext cx="439609" cy="609591"/>
          </a:xfrm>
          <a:prstGeom prst="rect">
            <a:avLst/>
          </a:prstGeom>
        </p:spPr>
      </p:pic>
    </p:spTree>
    <p:extLst>
      <p:ext uri="{BB962C8B-B14F-4D97-AF65-F5344CB8AC3E}">
        <p14:creationId xmlns:p14="http://schemas.microsoft.com/office/powerpoint/2010/main" val="72845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100600" y="138893"/>
            <a:ext cx="5400000" cy="733411"/>
          </a:xfrm>
          <a:prstGeom prst="rect">
            <a:avLst/>
          </a:prstGeom>
        </p:spPr>
        <p:txBody>
          <a:bodyPr anchor="ctr"/>
          <a:lstStyle>
            <a:lvl1pPr algn="ctr">
              <a:defRPr sz="3200" i="1"/>
            </a:lvl1pPr>
          </a:lstStyle>
          <a:p>
            <a:r>
              <a:rPr lang="en-GB" noProof="0"/>
              <a:t>iSCSi 2024 Sponsors</a:t>
            </a:r>
          </a:p>
        </p:txBody>
      </p:sp>
      <p:sp>
        <p:nvSpPr>
          <p:cNvPr id="4" name="Espace réservé du numéro de diapositive 3">
            <a:extLst>
              <a:ext uri="{FF2B5EF4-FFF2-40B4-BE49-F238E27FC236}">
                <a16:creationId xmlns:a16="http://schemas.microsoft.com/office/drawing/2014/main" id="{B1B74774-1F77-49AF-83A4-3708EBD07BDF}"/>
              </a:ext>
            </a:extLst>
          </p:cNvPr>
          <p:cNvSpPr>
            <a:spLocks noGrp="1"/>
          </p:cNvSpPr>
          <p:nvPr>
            <p:ph type="sldNum" sz="quarter" idx="10"/>
          </p:nvPr>
        </p:nvSpPr>
        <p:spPr>
          <a:xfrm>
            <a:off x="8077200" y="6504802"/>
            <a:ext cx="838200" cy="353199"/>
          </a:xfrm>
          <a:prstGeom prst="rect">
            <a:avLst/>
          </a:prstGeom>
        </p:spPr>
        <p:txBody>
          <a:bodyPr/>
          <a:lstStyle>
            <a:lvl1pPr>
              <a:defRPr/>
            </a:lvl1pPr>
          </a:lstStyle>
          <a:p>
            <a:r>
              <a:rPr lang="en-GB" altLang="en-US" noProof="0"/>
              <a:t> </a:t>
            </a:r>
            <a:fld id="{54BDCE28-1A5B-4954-AB93-F39C66084804}" type="slidenum">
              <a:rPr lang="en-GB" altLang="en-US" sz="1351" noProof="0" smtClean="0"/>
              <a:pPr/>
              <a:t>‹#›</a:t>
            </a:fld>
            <a:endParaRPr lang="en-GB" altLang="en-US" sz="1351" noProof="0"/>
          </a:p>
        </p:txBody>
      </p:sp>
      <p:sp>
        <p:nvSpPr>
          <p:cNvPr id="5" name="Line 6">
            <a:extLst>
              <a:ext uri="{FF2B5EF4-FFF2-40B4-BE49-F238E27FC236}">
                <a16:creationId xmlns:a16="http://schemas.microsoft.com/office/drawing/2014/main" id="{4B5A96C9-44AF-4F38-8B35-B8D1F3B58B8C}"/>
              </a:ext>
            </a:extLst>
          </p:cNvPr>
          <p:cNvSpPr>
            <a:spLocks noChangeShapeType="1"/>
          </p:cNvSpPr>
          <p:nvPr userDrawn="1"/>
        </p:nvSpPr>
        <p:spPr bwMode="auto">
          <a:xfrm>
            <a:off x="685800" y="64770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noProof="0"/>
          </a:p>
        </p:txBody>
      </p:sp>
      <p:sp>
        <p:nvSpPr>
          <p:cNvPr id="12" name="ZoneTexte 11"/>
          <p:cNvSpPr txBox="1"/>
          <p:nvPr userDrawn="1"/>
        </p:nvSpPr>
        <p:spPr>
          <a:xfrm>
            <a:off x="5978239" y="6490895"/>
            <a:ext cx="2090881" cy="276999"/>
          </a:xfrm>
          <a:prstGeom prst="rect">
            <a:avLst/>
          </a:prstGeom>
          <a:noFill/>
        </p:spPr>
        <p:txBody>
          <a:bodyPr wrap="square" rtlCol="0">
            <a:spAutoFit/>
          </a:bodyPr>
          <a:lstStyle/>
          <a:p>
            <a:r>
              <a:rPr lang="en-GB" sz="1200" b="1" noProof="0">
                <a:solidFill>
                  <a:schemeClr val="accent2"/>
                </a:solidFill>
              </a:rPr>
              <a:t>www.iscsi-conference.org</a:t>
            </a:r>
          </a:p>
        </p:txBody>
      </p:sp>
      <p:cxnSp>
        <p:nvCxnSpPr>
          <p:cNvPr id="7" name="Connecteur droit 6"/>
          <p:cNvCxnSpPr/>
          <p:nvPr userDrawn="1"/>
        </p:nvCxnSpPr>
        <p:spPr>
          <a:xfrm>
            <a:off x="2100600" y="990600"/>
            <a:ext cx="5400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609602" y="6504802"/>
            <a:ext cx="5360555" cy="276999"/>
          </a:xfrm>
          <a:prstGeom prst="rect">
            <a:avLst/>
          </a:prstGeom>
        </p:spPr>
        <p:txBody>
          <a:bodyPr wrap="square">
            <a:spAutoFit/>
          </a:bodyPr>
          <a:lstStyle/>
          <a:p>
            <a:r>
              <a:rPr lang="en-GB" sz="1200" b="1" noProof="0"/>
              <a:t>iSCSi 2024 – Industry Sciences &amp; Computer Sciences Innovation</a:t>
            </a:r>
          </a:p>
        </p:txBody>
      </p:sp>
      <p:pic>
        <p:nvPicPr>
          <p:cNvPr id="8" name="Imagem 7" descr="Uma imagem com texto&#10;&#10;Descrição gerada automaticamente">
            <a:extLst>
              <a:ext uri="{FF2B5EF4-FFF2-40B4-BE49-F238E27FC236}">
                <a16:creationId xmlns:a16="http://schemas.microsoft.com/office/drawing/2014/main" id="{15EAF844-C21C-894A-B259-C5746A78C01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349857" y="-76196"/>
            <a:ext cx="879228" cy="1219197"/>
          </a:xfrm>
          <a:prstGeom prst="rect">
            <a:avLst/>
          </a:prstGeom>
        </p:spPr>
      </p:pic>
      <p:pic>
        <p:nvPicPr>
          <p:cNvPr id="15" name="Imagem 14" descr="Uma imagem com texto&#10;&#10;Descrição gerada automaticamente">
            <a:extLst>
              <a:ext uri="{FF2B5EF4-FFF2-40B4-BE49-F238E27FC236}">
                <a16:creationId xmlns:a16="http://schemas.microsoft.com/office/drawing/2014/main" id="{16868416-08E0-CC43-83B2-4429B0174BC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65947" y="6324601"/>
            <a:ext cx="439609" cy="609591"/>
          </a:xfrm>
          <a:prstGeom prst="rect">
            <a:avLst/>
          </a:prstGeom>
        </p:spPr>
      </p:pic>
      <p:pic>
        <p:nvPicPr>
          <p:cNvPr id="11" name="Picture 6" descr="Palo Alto products buy now | Palo Alto Online Shop by IT-Planet | IT-Planet">
            <a:extLst>
              <a:ext uri="{FF2B5EF4-FFF2-40B4-BE49-F238E27FC236}">
                <a16:creationId xmlns:a16="http://schemas.microsoft.com/office/drawing/2014/main" id="{846020A9-69EF-EE4C-A4D3-5CD26C2A1A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7761" y="1968148"/>
            <a:ext cx="1241272" cy="14185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Novas instalações - ISLA Gaia | Instituto Politécnico de Gestão e Tecnologia">
            <a:extLst>
              <a:ext uri="{FF2B5EF4-FFF2-40B4-BE49-F238E27FC236}">
                <a16:creationId xmlns:a16="http://schemas.microsoft.com/office/drawing/2014/main" id="{6D6B619A-968C-AD42-8DB9-AE57258BEEF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46043" y="5386325"/>
            <a:ext cx="1207623" cy="6023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de ser uma imagem de texto que diz &quot;NRMC.PT GDPR &amp; DPO SERVICES&quot;">
            <a:extLst>
              <a:ext uri="{FF2B5EF4-FFF2-40B4-BE49-F238E27FC236}">
                <a16:creationId xmlns:a16="http://schemas.microsoft.com/office/drawing/2014/main" id="{E4B79AAA-30B1-484F-9140-EB47BD3A0F1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565289" y="2129007"/>
            <a:ext cx="2013422" cy="95253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0A85709C-D7B0-F844-B9C7-2D92216ABEFB}"/>
              </a:ext>
            </a:extLst>
          </p:cNvPr>
          <p:cNvSpPr txBox="1"/>
          <p:nvPr userDrawn="1"/>
        </p:nvSpPr>
        <p:spPr>
          <a:xfrm>
            <a:off x="3870526" y="4534819"/>
            <a:ext cx="1351652" cy="369332"/>
          </a:xfrm>
          <a:prstGeom prst="rect">
            <a:avLst/>
          </a:prstGeom>
          <a:noFill/>
        </p:spPr>
        <p:txBody>
          <a:bodyPr wrap="none" rtlCol="0">
            <a:spAutoFit/>
          </a:bodyPr>
          <a:lstStyle/>
          <a:p>
            <a:r>
              <a:rPr lang="en-GB" noProof="0"/>
              <a:t>Institutional</a:t>
            </a:r>
          </a:p>
        </p:txBody>
      </p:sp>
      <p:sp>
        <p:nvSpPr>
          <p:cNvPr id="16" name="CaixaDeTexto 15">
            <a:extLst>
              <a:ext uri="{FF2B5EF4-FFF2-40B4-BE49-F238E27FC236}">
                <a16:creationId xmlns:a16="http://schemas.microsoft.com/office/drawing/2014/main" id="{79C2FA2B-3791-2E46-B490-135A7657AB5A}"/>
              </a:ext>
            </a:extLst>
          </p:cNvPr>
          <p:cNvSpPr txBox="1"/>
          <p:nvPr userDrawn="1"/>
        </p:nvSpPr>
        <p:spPr>
          <a:xfrm>
            <a:off x="606337" y="1571015"/>
            <a:ext cx="1146468" cy="369332"/>
          </a:xfrm>
          <a:prstGeom prst="rect">
            <a:avLst/>
          </a:prstGeom>
          <a:noFill/>
        </p:spPr>
        <p:txBody>
          <a:bodyPr wrap="none" rtlCol="0">
            <a:spAutoFit/>
          </a:bodyPr>
          <a:lstStyle/>
          <a:p>
            <a:r>
              <a:rPr lang="en-GB" noProof="0"/>
              <a:t>Platinum </a:t>
            </a:r>
          </a:p>
        </p:txBody>
      </p:sp>
      <p:sp>
        <p:nvSpPr>
          <p:cNvPr id="17" name="CaixaDeTexto 16">
            <a:extLst>
              <a:ext uri="{FF2B5EF4-FFF2-40B4-BE49-F238E27FC236}">
                <a16:creationId xmlns:a16="http://schemas.microsoft.com/office/drawing/2014/main" id="{EACDD71E-FC8B-814F-A8D6-D8F0F42F9AAE}"/>
              </a:ext>
            </a:extLst>
          </p:cNvPr>
          <p:cNvSpPr txBox="1"/>
          <p:nvPr userDrawn="1"/>
        </p:nvSpPr>
        <p:spPr>
          <a:xfrm>
            <a:off x="4193923" y="1539648"/>
            <a:ext cx="736099" cy="369332"/>
          </a:xfrm>
          <a:prstGeom prst="rect">
            <a:avLst/>
          </a:prstGeom>
          <a:noFill/>
        </p:spPr>
        <p:txBody>
          <a:bodyPr wrap="none" rtlCol="0">
            <a:spAutoFit/>
          </a:bodyPr>
          <a:lstStyle/>
          <a:p>
            <a:r>
              <a:rPr lang="en-GB" noProof="0"/>
              <a:t>Gold </a:t>
            </a:r>
          </a:p>
        </p:txBody>
      </p:sp>
      <p:pic>
        <p:nvPicPr>
          <p:cNvPr id="2052" name="Picture 4" descr="elsevier">
            <a:extLst>
              <a:ext uri="{FF2B5EF4-FFF2-40B4-BE49-F238E27FC236}">
                <a16:creationId xmlns:a16="http://schemas.microsoft.com/office/drawing/2014/main" id="{E56075B8-98BC-0145-BD9D-C224DF862F85}"/>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0012" b="9892"/>
          <a:stretch/>
        </p:blipFill>
        <p:spPr bwMode="auto">
          <a:xfrm>
            <a:off x="406648" y="5213135"/>
            <a:ext cx="1383495" cy="833310"/>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a:extLst>
              <a:ext uri="{FF2B5EF4-FFF2-40B4-BE49-F238E27FC236}">
                <a16:creationId xmlns:a16="http://schemas.microsoft.com/office/drawing/2014/main" id="{D3EEAB33-0952-7347-8B3B-0BB790E3DD1B}"/>
              </a:ext>
            </a:extLst>
          </p:cNvPr>
          <p:cNvSpPr txBox="1"/>
          <p:nvPr userDrawn="1"/>
        </p:nvSpPr>
        <p:spPr>
          <a:xfrm>
            <a:off x="7445633" y="1571015"/>
            <a:ext cx="825867" cy="369332"/>
          </a:xfrm>
          <a:prstGeom prst="rect">
            <a:avLst/>
          </a:prstGeom>
          <a:noFill/>
        </p:spPr>
        <p:txBody>
          <a:bodyPr wrap="none" rtlCol="0">
            <a:spAutoFit/>
          </a:bodyPr>
          <a:lstStyle/>
          <a:p>
            <a:r>
              <a:rPr lang="en-GB" noProof="0"/>
              <a:t>Silver </a:t>
            </a:r>
          </a:p>
        </p:txBody>
      </p:sp>
      <p:pic>
        <p:nvPicPr>
          <p:cNvPr id="2062" name="Picture 14" descr="MDPI-logo – Applied Research in Chemistry and Health">
            <a:extLst>
              <a:ext uri="{FF2B5EF4-FFF2-40B4-BE49-F238E27FC236}">
                <a16:creationId xmlns:a16="http://schemas.microsoft.com/office/drawing/2014/main" id="{7CB67404-E058-7C49-B987-243008FCCBA6}"/>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38400" y="5318446"/>
            <a:ext cx="1056350" cy="6981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API2S">
            <a:extLst>
              <a:ext uri="{FF2B5EF4-FFF2-40B4-BE49-F238E27FC236}">
                <a16:creationId xmlns:a16="http://schemas.microsoft.com/office/drawing/2014/main" id="{7624E5C6-8B6C-EEDD-AD0C-0F5790B67937}"/>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02189" y="3513196"/>
            <a:ext cx="1112697" cy="10315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CEEU | Project Details">
            <a:extLst>
              <a:ext uri="{FF2B5EF4-FFF2-40B4-BE49-F238E27FC236}">
                <a16:creationId xmlns:a16="http://schemas.microsoft.com/office/drawing/2014/main" id="{740B2E32-FF62-4839-33FB-B0FEC8652573}"/>
              </a:ext>
            </a:extLst>
          </p:cNvPr>
          <p:cNvPicPr>
            <a:picLocks noChangeAspect="1" noChangeArrowheads="1"/>
          </p:cNvPicPr>
          <p:nvPr userDrawn="1"/>
        </p:nvPicPr>
        <p:blipFill rotWithShape="1">
          <a:blip r:embed="rId9">
            <a:extLst>
              <a:ext uri="{28A0092B-C50C-407E-A947-70E740481C1C}">
                <a14:useLocalDpi xmlns:a14="http://schemas.microsoft.com/office/drawing/2010/main" val="0"/>
              </a:ext>
            </a:extLst>
          </a:blip>
          <a:srcRect l="7076" t="26963" r="8931" b="20806"/>
          <a:stretch/>
        </p:blipFill>
        <p:spPr bwMode="auto">
          <a:xfrm>
            <a:off x="3041127" y="3277477"/>
            <a:ext cx="1658798" cy="1031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European Commission - Wikipedia">
            <a:extLst>
              <a:ext uri="{FF2B5EF4-FFF2-40B4-BE49-F238E27FC236}">
                <a16:creationId xmlns:a16="http://schemas.microsoft.com/office/drawing/2014/main" id="{A9EE9726-E643-D45D-8C9F-4D8C27D2745C}"/>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848208" y="3447315"/>
            <a:ext cx="1088114" cy="7545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FDDAA22-5594-6679-0737-52A28749A57A}"/>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4608" y="3495736"/>
            <a:ext cx="1371692" cy="1031513"/>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m 17" descr="Uma imagem com texto, Tipo de letra, captura de ecrã&#10;&#10;Descrição gerada automaticamente">
            <a:extLst>
              <a:ext uri="{FF2B5EF4-FFF2-40B4-BE49-F238E27FC236}">
                <a16:creationId xmlns:a16="http://schemas.microsoft.com/office/drawing/2014/main" id="{A85DBCA7-BE26-A73D-C908-FD36ADF03710}"/>
              </a:ext>
            </a:extLst>
          </p:cNvPr>
          <p:cNvPicPr>
            <a:picLocks noChangeAspect="1"/>
          </p:cNvPicPr>
          <p:nvPr userDrawn="1"/>
        </p:nvPicPr>
        <p:blipFill>
          <a:blip r:embed="rId12"/>
          <a:stretch>
            <a:fillRect/>
          </a:stretch>
        </p:blipFill>
        <p:spPr>
          <a:xfrm>
            <a:off x="4060075" y="5332002"/>
            <a:ext cx="2957799" cy="662955"/>
          </a:xfrm>
          <a:prstGeom prst="rect">
            <a:avLst/>
          </a:prstGeom>
        </p:spPr>
      </p:pic>
      <p:pic>
        <p:nvPicPr>
          <p:cNvPr id="1026" name="Picture 2" descr="Boeira Garden Hotel Porto Gaia, Curio Collection by Hilton">
            <a:extLst>
              <a:ext uri="{FF2B5EF4-FFF2-40B4-BE49-F238E27FC236}">
                <a16:creationId xmlns:a16="http://schemas.microsoft.com/office/drawing/2014/main" id="{7F05C8C5-8B8F-BB89-3FBE-4B65128A680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72720" y="2089321"/>
            <a:ext cx="1213821" cy="89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802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1"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4"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p:titleStyle>
    <p:bodyStyle>
      <a:lvl1pPr marL="257168" indent="-257168" algn="l" rtl="0" eaLnBrk="0" fontAlgn="base" hangingPunct="0">
        <a:spcBef>
          <a:spcPct val="20000"/>
        </a:spcBef>
        <a:spcAft>
          <a:spcPct val="0"/>
        </a:spcAft>
        <a:buChar char="•"/>
        <a:defRPr sz="2400">
          <a:solidFill>
            <a:schemeClr val="tx1"/>
          </a:solidFill>
          <a:latin typeface="+mn-lt"/>
          <a:ea typeface="+mn-ea"/>
          <a:cs typeface="+mn-cs"/>
        </a:defRPr>
      </a:lvl1pPr>
      <a:lvl2pPr marL="557199" indent="-214308" algn="l" rtl="0" eaLnBrk="0" fontAlgn="base" hangingPunct="0">
        <a:spcBef>
          <a:spcPct val="20000"/>
        </a:spcBef>
        <a:spcAft>
          <a:spcPct val="0"/>
        </a:spcAft>
        <a:buChar char="–"/>
        <a:defRPr sz="2100">
          <a:solidFill>
            <a:schemeClr val="tx1"/>
          </a:solidFill>
          <a:latin typeface="+mn-lt"/>
        </a:defRPr>
      </a:lvl2pPr>
      <a:lvl3pPr marL="857229" indent="-171446" algn="l" rtl="0" eaLnBrk="0" fontAlgn="base" hangingPunct="0">
        <a:spcBef>
          <a:spcPct val="20000"/>
        </a:spcBef>
        <a:spcAft>
          <a:spcPct val="0"/>
        </a:spcAft>
        <a:buChar char="•"/>
        <a:defRPr sz="1800">
          <a:solidFill>
            <a:schemeClr val="tx1"/>
          </a:solidFill>
          <a:latin typeface="+mn-lt"/>
        </a:defRPr>
      </a:lvl3pPr>
      <a:lvl4pPr marL="1200121" indent="-171446" algn="l" rtl="0" eaLnBrk="0" fontAlgn="base" hangingPunct="0">
        <a:spcBef>
          <a:spcPct val="20000"/>
        </a:spcBef>
        <a:spcAft>
          <a:spcPct val="0"/>
        </a:spcAft>
        <a:buChar char="–"/>
        <a:defRPr sz="1500">
          <a:solidFill>
            <a:schemeClr val="tx1"/>
          </a:solidFill>
          <a:latin typeface="+mn-lt"/>
        </a:defRPr>
      </a:lvl4pPr>
      <a:lvl5pPr marL="1543012" indent="-171446" algn="l" rtl="0" eaLnBrk="0" fontAlgn="base" hangingPunct="0">
        <a:spcBef>
          <a:spcPct val="20000"/>
        </a:spcBef>
        <a:spcAft>
          <a:spcPct val="0"/>
        </a:spcAft>
        <a:buChar char="»"/>
        <a:defRPr sz="1500">
          <a:solidFill>
            <a:schemeClr val="tx1"/>
          </a:solidFill>
          <a:latin typeface="+mn-lt"/>
        </a:defRPr>
      </a:lvl5pPr>
      <a:lvl6pPr marL="1885904" indent="-171446" algn="l" rtl="0" fontAlgn="base">
        <a:spcBef>
          <a:spcPct val="20000"/>
        </a:spcBef>
        <a:spcAft>
          <a:spcPct val="0"/>
        </a:spcAft>
        <a:buChar char="»"/>
        <a:defRPr sz="1500">
          <a:solidFill>
            <a:schemeClr val="tx1"/>
          </a:solidFill>
          <a:latin typeface="+mn-lt"/>
        </a:defRPr>
      </a:lvl6pPr>
      <a:lvl7pPr marL="2228795" indent="-171446" algn="l" rtl="0" fontAlgn="base">
        <a:spcBef>
          <a:spcPct val="20000"/>
        </a:spcBef>
        <a:spcAft>
          <a:spcPct val="0"/>
        </a:spcAft>
        <a:buChar char="»"/>
        <a:defRPr sz="1500">
          <a:solidFill>
            <a:schemeClr val="tx1"/>
          </a:solidFill>
          <a:latin typeface="+mn-lt"/>
        </a:defRPr>
      </a:lvl7pPr>
      <a:lvl8pPr marL="2571686" indent="-171446" algn="l" rtl="0" fontAlgn="base">
        <a:spcBef>
          <a:spcPct val="20000"/>
        </a:spcBef>
        <a:spcAft>
          <a:spcPct val="0"/>
        </a:spcAft>
        <a:buChar char="»"/>
        <a:defRPr sz="1500">
          <a:solidFill>
            <a:schemeClr val="tx1"/>
          </a:solidFill>
          <a:latin typeface="+mn-lt"/>
        </a:defRPr>
      </a:lvl8pPr>
      <a:lvl9pPr marL="2914578" indent="-171446"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ikihow.com/Play-Connect-4"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s://www.machinelearningnuggets.com/decision-trees-and-random-forests/" TargetMode="External"/><Relationship Id="rId4" Type="http://schemas.openxmlformats.org/officeDocument/2006/relationships/hyperlink" Target="https://www.reddit.com/r/ProgrammerHumor/comments/15t7vie/youknowitstru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inovex.de/de/blog/mcts-meets-llms-enabling-complex-reasoning-and-strategic-planni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pl.hevs.io/spl-docs/computerscience/algorithms/mcts.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Marcador de Posição do Texto 4">
            <a:extLst>
              <a:ext uri="{FF2B5EF4-FFF2-40B4-BE49-F238E27FC236}">
                <a16:creationId xmlns:a16="http://schemas.microsoft.com/office/drawing/2014/main" id="{1D663381-F30E-B7C7-4E4F-4F4C719E94A0}"/>
              </a:ext>
            </a:extLst>
          </p:cNvPr>
          <p:cNvSpPr>
            <a:spLocks noGrp="1"/>
          </p:cNvSpPr>
          <p:nvPr>
            <p:ph type="body" sz="quarter" idx="10"/>
          </p:nvPr>
        </p:nvSpPr>
        <p:spPr>
          <a:xfrm>
            <a:off x="381000" y="2418030"/>
            <a:ext cx="6934200" cy="1333639"/>
          </a:xfrm>
        </p:spPr>
        <p:txBody>
          <a:bodyPr/>
          <a:lstStyle/>
          <a:p>
            <a:r>
              <a:rPr lang="en-GB"/>
              <a:t>Accelerating Decision-Making in AI: Parallelizing Monte Carlo Tree Search for Connect 4 Using CPU and GPU</a:t>
            </a:r>
          </a:p>
        </p:txBody>
      </p:sp>
      <p:sp>
        <p:nvSpPr>
          <p:cNvPr id="10" name="Marcador de Posição de Conteúdo 9">
            <a:extLst>
              <a:ext uri="{FF2B5EF4-FFF2-40B4-BE49-F238E27FC236}">
                <a16:creationId xmlns:a16="http://schemas.microsoft.com/office/drawing/2014/main" id="{431F6FBA-56B4-E122-91BE-27AA200E432D}"/>
              </a:ext>
            </a:extLst>
          </p:cNvPr>
          <p:cNvSpPr>
            <a:spLocks noGrp="1"/>
          </p:cNvSpPr>
          <p:nvPr>
            <p:ph sz="quarter" idx="11"/>
          </p:nvPr>
        </p:nvSpPr>
        <p:spPr/>
        <p:txBody>
          <a:bodyPr/>
          <a:lstStyle/>
          <a:p>
            <a:r>
              <a:rPr lang="en-GB"/>
              <a:t>Anirudh Nayaka, </a:t>
            </a:r>
            <a:r>
              <a:rPr lang="en-GB" err="1"/>
              <a:t>P.C.Nissimagoudara</a:t>
            </a:r>
            <a:r>
              <a:rPr lang="en-GB"/>
              <a:t>, </a:t>
            </a:r>
            <a:r>
              <a:rPr lang="en-GB" err="1"/>
              <a:t>Rutvi</a:t>
            </a:r>
            <a:r>
              <a:rPr lang="en-GB"/>
              <a:t> </a:t>
            </a:r>
            <a:r>
              <a:rPr lang="en-GB" err="1"/>
              <a:t>Revankara</a:t>
            </a:r>
            <a:r>
              <a:rPr lang="en-GB"/>
              <a:t>, </a:t>
            </a:r>
            <a:r>
              <a:rPr lang="en-GB" err="1"/>
              <a:t>Prerana</a:t>
            </a:r>
            <a:r>
              <a:rPr lang="en-GB"/>
              <a:t> </a:t>
            </a:r>
            <a:r>
              <a:rPr lang="en-GB" err="1"/>
              <a:t>Giraddia</a:t>
            </a:r>
            <a:r>
              <a:rPr lang="en-GB"/>
              <a:t>, Swaraj </a:t>
            </a:r>
            <a:r>
              <a:rPr lang="en-GB" err="1"/>
              <a:t>Hosamania</a:t>
            </a:r>
            <a:r>
              <a:rPr lang="en-GB"/>
              <a:t>, </a:t>
            </a:r>
            <a:r>
              <a:rPr lang="en-GB" err="1"/>
              <a:t>Nalini.C.Iyera</a:t>
            </a:r>
            <a:r>
              <a:rPr lang="en-GB"/>
              <a:t>, </a:t>
            </a:r>
            <a:r>
              <a:rPr lang="en-GB" err="1"/>
              <a:t>Suneeta.V.Budihala</a:t>
            </a:r>
            <a:r>
              <a:rPr lang="en-GB"/>
              <a:t>, </a:t>
            </a:r>
            <a:r>
              <a:rPr lang="en-GB" err="1"/>
              <a:t>Baswaraj</a:t>
            </a:r>
            <a:endParaRPr lang="en-GB"/>
          </a:p>
        </p:txBody>
      </p:sp>
      <p:sp>
        <p:nvSpPr>
          <p:cNvPr id="11" name="Marcador de Posição de Conteúdo 10">
            <a:extLst>
              <a:ext uri="{FF2B5EF4-FFF2-40B4-BE49-F238E27FC236}">
                <a16:creationId xmlns:a16="http://schemas.microsoft.com/office/drawing/2014/main" id="{B3CE6FCC-A8D3-567D-3772-F11935C6CC74}"/>
              </a:ext>
            </a:extLst>
          </p:cNvPr>
          <p:cNvSpPr>
            <a:spLocks noGrp="1"/>
          </p:cNvSpPr>
          <p:nvPr>
            <p:ph sz="quarter" idx="12"/>
          </p:nvPr>
        </p:nvSpPr>
        <p:spPr>
          <a:xfrm>
            <a:off x="286757" y="5410200"/>
            <a:ext cx="7257047" cy="718431"/>
          </a:xfrm>
        </p:spPr>
        <p:txBody>
          <a:bodyPr/>
          <a:lstStyle/>
          <a:p>
            <a:r>
              <a:rPr lang="en-GB"/>
              <a:t>Anirudh Nayak</a:t>
            </a:r>
          </a:p>
          <a:p>
            <a:r>
              <a:rPr lang="en-GB" err="1"/>
              <a:t>Anirudh.nayak.ubl@gmail.com</a:t>
            </a:r>
            <a:endParaRPr lang="en-GB"/>
          </a:p>
        </p:txBody>
      </p:sp>
    </p:spTree>
    <p:extLst>
      <p:ext uri="{BB962C8B-B14F-4D97-AF65-F5344CB8AC3E}">
        <p14:creationId xmlns:p14="http://schemas.microsoft.com/office/powerpoint/2010/main" val="220112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p:txBody>
          <a:bodyPr lIns="91440" tIns="45720" rIns="91440" bIns="45720" anchor="t"/>
          <a:lstStyle/>
          <a:p>
            <a:pPr marL="0" indent="0" algn="just">
              <a:buNone/>
            </a:pPr>
            <a:r>
              <a:rPr lang="en-US" sz="1600" b="1" dirty="0">
                <a:cs typeface="Arial"/>
              </a:rPr>
              <a:t>Experimental Setup:</a:t>
            </a:r>
          </a:p>
          <a:p>
            <a:pPr marL="0" indent="0" algn="just">
              <a:buNone/>
            </a:pPr>
            <a:r>
              <a:rPr lang="en-US" sz="1600" dirty="0">
                <a:ea typeface="+mn-lt"/>
                <a:cs typeface="+mn-lt"/>
              </a:rPr>
              <a:t>To test the performance of our MCTS implementations, we conducted experiments on different hardware setups:</a:t>
            </a:r>
            <a:endParaRPr lang="en-US" sz="1600" dirty="0">
              <a:cs typeface="Arial"/>
            </a:endParaRPr>
          </a:p>
          <a:p>
            <a:pPr marL="0" indent="0" algn="just">
              <a:buNone/>
            </a:pPr>
            <a:endParaRPr lang="en-US" sz="1600" dirty="0">
              <a:ea typeface="+mn-lt"/>
              <a:cs typeface="+mn-lt"/>
            </a:endParaRPr>
          </a:p>
          <a:p>
            <a:pPr marL="285750" indent="-285750" algn="just">
              <a:buFont typeface="Arial"/>
              <a:buChar char="•"/>
            </a:pPr>
            <a:r>
              <a:rPr lang="en-US" sz="1600" b="1" dirty="0">
                <a:ea typeface="+mn-lt"/>
                <a:cs typeface="+mn-lt"/>
              </a:rPr>
              <a:t>CPU Experiments:</a:t>
            </a:r>
            <a:r>
              <a:rPr lang="en-US" sz="1600" dirty="0">
                <a:ea typeface="+mn-lt"/>
                <a:cs typeface="+mn-lt"/>
              </a:rPr>
              <a:t> We used a virtual machine running on a MacBook Pro with a 2.2 GHz Intel Core i7 processor (4 cores) and 12GB of RAM. The serial and parallel implementations of MCTS were run with 2 and 4 threads.</a:t>
            </a:r>
            <a:endParaRPr lang="en-US" sz="1600" dirty="0">
              <a:cs typeface="Arial"/>
            </a:endParaRPr>
          </a:p>
          <a:p>
            <a:pPr marL="0" indent="0" algn="just">
              <a:buNone/>
            </a:pPr>
            <a:endParaRPr lang="en-US" sz="1600" dirty="0">
              <a:ea typeface="+mn-lt"/>
              <a:cs typeface="+mn-lt"/>
            </a:endParaRPr>
          </a:p>
          <a:p>
            <a:pPr marL="285750" indent="-285750" algn="just">
              <a:buFont typeface="Arial"/>
              <a:buChar char="•"/>
            </a:pPr>
            <a:r>
              <a:rPr lang="en-US" sz="1600" b="1" dirty="0">
                <a:ea typeface="+mn-lt"/>
                <a:cs typeface="+mn-lt"/>
              </a:rPr>
              <a:t>GPU Experiments:</a:t>
            </a:r>
            <a:r>
              <a:rPr lang="en-US" sz="1600" dirty="0">
                <a:ea typeface="+mn-lt"/>
                <a:cs typeface="+mn-lt"/>
              </a:rPr>
              <a:t> For the GPU implementation, we used a Tesla T4 GPU with 2560 CUDA cores, available through Google </a:t>
            </a:r>
            <a:r>
              <a:rPr lang="en-US" sz="1600" dirty="0" err="1">
                <a:ea typeface="+mn-lt"/>
                <a:cs typeface="+mn-lt"/>
              </a:rPr>
              <a:t>Colab</a:t>
            </a:r>
            <a:r>
              <a:rPr lang="en-US" sz="1600" dirty="0">
                <a:ea typeface="+mn-lt"/>
                <a:cs typeface="+mn-lt"/>
              </a:rPr>
              <a:t>. The MCTS simulations were adapted to run as CUDA kernels, allowing us to fully utilize the GPU’s parallel computing power.</a:t>
            </a:r>
            <a:endParaRPr lang="en-US" dirty="0">
              <a:ea typeface="+mn-lt"/>
              <a:cs typeface="+mn-lt"/>
            </a:endParaRPr>
          </a:p>
          <a:p>
            <a:pPr marL="0" indent="0" algn="just">
              <a:buNone/>
            </a:pPr>
            <a:endParaRPr lang="en-US" sz="1600" dirty="0">
              <a:ea typeface="+mn-lt"/>
              <a:cs typeface="+mn-lt"/>
            </a:endParaRPr>
          </a:p>
          <a:p>
            <a:pPr marL="0" indent="0" algn="just">
              <a:buNone/>
            </a:pPr>
            <a:r>
              <a:rPr lang="en-US" sz="1600" dirty="0">
                <a:ea typeface="+mn-lt"/>
                <a:cs typeface="+mn-lt"/>
              </a:rPr>
              <a:t>We ran experiments with varying numbers of MCTS iterations (ranging from 1,000 to 100,000) and rollouts (from 1 to 500) to evaluate performance under different computational loads. The goal was to measure how the execution time and speedup change across different configurations and platforms.</a:t>
            </a:r>
            <a:endParaRPr lang="en-US">
              <a:cs typeface="Arial"/>
            </a:endParaRP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10</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Tree>
    <p:extLst>
      <p:ext uri="{BB962C8B-B14F-4D97-AF65-F5344CB8AC3E}">
        <p14:creationId xmlns:p14="http://schemas.microsoft.com/office/powerpoint/2010/main" val="416877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a:cs typeface="Arial"/>
              </a:rPr>
              <a:t>Results: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11</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pic>
        <p:nvPicPr>
          <p:cNvPr id="2" name="Picture 1">
            <a:extLst>
              <a:ext uri="{FF2B5EF4-FFF2-40B4-BE49-F238E27FC236}">
                <a16:creationId xmlns:a16="http://schemas.microsoft.com/office/drawing/2014/main" id="{4A50D7C1-E295-2941-5D5C-EBC1797141E6}"/>
              </a:ext>
            </a:extLst>
          </p:cNvPr>
          <p:cNvPicPr>
            <a:picLocks noChangeAspect="1"/>
          </p:cNvPicPr>
          <p:nvPr/>
        </p:nvPicPr>
        <p:blipFill>
          <a:blip r:embed="rId2"/>
          <a:stretch>
            <a:fillRect/>
          </a:stretch>
        </p:blipFill>
        <p:spPr>
          <a:xfrm>
            <a:off x="2192694" y="1418617"/>
            <a:ext cx="4758612" cy="4430138"/>
          </a:xfrm>
          <a:prstGeom prst="rect">
            <a:avLst/>
          </a:prstGeom>
        </p:spPr>
      </p:pic>
      <p:sp>
        <p:nvSpPr>
          <p:cNvPr id="5" name="TextBox 4">
            <a:extLst>
              <a:ext uri="{FF2B5EF4-FFF2-40B4-BE49-F238E27FC236}">
                <a16:creationId xmlns:a16="http://schemas.microsoft.com/office/drawing/2014/main" id="{3117E4C2-5B05-BFDD-1D1F-921CE7E00898}"/>
              </a:ext>
            </a:extLst>
          </p:cNvPr>
          <p:cNvSpPr txBox="1"/>
          <p:nvPr/>
        </p:nvSpPr>
        <p:spPr>
          <a:xfrm>
            <a:off x="2914508" y="5935247"/>
            <a:ext cx="331599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Figure 6: </a:t>
            </a:r>
            <a:r>
              <a:rPr lang="en-US" sz="1600" dirty="0">
                <a:latin typeface="Arial"/>
                <a:cs typeface="Arial"/>
              </a:rPr>
              <a:t>Final Look of the Game.</a:t>
            </a:r>
            <a:endParaRPr lang="en-US" sz="1600">
              <a:cs typeface="Arial"/>
            </a:endParaRPr>
          </a:p>
        </p:txBody>
      </p:sp>
    </p:spTree>
    <p:extLst>
      <p:ext uri="{BB962C8B-B14F-4D97-AF65-F5344CB8AC3E}">
        <p14:creationId xmlns:p14="http://schemas.microsoft.com/office/powerpoint/2010/main" val="234121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a:cs typeface="Arial"/>
              </a:rPr>
              <a:t>Results: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12</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5" name="TextBox 4">
            <a:extLst>
              <a:ext uri="{FF2B5EF4-FFF2-40B4-BE49-F238E27FC236}">
                <a16:creationId xmlns:a16="http://schemas.microsoft.com/office/drawing/2014/main" id="{3117E4C2-5B05-BFDD-1D1F-921CE7E00898}"/>
              </a:ext>
            </a:extLst>
          </p:cNvPr>
          <p:cNvSpPr txBox="1"/>
          <p:nvPr/>
        </p:nvSpPr>
        <p:spPr>
          <a:xfrm>
            <a:off x="1755294" y="5967672"/>
            <a:ext cx="57357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Figure 7: </a:t>
            </a:r>
            <a:r>
              <a:rPr lang="en-US" sz="1600" dirty="0">
                <a:latin typeface="Arial"/>
                <a:cs typeface="Arial"/>
              </a:rPr>
              <a:t>Time taken for each AI move in different scenarios.</a:t>
            </a:r>
            <a:endParaRPr lang="en-US" sz="1600" dirty="0">
              <a:cs typeface="Arial"/>
            </a:endParaRPr>
          </a:p>
        </p:txBody>
      </p:sp>
      <p:pic>
        <p:nvPicPr>
          <p:cNvPr id="7" name="Picture 6">
            <a:extLst>
              <a:ext uri="{FF2B5EF4-FFF2-40B4-BE49-F238E27FC236}">
                <a16:creationId xmlns:a16="http://schemas.microsoft.com/office/drawing/2014/main" id="{2EDC1E93-DDE4-AE21-BAE1-7161F3E2968F}"/>
              </a:ext>
            </a:extLst>
          </p:cNvPr>
          <p:cNvPicPr>
            <a:picLocks noChangeAspect="1"/>
          </p:cNvPicPr>
          <p:nvPr/>
        </p:nvPicPr>
        <p:blipFill>
          <a:blip r:embed="rId2"/>
          <a:stretch>
            <a:fillRect/>
          </a:stretch>
        </p:blipFill>
        <p:spPr>
          <a:xfrm>
            <a:off x="438150" y="1494614"/>
            <a:ext cx="8267700" cy="4476750"/>
          </a:xfrm>
          <a:prstGeom prst="rect">
            <a:avLst/>
          </a:prstGeom>
        </p:spPr>
      </p:pic>
    </p:spTree>
    <p:extLst>
      <p:ext uri="{BB962C8B-B14F-4D97-AF65-F5344CB8AC3E}">
        <p14:creationId xmlns:p14="http://schemas.microsoft.com/office/powerpoint/2010/main" val="170771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a:cs typeface="Arial"/>
              </a:rPr>
              <a:t>Results: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13</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5" name="TextBox 4">
            <a:extLst>
              <a:ext uri="{FF2B5EF4-FFF2-40B4-BE49-F238E27FC236}">
                <a16:creationId xmlns:a16="http://schemas.microsoft.com/office/drawing/2014/main" id="{3117E4C2-5B05-BFDD-1D1F-921CE7E00898}"/>
              </a:ext>
            </a:extLst>
          </p:cNvPr>
          <p:cNvSpPr txBox="1"/>
          <p:nvPr/>
        </p:nvSpPr>
        <p:spPr>
          <a:xfrm>
            <a:off x="1029772" y="6073055"/>
            <a:ext cx="708141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Figure 8: </a:t>
            </a:r>
            <a:r>
              <a:rPr lang="en-US" sz="1600" dirty="0">
                <a:latin typeface="Arial"/>
                <a:cs typeface="Arial"/>
              </a:rPr>
              <a:t>Time taken for each AI move in different rollouts on GPU(parallel).</a:t>
            </a:r>
            <a:endParaRPr lang="en-US" sz="1600" dirty="0">
              <a:cs typeface="Arial"/>
            </a:endParaRPr>
          </a:p>
        </p:txBody>
      </p:sp>
      <p:pic>
        <p:nvPicPr>
          <p:cNvPr id="2" name="Picture 1" descr="A graph with lines and dots&#10;&#10;Description automatically generated">
            <a:extLst>
              <a:ext uri="{FF2B5EF4-FFF2-40B4-BE49-F238E27FC236}">
                <a16:creationId xmlns:a16="http://schemas.microsoft.com/office/drawing/2014/main" id="{572181CB-0021-F427-B7F8-C8C0367DEA67}"/>
              </a:ext>
            </a:extLst>
          </p:cNvPr>
          <p:cNvPicPr>
            <a:picLocks noChangeAspect="1"/>
          </p:cNvPicPr>
          <p:nvPr/>
        </p:nvPicPr>
        <p:blipFill>
          <a:blip r:embed="rId2"/>
          <a:stretch>
            <a:fillRect/>
          </a:stretch>
        </p:blipFill>
        <p:spPr>
          <a:xfrm>
            <a:off x="399948" y="1494614"/>
            <a:ext cx="8181975" cy="4476750"/>
          </a:xfrm>
          <a:prstGeom prst="rect">
            <a:avLst/>
          </a:prstGeom>
        </p:spPr>
      </p:pic>
    </p:spTree>
    <p:extLst>
      <p:ext uri="{BB962C8B-B14F-4D97-AF65-F5344CB8AC3E}">
        <p14:creationId xmlns:p14="http://schemas.microsoft.com/office/powerpoint/2010/main" val="217078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a:cs typeface="Arial"/>
              </a:rPr>
              <a:t>Results: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14</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5" name="TextBox 4">
            <a:extLst>
              <a:ext uri="{FF2B5EF4-FFF2-40B4-BE49-F238E27FC236}">
                <a16:creationId xmlns:a16="http://schemas.microsoft.com/office/drawing/2014/main" id="{3117E4C2-5B05-BFDD-1D1F-921CE7E00898}"/>
              </a:ext>
            </a:extLst>
          </p:cNvPr>
          <p:cNvSpPr txBox="1"/>
          <p:nvPr/>
        </p:nvSpPr>
        <p:spPr>
          <a:xfrm>
            <a:off x="3161750" y="3961342"/>
            <a:ext cx="281745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Figure 9: </a:t>
            </a:r>
            <a:r>
              <a:rPr lang="en-US" sz="1600" dirty="0">
                <a:latin typeface="Arial"/>
                <a:cs typeface="Arial"/>
              </a:rPr>
              <a:t>Speedup Formula.</a:t>
            </a:r>
            <a:endParaRPr lang="en-US" sz="1600" dirty="0">
              <a:cs typeface="Arial"/>
            </a:endParaRPr>
          </a:p>
        </p:txBody>
      </p:sp>
      <p:pic>
        <p:nvPicPr>
          <p:cNvPr id="7" name="Picture 6">
            <a:extLst>
              <a:ext uri="{FF2B5EF4-FFF2-40B4-BE49-F238E27FC236}">
                <a16:creationId xmlns:a16="http://schemas.microsoft.com/office/drawing/2014/main" id="{E8402DC7-5CA7-2420-B1E3-2349C457D63F}"/>
              </a:ext>
            </a:extLst>
          </p:cNvPr>
          <p:cNvPicPr>
            <a:picLocks noChangeAspect="1"/>
          </p:cNvPicPr>
          <p:nvPr/>
        </p:nvPicPr>
        <p:blipFill>
          <a:blip r:embed="rId2"/>
          <a:stretch>
            <a:fillRect/>
          </a:stretch>
        </p:blipFill>
        <p:spPr>
          <a:xfrm>
            <a:off x="2790824" y="3197968"/>
            <a:ext cx="3562350" cy="762000"/>
          </a:xfrm>
          <a:prstGeom prst="rect">
            <a:avLst/>
          </a:prstGeom>
        </p:spPr>
      </p:pic>
      <p:sp>
        <p:nvSpPr>
          <p:cNvPr id="8" name="TextBox 7">
            <a:extLst>
              <a:ext uri="{FF2B5EF4-FFF2-40B4-BE49-F238E27FC236}">
                <a16:creationId xmlns:a16="http://schemas.microsoft.com/office/drawing/2014/main" id="{B4350952-B61B-83D4-43E3-FEE68CBC41DA}"/>
              </a:ext>
            </a:extLst>
          </p:cNvPr>
          <p:cNvSpPr txBox="1"/>
          <p:nvPr/>
        </p:nvSpPr>
        <p:spPr>
          <a:xfrm>
            <a:off x="288757" y="1568917"/>
            <a:ext cx="8399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Arial"/>
                <a:cs typeface="Arial"/>
              </a:rPr>
              <a:t>Speedup is used to quantify the performance improvement achieved by parallelizing an algorithm. It is calculated as the ratio of the execution time of the serial version of the algorithm to the execution time of the parallel version:</a:t>
            </a:r>
            <a:endParaRPr lang="en-US"/>
          </a:p>
        </p:txBody>
      </p:sp>
      <p:sp>
        <p:nvSpPr>
          <p:cNvPr id="9" name="TextBox 8">
            <a:extLst>
              <a:ext uri="{FF2B5EF4-FFF2-40B4-BE49-F238E27FC236}">
                <a16:creationId xmlns:a16="http://schemas.microsoft.com/office/drawing/2014/main" id="{57C7AD7B-06E3-A7BE-A720-7AADC02F7519}"/>
              </a:ext>
            </a:extLst>
          </p:cNvPr>
          <p:cNvSpPr txBox="1"/>
          <p:nvPr/>
        </p:nvSpPr>
        <p:spPr>
          <a:xfrm>
            <a:off x="369820" y="4860108"/>
            <a:ext cx="83998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Arial"/>
                <a:cs typeface="Arial"/>
              </a:rPr>
              <a:t>This helps determine how much faster the algorithm runs when parallelized compared to its serial implementation.</a:t>
            </a:r>
          </a:p>
        </p:txBody>
      </p:sp>
    </p:spTree>
    <p:extLst>
      <p:ext uri="{BB962C8B-B14F-4D97-AF65-F5344CB8AC3E}">
        <p14:creationId xmlns:p14="http://schemas.microsoft.com/office/powerpoint/2010/main" val="176607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a:cs typeface="Arial"/>
              </a:rPr>
              <a:t>Results: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15</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8" name="TextBox 7">
            <a:extLst>
              <a:ext uri="{FF2B5EF4-FFF2-40B4-BE49-F238E27FC236}">
                <a16:creationId xmlns:a16="http://schemas.microsoft.com/office/drawing/2014/main" id="{B4350952-B61B-83D4-43E3-FEE68CBC41DA}"/>
              </a:ext>
            </a:extLst>
          </p:cNvPr>
          <p:cNvSpPr txBox="1"/>
          <p:nvPr/>
        </p:nvSpPr>
        <p:spPr>
          <a:xfrm>
            <a:off x="288757" y="1495960"/>
            <a:ext cx="83998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Arial"/>
                <a:cs typeface="Arial"/>
              </a:rPr>
              <a:t>The results of our experiments reveal clear differences in performance between the serial and parallel implementations of MCTS on both CPU and GPU platforms.</a:t>
            </a:r>
            <a:endParaRPr lang="en-US" dirty="0"/>
          </a:p>
        </p:txBody>
      </p:sp>
      <p:pic>
        <p:nvPicPr>
          <p:cNvPr id="11" name="Picture 10" descr="A table with text and numbers&#10;&#10;Description automatically generated">
            <a:extLst>
              <a:ext uri="{FF2B5EF4-FFF2-40B4-BE49-F238E27FC236}">
                <a16:creationId xmlns:a16="http://schemas.microsoft.com/office/drawing/2014/main" id="{C827EF53-62BA-17D9-7F6E-965E88086F33}"/>
              </a:ext>
            </a:extLst>
          </p:cNvPr>
          <p:cNvPicPr>
            <a:picLocks noChangeAspect="1"/>
          </p:cNvPicPr>
          <p:nvPr/>
        </p:nvPicPr>
        <p:blipFill>
          <a:blip r:embed="rId2"/>
          <a:stretch>
            <a:fillRect/>
          </a:stretch>
        </p:blipFill>
        <p:spPr>
          <a:xfrm>
            <a:off x="2824061" y="2521896"/>
            <a:ext cx="3333750" cy="2057400"/>
          </a:xfrm>
          <a:prstGeom prst="rect">
            <a:avLst/>
          </a:prstGeom>
        </p:spPr>
      </p:pic>
      <p:sp>
        <p:nvSpPr>
          <p:cNvPr id="13" name="TextBox 12">
            <a:extLst>
              <a:ext uri="{FF2B5EF4-FFF2-40B4-BE49-F238E27FC236}">
                <a16:creationId xmlns:a16="http://schemas.microsoft.com/office/drawing/2014/main" id="{4FB4CF07-5C5B-722D-A7A4-7EFCDBD1CB59}"/>
              </a:ext>
            </a:extLst>
          </p:cNvPr>
          <p:cNvSpPr txBox="1"/>
          <p:nvPr/>
        </p:nvSpPr>
        <p:spPr>
          <a:xfrm>
            <a:off x="2209250" y="4780087"/>
            <a:ext cx="47224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Arial"/>
                <a:cs typeface="Arial"/>
              </a:rPr>
              <a:t>Figure 10: </a:t>
            </a:r>
            <a:r>
              <a:rPr lang="en-US" sz="1600" dirty="0">
                <a:latin typeface="Arial"/>
                <a:cs typeface="Arial"/>
              </a:rPr>
              <a:t>Table of Speedup achieved by different models and configurations.</a:t>
            </a:r>
            <a:endParaRPr lang="en-US" sz="1600">
              <a:cs typeface="Arial"/>
            </a:endParaRPr>
          </a:p>
        </p:txBody>
      </p:sp>
    </p:spTree>
    <p:extLst>
      <p:ext uri="{BB962C8B-B14F-4D97-AF65-F5344CB8AC3E}">
        <p14:creationId xmlns:p14="http://schemas.microsoft.com/office/powerpoint/2010/main" val="84004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a:cs typeface="Arial"/>
              </a:rPr>
              <a:t>Results: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16</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2" name="TextBox 1">
            <a:extLst>
              <a:ext uri="{FF2B5EF4-FFF2-40B4-BE49-F238E27FC236}">
                <a16:creationId xmlns:a16="http://schemas.microsoft.com/office/drawing/2014/main" id="{56343F33-96F7-4FA7-238B-0447F51810E7}"/>
              </a:ext>
            </a:extLst>
          </p:cNvPr>
          <p:cNvSpPr txBox="1"/>
          <p:nvPr/>
        </p:nvSpPr>
        <p:spPr>
          <a:xfrm>
            <a:off x="369820" y="1593235"/>
            <a:ext cx="839984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b="1" dirty="0">
                <a:latin typeface="Arial"/>
                <a:cs typeface="Arial"/>
              </a:rPr>
              <a:t>CPU Performance:</a:t>
            </a:r>
            <a:r>
              <a:rPr lang="en-US" sz="1600" dirty="0">
                <a:latin typeface="Arial"/>
                <a:cs typeface="Arial"/>
              </a:rPr>
              <a:t> Parallelizing MCTS with OpenMP showed moderate performance gains, with a speedup of about 1.07 when using 4 threads compared to the serial CPU implementation. However, the speedup was relatively small, showing that while parallelization on the CPU can improve performance, it is limited by the number of cores available and the overhead of thread management.</a:t>
            </a:r>
            <a:endParaRPr lang="en-US" sz="1600" dirty="0">
              <a:cs typeface="Arial"/>
            </a:endParaRPr>
          </a:p>
        </p:txBody>
      </p:sp>
      <p:sp>
        <p:nvSpPr>
          <p:cNvPr id="7" name="TextBox 1">
            <a:extLst>
              <a:ext uri="{FF2B5EF4-FFF2-40B4-BE49-F238E27FC236}">
                <a16:creationId xmlns:a16="http://schemas.microsoft.com/office/drawing/2014/main" id="{56343F33-96F7-4FA7-238B-0447F51810E7}"/>
              </a:ext>
            </a:extLst>
          </p:cNvPr>
          <p:cNvSpPr txBox="1"/>
          <p:nvPr/>
        </p:nvSpPr>
        <p:spPr>
          <a:xfrm>
            <a:off x="369820" y="3024011"/>
            <a:ext cx="8399841" cy="15696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b="1" dirty="0">
                <a:latin typeface="Arial"/>
                <a:cs typeface="Arial"/>
              </a:rPr>
              <a:t>GPU Performance:</a:t>
            </a:r>
            <a:r>
              <a:rPr lang="en-US" sz="1600" dirty="0">
                <a:latin typeface="Arial"/>
                <a:cs typeface="Arial"/>
              </a:rPr>
              <a:t> The GPU implementation, on the other hand, exhibited much more significant speedups. With 1 rollout, the GPU achieved a speedup of 33.3 million times compared to the serial CPU implementation. Even with higher numbers of rollouts (500), the GPU showed substantial improvements, with a speedup of 1.55. The dramatic gains in performance on the GPU demonstrate its advantage in handling large-scale parallel tasks like MCTS simulations.</a:t>
            </a:r>
            <a:endParaRPr lang="en-US" sz="1600" dirty="0">
              <a:cs typeface="Arial"/>
            </a:endParaRPr>
          </a:p>
        </p:txBody>
      </p:sp>
      <p:sp>
        <p:nvSpPr>
          <p:cNvPr id="9" name="TextBox 1">
            <a:extLst>
              <a:ext uri="{FF2B5EF4-FFF2-40B4-BE49-F238E27FC236}">
                <a16:creationId xmlns:a16="http://schemas.microsoft.com/office/drawing/2014/main" id="{56343F33-96F7-4FA7-238B-0447F51810E7}"/>
              </a:ext>
            </a:extLst>
          </p:cNvPr>
          <p:cNvSpPr txBox="1"/>
          <p:nvPr/>
        </p:nvSpPr>
        <p:spPr>
          <a:xfrm>
            <a:off x="369820" y="4770937"/>
            <a:ext cx="8399841"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dirty="0">
                <a:latin typeface="Arial"/>
                <a:cs typeface="Arial"/>
              </a:rPr>
              <a:t>These results highlight the effectiveness of GPU parallelization in accelerating decision-making processes, especially when the number of rollouts is small. The trade-off between speed and decision quality becomes critical as the number of rollouts increases, with GPUs handling this balance more efficiently than CPUs.</a:t>
            </a:r>
            <a:endParaRPr lang="en-US" sz="1600" dirty="0">
              <a:cs typeface="Arial"/>
            </a:endParaRPr>
          </a:p>
        </p:txBody>
      </p:sp>
    </p:spTree>
    <p:extLst>
      <p:ext uri="{BB962C8B-B14F-4D97-AF65-F5344CB8AC3E}">
        <p14:creationId xmlns:p14="http://schemas.microsoft.com/office/powerpoint/2010/main" val="37667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a:xfrm>
            <a:off x="285750" y="1143000"/>
            <a:ext cx="8401050" cy="352628"/>
          </a:xfrm>
        </p:spPr>
        <p:txBody>
          <a:bodyPr lIns="91440" tIns="45720" rIns="91440" bIns="45720" anchor="t"/>
          <a:lstStyle/>
          <a:p>
            <a:pPr marL="0" indent="0" algn="just">
              <a:buNone/>
            </a:pPr>
            <a:r>
              <a:rPr lang="en-US" sz="1600" b="1" dirty="0">
                <a:cs typeface="Arial"/>
              </a:rPr>
              <a:t>Conclusion : </a:t>
            </a:r>
          </a:p>
          <a:p>
            <a:pPr marL="0" indent="0" algn="just">
              <a:buNone/>
            </a:pPr>
            <a:endParaRPr lang="en-US" sz="1600" b="1"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17</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2" name="TextBox 1">
            <a:extLst>
              <a:ext uri="{FF2B5EF4-FFF2-40B4-BE49-F238E27FC236}">
                <a16:creationId xmlns:a16="http://schemas.microsoft.com/office/drawing/2014/main" id="{56343F33-96F7-4FA7-238B-0447F51810E7}"/>
              </a:ext>
            </a:extLst>
          </p:cNvPr>
          <p:cNvSpPr txBox="1"/>
          <p:nvPr/>
        </p:nvSpPr>
        <p:spPr>
          <a:xfrm>
            <a:off x="369820" y="1593235"/>
            <a:ext cx="839984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dirty="0">
                <a:latin typeface="Arial"/>
                <a:cs typeface="Arial"/>
              </a:rPr>
              <a:t>This study highlights the significant benefits of parallel computing, especially GPU parallelization, in speeding up AI decision-making processes like Monte Carlo Tree Search (MCTS). Using CUDA on GPUs, we achieved notable speedups compared to both serial and parallel CPU implementations, demonstrating the GPU’s effectiveness for tasks that demand large-scale parallelism.</a:t>
            </a:r>
            <a:endParaRPr lang="en-US" dirty="0"/>
          </a:p>
        </p:txBody>
      </p:sp>
      <p:sp>
        <p:nvSpPr>
          <p:cNvPr id="7" name="TextBox 1">
            <a:extLst>
              <a:ext uri="{FF2B5EF4-FFF2-40B4-BE49-F238E27FC236}">
                <a16:creationId xmlns:a16="http://schemas.microsoft.com/office/drawing/2014/main" id="{56343F33-96F7-4FA7-238B-0447F51810E7}"/>
              </a:ext>
            </a:extLst>
          </p:cNvPr>
          <p:cNvSpPr txBox="1"/>
          <p:nvPr/>
        </p:nvSpPr>
        <p:spPr>
          <a:xfrm>
            <a:off x="369820" y="3024011"/>
            <a:ext cx="839984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dirty="0">
                <a:latin typeface="Arial"/>
                <a:cs typeface="Arial"/>
              </a:rPr>
              <a:t>However, the observed performance gains are hardware-specific, and results may vary across different CPU and GPU architectures. Additionally, as the number of rollouts increases, memory bottlenecks become a challenge, particularly on GPUs.</a:t>
            </a:r>
          </a:p>
        </p:txBody>
      </p:sp>
      <p:sp>
        <p:nvSpPr>
          <p:cNvPr id="9" name="TextBox 1">
            <a:extLst>
              <a:ext uri="{FF2B5EF4-FFF2-40B4-BE49-F238E27FC236}">
                <a16:creationId xmlns:a16="http://schemas.microsoft.com/office/drawing/2014/main" id="{56343F33-96F7-4FA7-238B-0447F51810E7}"/>
              </a:ext>
            </a:extLst>
          </p:cNvPr>
          <p:cNvSpPr txBox="1"/>
          <p:nvPr/>
        </p:nvSpPr>
        <p:spPr>
          <a:xfrm>
            <a:off x="369820" y="3931926"/>
            <a:ext cx="839984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dirty="0">
                <a:latin typeface="Arial"/>
                <a:cs typeface="Arial"/>
              </a:rPr>
              <a:t>While this study focused on improving execution speed, future research should investigate the trade-off between speed and decision quality more thoroughly. Optimizing memory management techniques and exploring larger, more complex scenarios could further enhance performance.</a:t>
            </a:r>
          </a:p>
          <a:p>
            <a:pPr algn="just"/>
            <a:endParaRPr lang="en-US" sz="1600" dirty="0">
              <a:cs typeface="Arial"/>
            </a:endParaRPr>
          </a:p>
        </p:txBody>
      </p:sp>
      <p:sp>
        <p:nvSpPr>
          <p:cNvPr id="8" name="TextBox 1">
            <a:extLst>
              <a:ext uri="{FF2B5EF4-FFF2-40B4-BE49-F238E27FC236}">
                <a16:creationId xmlns:a16="http://schemas.microsoft.com/office/drawing/2014/main" id="{D1CE00A0-4A0D-51A0-D4E0-AFD1B5F7B420}"/>
              </a:ext>
            </a:extLst>
          </p:cNvPr>
          <p:cNvSpPr txBox="1"/>
          <p:nvPr/>
        </p:nvSpPr>
        <p:spPr>
          <a:xfrm>
            <a:off x="368199" y="5255698"/>
            <a:ext cx="8399841"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sz="1600" dirty="0">
                <a:latin typeface="Arial"/>
                <a:cs typeface="Arial"/>
              </a:rPr>
              <a:t>Finally, applying the parallelized MCTS algorithm to real-world problems like resource allocation and logistics could extend the impact of these findings beyond gaming.</a:t>
            </a:r>
            <a:endParaRPr lang="en-US" dirty="0"/>
          </a:p>
        </p:txBody>
      </p:sp>
    </p:spTree>
    <p:extLst>
      <p:ext uri="{BB962C8B-B14F-4D97-AF65-F5344CB8AC3E}">
        <p14:creationId xmlns:p14="http://schemas.microsoft.com/office/powerpoint/2010/main" val="24833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o Número do Diapositivo 2">
            <a:extLst>
              <a:ext uri="{FF2B5EF4-FFF2-40B4-BE49-F238E27FC236}">
                <a16:creationId xmlns:a16="http://schemas.microsoft.com/office/drawing/2014/main" id="{78634E2B-799D-B44B-B6E7-3F701451D926}"/>
              </a:ext>
            </a:extLst>
          </p:cNvPr>
          <p:cNvSpPr>
            <a:spLocks noGrp="1"/>
          </p:cNvSpPr>
          <p:nvPr>
            <p:ph type="sldNum" sz="quarter" idx="10"/>
          </p:nvPr>
        </p:nvSpPr>
        <p:spPr/>
        <p:txBody>
          <a:bodyPr/>
          <a:lstStyle/>
          <a:p>
            <a:r>
              <a:rPr lang="en-GB" altLang="en-US" noProof="0"/>
              <a:t> </a:t>
            </a:r>
            <a:fld id="{54BDCE28-1A5B-4954-AB93-F39C66084804}" type="slidenum">
              <a:rPr lang="en-GB" altLang="en-US" sz="1351"/>
              <a:pPr/>
              <a:t>18</a:t>
            </a:fld>
            <a:endParaRPr lang="en-GB" altLang="en-US" sz="1351"/>
          </a:p>
        </p:txBody>
      </p:sp>
      <p:sp>
        <p:nvSpPr>
          <p:cNvPr id="4" name="CaixaDeTexto 3">
            <a:extLst>
              <a:ext uri="{FF2B5EF4-FFF2-40B4-BE49-F238E27FC236}">
                <a16:creationId xmlns:a16="http://schemas.microsoft.com/office/drawing/2014/main" id="{3983223C-C9D3-8547-AD38-88D8ABAE6324}"/>
              </a:ext>
            </a:extLst>
          </p:cNvPr>
          <p:cNvSpPr txBox="1"/>
          <p:nvPr/>
        </p:nvSpPr>
        <p:spPr>
          <a:xfrm>
            <a:off x="1950129" y="228601"/>
            <a:ext cx="5357557" cy="584775"/>
          </a:xfrm>
          <a:prstGeom prst="rect">
            <a:avLst/>
          </a:prstGeom>
          <a:noFill/>
        </p:spPr>
        <p:txBody>
          <a:bodyPr wrap="none" rtlCol="0">
            <a:spAutoFit/>
          </a:bodyPr>
          <a:lstStyle/>
          <a:p>
            <a:r>
              <a:rPr lang="en-CA" sz="3200" i="1" err="1"/>
              <a:t>iSCSi</a:t>
            </a:r>
            <a:r>
              <a:rPr lang="en-CA" sz="3200" i="1"/>
              <a:t> 2023 official Sponsors</a:t>
            </a:r>
          </a:p>
        </p:txBody>
      </p:sp>
    </p:spTree>
    <p:extLst>
      <p:ext uri="{BB962C8B-B14F-4D97-AF65-F5344CB8AC3E}">
        <p14:creationId xmlns:p14="http://schemas.microsoft.com/office/powerpoint/2010/main" val="98295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19</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2" name="TextBox 1">
            <a:extLst>
              <a:ext uri="{FF2B5EF4-FFF2-40B4-BE49-F238E27FC236}">
                <a16:creationId xmlns:a16="http://schemas.microsoft.com/office/drawing/2014/main" id="{56343F33-96F7-4FA7-238B-0447F51810E7}"/>
              </a:ext>
            </a:extLst>
          </p:cNvPr>
          <p:cNvSpPr txBox="1"/>
          <p:nvPr/>
        </p:nvSpPr>
        <p:spPr>
          <a:xfrm>
            <a:off x="369820" y="2874044"/>
            <a:ext cx="8399841" cy="110799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sz="6600" dirty="0">
                <a:latin typeface="Arial"/>
                <a:cs typeface="Arial"/>
              </a:rPr>
              <a:t>THANK YOU</a:t>
            </a:r>
            <a:endParaRPr lang="en-US" sz="6600">
              <a:cs typeface="Arial"/>
            </a:endParaRPr>
          </a:p>
        </p:txBody>
      </p:sp>
      <p:sp>
        <p:nvSpPr>
          <p:cNvPr id="12" name="TextBox 11">
            <a:extLst>
              <a:ext uri="{FF2B5EF4-FFF2-40B4-BE49-F238E27FC236}">
                <a16:creationId xmlns:a16="http://schemas.microsoft.com/office/drawing/2014/main" id="{9FB4813A-EE8D-5519-1C45-7616A8861830}"/>
              </a:ext>
            </a:extLst>
          </p:cNvPr>
          <p:cNvSpPr txBox="1"/>
          <p:nvPr/>
        </p:nvSpPr>
        <p:spPr>
          <a:xfrm>
            <a:off x="372252" y="4566657"/>
            <a:ext cx="839984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sz="2000" b="1" dirty="0">
                <a:latin typeface="Arial"/>
                <a:cs typeface="Arial"/>
              </a:rPr>
              <a:t>Any questions?</a:t>
            </a:r>
            <a:endParaRPr lang="en-US" sz="2000" dirty="0">
              <a:latin typeface="Arial"/>
              <a:cs typeface="Arial"/>
            </a:endParaRPr>
          </a:p>
          <a:p>
            <a:pPr algn="ctr"/>
            <a:r>
              <a:rPr lang="en-US" sz="2000" dirty="0">
                <a:latin typeface="Arial"/>
                <a:cs typeface="Arial"/>
              </a:rPr>
              <a:t>I love to discuss any thoughts or clarify any points!</a:t>
            </a:r>
          </a:p>
        </p:txBody>
      </p:sp>
    </p:spTree>
    <p:extLst>
      <p:ext uri="{BB962C8B-B14F-4D97-AF65-F5344CB8AC3E}">
        <p14:creationId xmlns:p14="http://schemas.microsoft.com/office/powerpoint/2010/main" val="36979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85750" y="1143000"/>
            <a:ext cx="8401050" cy="1446333"/>
          </a:xfrm>
        </p:spPr>
        <p:txBody>
          <a:bodyPr lIns="91440" tIns="45720" rIns="91440" bIns="45720" anchor="t"/>
          <a:lstStyle/>
          <a:p>
            <a:pPr marL="256540" indent="-256540" algn="just">
              <a:buNone/>
            </a:pPr>
            <a:r>
              <a:rPr lang="fr-FR" b="1" err="1">
                <a:ea typeface="+mn-lt"/>
                <a:cs typeface="+mn-lt"/>
              </a:rPr>
              <a:t>Context</a:t>
            </a:r>
            <a:r>
              <a:rPr lang="fr-FR" b="1">
                <a:ea typeface="+mn-lt"/>
                <a:cs typeface="+mn-lt"/>
              </a:rPr>
              <a:t>:</a:t>
            </a:r>
            <a:endParaRPr lang="en-US" b="1">
              <a:ea typeface="+mn-lt"/>
              <a:cs typeface="+mn-lt"/>
            </a:endParaRPr>
          </a:p>
          <a:p>
            <a:pPr marL="0" indent="0" algn="just">
              <a:buNone/>
            </a:pPr>
            <a:r>
              <a:rPr lang="fr-FR" sz="1600">
                <a:ea typeface="+mn-lt"/>
                <a:cs typeface="+mn-lt"/>
              </a:rPr>
              <a:t> </a:t>
            </a:r>
            <a:r>
              <a:rPr lang="fr-FR" sz="1600" err="1">
                <a:ea typeface="+mn-lt"/>
                <a:cs typeface="+mn-lt"/>
              </a:rPr>
              <a:t>Artificial</a:t>
            </a:r>
            <a:r>
              <a:rPr lang="fr-FR" sz="1600">
                <a:ea typeface="+mn-lt"/>
                <a:cs typeface="+mn-lt"/>
              </a:rPr>
              <a:t> Intelligence (AI) has </a:t>
            </a:r>
            <a:r>
              <a:rPr lang="fr-FR" sz="1600" err="1">
                <a:ea typeface="+mn-lt"/>
                <a:cs typeface="+mn-lt"/>
              </a:rPr>
              <a:t>rapidly</a:t>
            </a:r>
            <a:r>
              <a:rPr lang="fr-FR" sz="1600">
                <a:ea typeface="+mn-lt"/>
                <a:cs typeface="+mn-lt"/>
              </a:rPr>
              <a:t> </a:t>
            </a:r>
            <a:r>
              <a:rPr lang="fr-FR" sz="1600" err="1">
                <a:ea typeface="+mn-lt"/>
                <a:cs typeface="+mn-lt"/>
              </a:rPr>
              <a:t>advanced</a:t>
            </a:r>
            <a:r>
              <a:rPr lang="fr-FR" sz="1600">
                <a:ea typeface="+mn-lt"/>
                <a:cs typeface="+mn-lt"/>
              </a:rPr>
              <a:t>, </a:t>
            </a:r>
            <a:r>
              <a:rPr lang="fr-FR" sz="1600" err="1">
                <a:ea typeface="+mn-lt"/>
                <a:cs typeface="+mn-lt"/>
              </a:rPr>
              <a:t>enhancing</a:t>
            </a:r>
            <a:r>
              <a:rPr lang="fr-FR" sz="1600">
                <a:ea typeface="+mn-lt"/>
                <a:cs typeface="+mn-lt"/>
              </a:rPr>
              <a:t> </a:t>
            </a:r>
            <a:r>
              <a:rPr lang="fr-FR" sz="1600" err="1">
                <a:ea typeface="+mn-lt"/>
                <a:cs typeface="+mn-lt"/>
              </a:rPr>
              <a:t>decision-making</a:t>
            </a:r>
            <a:r>
              <a:rPr lang="fr-FR" sz="1600">
                <a:ea typeface="+mn-lt"/>
                <a:cs typeface="+mn-lt"/>
              </a:rPr>
              <a:t> </a:t>
            </a:r>
            <a:r>
              <a:rPr lang="fr-FR" sz="1600" err="1">
                <a:ea typeface="+mn-lt"/>
                <a:cs typeface="+mn-lt"/>
              </a:rPr>
              <a:t>across</a:t>
            </a:r>
            <a:r>
              <a:rPr lang="fr-FR" sz="1600">
                <a:ea typeface="+mn-lt"/>
                <a:cs typeface="+mn-lt"/>
              </a:rPr>
              <a:t> diverse </a:t>
            </a:r>
            <a:r>
              <a:rPr lang="fr-FR" sz="1600" err="1">
                <a:ea typeface="+mn-lt"/>
                <a:cs typeface="+mn-lt"/>
              </a:rPr>
              <a:t>domains</a:t>
            </a:r>
            <a:r>
              <a:rPr lang="fr-FR" sz="1600">
                <a:ea typeface="+mn-lt"/>
                <a:cs typeface="+mn-lt"/>
              </a:rPr>
              <a:t>, </a:t>
            </a:r>
            <a:r>
              <a:rPr lang="fr-FR" sz="1600" err="1">
                <a:ea typeface="+mn-lt"/>
                <a:cs typeface="+mn-lt"/>
              </a:rPr>
              <a:t>from</a:t>
            </a:r>
            <a:r>
              <a:rPr lang="fr-FR" sz="1600">
                <a:ea typeface="+mn-lt"/>
                <a:cs typeface="+mn-lt"/>
              </a:rPr>
              <a:t> </a:t>
            </a:r>
            <a:r>
              <a:rPr lang="fr-FR" sz="1600" err="1">
                <a:ea typeface="+mn-lt"/>
                <a:cs typeface="+mn-lt"/>
              </a:rPr>
              <a:t>game-playing</a:t>
            </a:r>
            <a:r>
              <a:rPr lang="fr-FR" sz="1600">
                <a:ea typeface="+mn-lt"/>
                <a:cs typeface="+mn-lt"/>
              </a:rPr>
              <a:t> </a:t>
            </a:r>
            <a:r>
              <a:rPr lang="fr-FR" sz="1600" err="1">
                <a:ea typeface="+mn-lt"/>
                <a:cs typeface="+mn-lt"/>
              </a:rPr>
              <a:t>algorithms</a:t>
            </a:r>
            <a:r>
              <a:rPr lang="fr-FR" sz="1600">
                <a:ea typeface="+mn-lt"/>
                <a:cs typeface="+mn-lt"/>
              </a:rPr>
              <a:t> to </a:t>
            </a:r>
            <a:r>
              <a:rPr lang="fr-FR" sz="1600" err="1">
                <a:ea typeface="+mn-lt"/>
                <a:cs typeface="+mn-lt"/>
              </a:rPr>
              <a:t>strategic</a:t>
            </a:r>
            <a:r>
              <a:rPr lang="fr-FR" sz="1600">
                <a:ea typeface="+mn-lt"/>
                <a:cs typeface="+mn-lt"/>
              </a:rPr>
              <a:t> real-world applications. </a:t>
            </a:r>
            <a:r>
              <a:rPr lang="fr-FR" sz="1600" err="1">
                <a:ea typeface="+mn-lt"/>
                <a:cs typeface="+mn-lt"/>
              </a:rPr>
              <a:t>However</a:t>
            </a:r>
            <a:r>
              <a:rPr lang="fr-FR" sz="1600">
                <a:ea typeface="+mn-lt"/>
                <a:cs typeface="+mn-lt"/>
              </a:rPr>
              <a:t>, a major challenge AI faces </a:t>
            </a:r>
            <a:r>
              <a:rPr lang="fr-FR" sz="1600" err="1">
                <a:ea typeface="+mn-lt"/>
                <a:cs typeface="+mn-lt"/>
              </a:rPr>
              <a:t>is</a:t>
            </a:r>
            <a:r>
              <a:rPr lang="fr-FR" sz="1600">
                <a:ea typeface="+mn-lt"/>
                <a:cs typeface="+mn-lt"/>
              </a:rPr>
              <a:t> the </a:t>
            </a:r>
            <a:r>
              <a:rPr lang="fr-FR" sz="1600" err="1">
                <a:ea typeface="+mn-lt"/>
                <a:cs typeface="+mn-lt"/>
              </a:rPr>
              <a:t>significant</a:t>
            </a:r>
            <a:r>
              <a:rPr lang="fr-FR" sz="1600">
                <a:ea typeface="+mn-lt"/>
                <a:cs typeface="+mn-lt"/>
              </a:rPr>
              <a:t> </a:t>
            </a:r>
            <a:r>
              <a:rPr lang="fr-FR" sz="1600" err="1">
                <a:ea typeface="+mn-lt"/>
                <a:cs typeface="+mn-lt"/>
              </a:rPr>
              <a:t>computational</a:t>
            </a:r>
            <a:r>
              <a:rPr lang="fr-FR" sz="1600">
                <a:ea typeface="+mn-lt"/>
                <a:cs typeface="+mn-lt"/>
              </a:rPr>
              <a:t> power </a:t>
            </a:r>
            <a:r>
              <a:rPr lang="fr-FR" sz="1600" err="1">
                <a:ea typeface="+mn-lt"/>
                <a:cs typeface="+mn-lt"/>
              </a:rPr>
              <a:t>required</a:t>
            </a:r>
            <a:r>
              <a:rPr lang="fr-FR" sz="1600">
                <a:ea typeface="+mn-lt"/>
                <a:cs typeface="+mn-lt"/>
              </a:rPr>
              <a:t> to </a:t>
            </a:r>
            <a:r>
              <a:rPr lang="fr-FR" sz="1600" err="1">
                <a:ea typeface="+mn-lt"/>
                <a:cs typeface="+mn-lt"/>
              </a:rPr>
              <a:t>make</a:t>
            </a:r>
            <a:r>
              <a:rPr lang="fr-FR" sz="1600">
                <a:ea typeface="+mn-lt"/>
                <a:cs typeface="+mn-lt"/>
              </a:rPr>
              <a:t> quick and </a:t>
            </a:r>
            <a:r>
              <a:rPr lang="fr-FR" sz="1600" err="1">
                <a:ea typeface="+mn-lt"/>
                <a:cs typeface="+mn-lt"/>
              </a:rPr>
              <a:t>accurate</a:t>
            </a:r>
            <a:r>
              <a:rPr lang="fr-FR" sz="1600">
                <a:ea typeface="+mn-lt"/>
                <a:cs typeface="+mn-lt"/>
              </a:rPr>
              <a:t> </a:t>
            </a:r>
            <a:r>
              <a:rPr lang="fr-FR" sz="1600" err="1">
                <a:ea typeface="+mn-lt"/>
                <a:cs typeface="+mn-lt"/>
              </a:rPr>
              <a:t>decisions</a:t>
            </a:r>
            <a:r>
              <a:rPr lang="fr-FR" sz="1600">
                <a:ea typeface="+mn-lt"/>
                <a:cs typeface="+mn-lt"/>
              </a:rPr>
              <a:t>, </a:t>
            </a:r>
            <a:r>
              <a:rPr lang="fr-FR" sz="1600" err="1">
                <a:ea typeface="+mn-lt"/>
                <a:cs typeface="+mn-lt"/>
              </a:rPr>
              <a:t>particularly</a:t>
            </a:r>
            <a:r>
              <a:rPr lang="fr-FR" sz="1600">
                <a:ea typeface="+mn-lt"/>
                <a:cs typeface="+mn-lt"/>
              </a:rPr>
              <a:t> in </a:t>
            </a:r>
            <a:r>
              <a:rPr lang="fr-FR" sz="1600" err="1">
                <a:ea typeface="+mn-lt"/>
                <a:cs typeface="+mn-lt"/>
              </a:rPr>
              <a:t>complex</a:t>
            </a:r>
            <a:r>
              <a:rPr lang="fr-FR" sz="1600">
                <a:ea typeface="+mn-lt"/>
                <a:cs typeface="+mn-lt"/>
              </a:rPr>
              <a:t> </a:t>
            </a:r>
            <a:r>
              <a:rPr lang="fr-FR" sz="1600" err="1">
                <a:ea typeface="+mn-lt"/>
                <a:cs typeface="+mn-lt"/>
              </a:rPr>
              <a:t>environments</a:t>
            </a:r>
            <a:r>
              <a:rPr lang="fr-FR" sz="1600">
                <a:ea typeface="+mn-lt"/>
                <a:cs typeface="+mn-lt"/>
              </a:rPr>
              <a:t>.</a:t>
            </a:r>
          </a:p>
          <a:p>
            <a:pPr marL="256540" indent="-256540" algn="just">
              <a:buNone/>
            </a:pPr>
            <a:endParaRPr lang="fr-FR" b="1">
              <a:cs typeface="Arial"/>
            </a:endParaRPr>
          </a:p>
          <a:p>
            <a:pPr marL="256540" indent="-256540" algn="just">
              <a:buNone/>
            </a:pPr>
            <a:endParaRPr lang="fr-FR" b="1">
              <a:ea typeface="+mn-lt"/>
              <a:cs typeface="+mn-lt"/>
            </a:endParaRPr>
          </a:p>
          <a:p>
            <a:pPr marL="0" indent="0" algn="just">
              <a:buNone/>
            </a:pPr>
            <a:endParaRPr lang="fr-FR">
              <a:cs typeface="Arial"/>
            </a:endParaRP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2</a:t>
            </a:fld>
            <a:endParaRPr lang="en-US" altLang="en-US" sz="1351"/>
          </a:p>
        </p:txBody>
      </p:sp>
      <p:sp>
        <p:nvSpPr>
          <p:cNvPr id="5" name="TextBox 4">
            <a:extLst>
              <a:ext uri="{FF2B5EF4-FFF2-40B4-BE49-F238E27FC236}">
                <a16:creationId xmlns:a16="http://schemas.microsoft.com/office/drawing/2014/main" id="{411B3D97-0E05-3F1F-235B-E3D4BD45CD33}"/>
              </a:ext>
            </a:extLst>
          </p:cNvPr>
          <p:cNvSpPr txBox="1"/>
          <p:nvPr/>
        </p:nvSpPr>
        <p:spPr>
          <a:xfrm>
            <a:off x="288238" y="2665182"/>
            <a:ext cx="8401862" cy="911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6540" indent="-256540" algn="just">
              <a:spcBef>
                <a:spcPct val="20000"/>
              </a:spcBef>
            </a:pPr>
            <a:r>
              <a:rPr lang="fr-FR" b="1">
                <a:latin typeface="Arial"/>
                <a:cs typeface="Arial"/>
              </a:rPr>
              <a:t>Introduction:</a:t>
            </a:r>
            <a:endParaRPr lang="fr-FR">
              <a:latin typeface="Arial"/>
              <a:cs typeface="Arial"/>
            </a:endParaRPr>
          </a:p>
          <a:p>
            <a:pPr marL="256540" indent="-256540" algn="just">
              <a:spcBef>
                <a:spcPct val="20000"/>
              </a:spcBef>
              <a:buFont typeface="Arial,Sans-Serif"/>
              <a:buChar char="•"/>
            </a:pPr>
            <a:r>
              <a:rPr lang="fr-FR" sz="1600">
                <a:latin typeface="Arial"/>
                <a:cs typeface="Arial"/>
              </a:rPr>
              <a:t>In </a:t>
            </a:r>
            <a:r>
              <a:rPr lang="fr-FR" sz="1600" err="1">
                <a:latin typeface="Arial"/>
                <a:cs typeface="Arial"/>
              </a:rPr>
              <a:t>this</a:t>
            </a:r>
            <a:r>
              <a:rPr lang="fr-FR" sz="1600">
                <a:latin typeface="Arial"/>
                <a:cs typeface="Arial"/>
              </a:rPr>
              <a:t> </a:t>
            </a:r>
            <a:r>
              <a:rPr lang="fr-FR" sz="1600" err="1">
                <a:latin typeface="Arial"/>
                <a:cs typeface="Arial"/>
              </a:rPr>
              <a:t>study</a:t>
            </a:r>
            <a:r>
              <a:rPr lang="fr-FR" sz="1600">
                <a:latin typeface="Arial"/>
                <a:cs typeface="Arial"/>
              </a:rPr>
              <a:t>, </a:t>
            </a:r>
            <a:r>
              <a:rPr lang="fr-FR" sz="1600" err="1">
                <a:latin typeface="Arial"/>
                <a:cs typeface="Arial"/>
              </a:rPr>
              <a:t>we</a:t>
            </a:r>
            <a:r>
              <a:rPr lang="fr-FR" sz="1600">
                <a:latin typeface="Arial"/>
                <a:cs typeface="Arial"/>
              </a:rPr>
              <a:t> focus on the </a:t>
            </a:r>
            <a:r>
              <a:rPr lang="fr-FR" sz="1600" b="1">
                <a:latin typeface="Arial"/>
                <a:cs typeface="Arial"/>
              </a:rPr>
              <a:t>Monte Carlo </a:t>
            </a:r>
            <a:r>
              <a:rPr lang="fr-FR" sz="1600" b="1" err="1">
                <a:latin typeface="Arial"/>
                <a:cs typeface="Arial"/>
              </a:rPr>
              <a:t>Tree</a:t>
            </a:r>
            <a:r>
              <a:rPr lang="fr-FR" sz="1600" b="1">
                <a:latin typeface="Arial"/>
                <a:cs typeface="Arial"/>
              </a:rPr>
              <a:t> </a:t>
            </a:r>
            <a:r>
              <a:rPr lang="fr-FR" sz="1600" b="1" err="1">
                <a:latin typeface="Arial"/>
                <a:cs typeface="Arial"/>
              </a:rPr>
              <a:t>Search</a:t>
            </a:r>
            <a:r>
              <a:rPr lang="fr-FR" sz="1600" b="1">
                <a:latin typeface="Arial"/>
                <a:cs typeface="Arial"/>
              </a:rPr>
              <a:t> (MCTS)</a:t>
            </a:r>
            <a:r>
              <a:rPr lang="fr-FR" sz="1600">
                <a:latin typeface="Arial"/>
                <a:cs typeface="Arial"/>
              </a:rPr>
              <a:t> </a:t>
            </a:r>
            <a:r>
              <a:rPr lang="fr-FR" sz="1600" err="1">
                <a:latin typeface="Arial"/>
                <a:cs typeface="Arial"/>
              </a:rPr>
              <a:t>algorithm</a:t>
            </a:r>
            <a:r>
              <a:rPr lang="fr-FR" sz="1600">
                <a:latin typeface="Arial"/>
                <a:cs typeface="Arial"/>
              </a:rPr>
              <a:t>, a </a:t>
            </a:r>
            <a:r>
              <a:rPr lang="fr-FR" sz="1600" err="1">
                <a:latin typeface="Arial"/>
                <a:cs typeface="Arial"/>
              </a:rPr>
              <a:t>popular</a:t>
            </a:r>
            <a:r>
              <a:rPr lang="fr-FR" sz="1600">
                <a:latin typeface="Arial"/>
                <a:cs typeface="Arial"/>
              </a:rPr>
              <a:t> </a:t>
            </a:r>
            <a:r>
              <a:rPr lang="fr-FR" sz="1600" err="1">
                <a:latin typeface="Arial"/>
                <a:cs typeface="Arial"/>
              </a:rPr>
              <a:t>method</a:t>
            </a:r>
            <a:r>
              <a:rPr lang="fr-FR" sz="1600">
                <a:latin typeface="Arial"/>
                <a:cs typeface="Arial"/>
              </a:rPr>
              <a:t> in AI for </a:t>
            </a:r>
            <a:r>
              <a:rPr lang="fr-FR" sz="1600" err="1">
                <a:latin typeface="Arial"/>
                <a:cs typeface="Arial"/>
              </a:rPr>
              <a:t>decision-making</a:t>
            </a:r>
            <a:r>
              <a:rPr lang="fr-FR" sz="1600">
                <a:latin typeface="Arial"/>
                <a:cs typeface="Arial"/>
              </a:rPr>
              <a:t> </a:t>
            </a:r>
            <a:r>
              <a:rPr lang="fr-FR" sz="1600" err="1">
                <a:latin typeface="Arial"/>
                <a:cs typeface="Arial"/>
              </a:rPr>
              <a:t>tasks</a:t>
            </a:r>
            <a:r>
              <a:rPr lang="fr-FR" sz="1600">
                <a:latin typeface="Arial"/>
                <a:cs typeface="Arial"/>
              </a:rPr>
              <a:t>, </a:t>
            </a:r>
            <a:r>
              <a:rPr lang="fr-FR" sz="1600" err="1">
                <a:latin typeface="Arial"/>
                <a:cs typeface="Arial"/>
              </a:rPr>
              <a:t>especially</a:t>
            </a:r>
            <a:r>
              <a:rPr lang="fr-FR" sz="1600">
                <a:latin typeface="Arial"/>
                <a:cs typeface="Arial"/>
              </a:rPr>
              <a:t> in </a:t>
            </a:r>
            <a:r>
              <a:rPr lang="fr-FR" sz="1600" err="1">
                <a:latin typeface="Arial"/>
                <a:cs typeface="Arial"/>
              </a:rPr>
              <a:t>game</a:t>
            </a:r>
            <a:r>
              <a:rPr lang="fr-FR" sz="1600">
                <a:latin typeface="Arial"/>
                <a:cs typeface="Arial"/>
              </a:rPr>
              <a:t> </a:t>
            </a:r>
            <a:r>
              <a:rPr lang="fr-FR" sz="1600" err="1">
                <a:latin typeface="Arial"/>
                <a:cs typeface="Arial"/>
              </a:rPr>
              <a:t>environments</a:t>
            </a:r>
            <a:r>
              <a:rPr lang="fr-FR" sz="1600">
                <a:latin typeface="Arial"/>
                <a:cs typeface="Arial"/>
              </a:rPr>
              <a:t>. </a:t>
            </a:r>
            <a:endParaRPr lang="en-US" sz="1600">
              <a:latin typeface="Arial"/>
              <a:cs typeface="Arial"/>
            </a:endParaRPr>
          </a:p>
        </p:txBody>
      </p:sp>
      <p:pic>
        <p:nvPicPr>
          <p:cNvPr id="7" name="Picture 6" descr="A game with circles in a row&#10;&#10;Description automatically generated">
            <a:extLst>
              <a:ext uri="{FF2B5EF4-FFF2-40B4-BE49-F238E27FC236}">
                <a16:creationId xmlns:a16="http://schemas.microsoft.com/office/drawing/2014/main" id="{27D3049A-AC82-DE79-E4ED-6C9B17EB7A5A}"/>
              </a:ext>
            </a:extLst>
          </p:cNvPr>
          <p:cNvPicPr>
            <a:picLocks noChangeAspect="1"/>
          </p:cNvPicPr>
          <p:nvPr/>
        </p:nvPicPr>
        <p:blipFill>
          <a:blip r:embed="rId2"/>
          <a:srcRect l="12624" t="15301" r="12800" b="6467"/>
          <a:stretch/>
        </p:blipFill>
        <p:spPr>
          <a:xfrm>
            <a:off x="3305783" y="4457571"/>
            <a:ext cx="2382682" cy="1575815"/>
          </a:xfrm>
          <a:prstGeom prst="rect">
            <a:avLst/>
          </a:prstGeom>
        </p:spPr>
      </p:pic>
      <p:sp>
        <p:nvSpPr>
          <p:cNvPr id="8" name="TextBox 7">
            <a:extLst>
              <a:ext uri="{FF2B5EF4-FFF2-40B4-BE49-F238E27FC236}">
                <a16:creationId xmlns:a16="http://schemas.microsoft.com/office/drawing/2014/main" id="{B330AF50-89CB-6479-0789-39FD2642940C}"/>
              </a:ext>
            </a:extLst>
          </p:cNvPr>
          <p:cNvSpPr txBox="1"/>
          <p:nvPr/>
        </p:nvSpPr>
        <p:spPr>
          <a:xfrm>
            <a:off x="3001017" y="6033011"/>
            <a:ext cx="3283332" cy="469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rial"/>
                <a:cs typeface="Arial"/>
              </a:rPr>
              <a:t>  Figure 1: </a:t>
            </a:r>
            <a:r>
              <a:rPr lang="en-US" sz="1200">
                <a:latin typeface="Arial"/>
                <a:cs typeface="Arial"/>
              </a:rPr>
              <a:t>Connect 4 game board</a:t>
            </a:r>
          </a:p>
          <a:p>
            <a:r>
              <a:rPr lang="en-US" sz="1200">
                <a:latin typeface="Arial"/>
                <a:cs typeface="Arial"/>
              </a:rPr>
              <a:t>(ref:</a:t>
            </a:r>
            <a:r>
              <a:rPr lang="en-US" sz="1200">
                <a:latin typeface="Arial"/>
                <a:cs typeface="Arial"/>
                <a:hlinkClick r:id="rId3"/>
              </a:rPr>
              <a:t>https://www.wikihow.com/Play-Connect-4</a:t>
            </a:r>
            <a:r>
              <a:rPr lang="en-US" sz="1200">
                <a:latin typeface="Arial"/>
                <a:cs typeface="Arial"/>
              </a:rPr>
              <a:t>)</a:t>
            </a:r>
            <a:endParaRPr lang="en-US" sz="1200">
              <a:cs typeface="Arial"/>
            </a:endParaRPr>
          </a:p>
        </p:txBody>
      </p:sp>
      <p:sp>
        <p:nvSpPr>
          <p:cNvPr id="10" name="TextBox 9">
            <a:extLst>
              <a:ext uri="{FF2B5EF4-FFF2-40B4-BE49-F238E27FC236}">
                <a16:creationId xmlns:a16="http://schemas.microsoft.com/office/drawing/2014/main" id="{7220DDE1-A47C-6CF3-C34D-6D576E6A15DF}"/>
              </a:ext>
            </a:extLst>
          </p:cNvPr>
          <p:cNvSpPr txBox="1"/>
          <p:nvPr/>
        </p:nvSpPr>
        <p:spPr>
          <a:xfrm>
            <a:off x="286727" y="3755371"/>
            <a:ext cx="8402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6540" indent="-256540" algn="just">
              <a:spcBef>
                <a:spcPct val="20000"/>
              </a:spcBef>
              <a:buFont typeface="Arial,Sans-Serif"/>
              <a:buChar char="•"/>
            </a:pPr>
            <a:r>
              <a:rPr lang="fr-FR" sz="1600" err="1">
                <a:latin typeface="Arial"/>
                <a:cs typeface="Arial"/>
              </a:rPr>
              <a:t>We</a:t>
            </a:r>
            <a:r>
              <a:rPr lang="fr-FR" sz="1600">
                <a:latin typeface="Arial"/>
                <a:cs typeface="Arial"/>
              </a:rPr>
              <a:t> </a:t>
            </a:r>
            <a:r>
              <a:rPr lang="fr-FR" sz="1600" err="1">
                <a:latin typeface="Arial"/>
                <a:cs typeface="Arial"/>
              </a:rPr>
              <a:t>applied</a:t>
            </a:r>
            <a:r>
              <a:rPr lang="fr-FR" sz="1600">
                <a:latin typeface="Arial"/>
                <a:cs typeface="Arial"/>
              </a:rPr>
              <a:t> MCTS to the </a:t>
            </a:r>
            <a:r>
              <a:rPr lang="fr-FR" sz="1600" err="1">
                <a:latin typeface="Arial"/>
                <a:cs typeface="Arial"/>
              </a:rPr>
              <a:t>game</a:t>
            </a:r>
            <a:r>
              <a:rPr lang="fr-FR" sz="1600">
                <a:latin typeface="Arial"/>
                <a:cs typeface="Arial"/>
              </a:rPr>
              <a:t> of </a:t>
            </a:r>
            <a:r>
              <a:rPr lang="fr-FR" sz="1600" b="1" err="1">
                <a:latin typeface="Arial"/>
                <a:cs typeface="Arial"/>
              </a:rPr>
              <a:t>Connect</a:t>
            </a:r>
            <a:r>
              <a:rPr lang="fr-FR" sz="1600" b="1">
                <a:latin typeface="Arial"/>
                <a:cs typeface="Arial"/>
              </a:rPr>
              <a:t> 4</a:t>
            </a:r>
            <a:r>
              <a:rPr lang="fr-FR" sz="1600">
                <a:latin typeface="Arial"/>
                <a:cs typeface="Arial"/>
              </a:rPr>
              <a:t>, </a:t>
            </a:r>
            <a:r>
              <a:rPr lang="fr-FR" sz="1600" err="1">
                <a:latin typeface="Arial"/>
                <a:cs typeface="Arial"/>
              </a:rPr>
              <a:t>exploring</a:t>
            </a:r>
            <a:r>
              <a:rPr lang="fr-FR" sz="1600">
                <a:latin typeface="Arial"/>
                <a:cs typeface="Arial"/>
              </a:rPr>
              <a:t> how </a:t>
            </a:r>
            <a:r>
              <a:rPr lang="fr-FR" sz="1600" err="1">
                <a:latin typeface="Arial"/>
                <a:cs typeface="Arial"/>
              </a:rPr>
              <a:t>parallel</a:t>
            </a:r>
            <a:r>
              <a:rPr lang="fr-FR" sz="1600">
                <a:latin typeface="Arial"/>
                <a:cs typeface="Arial"/>
              </a:rPr>
              <a:t> </a:t>
            </a:r>
            <a:r>
              <a:rPr lang="fr-FR" sz="1600" err="1">
                <a:latin typeface="Arial"/>
                <a:cs typeface="Arial"/>
              </a:rPr>
              <a:t>computing</a:t>
            </a:r>
            <a:r>
              <a:rPr lang="fr-FR" sz="1600">
                <a:latin typeface="Arial"/>
                <a:cs typeface="Arial"/>
              </a:rPr>
              <a:t> on </a:t>
            </a:r>
            <a:r>
              <a:rPr lang="fr-FR" sz="1600" err="1">
                <a:latin typeface="Arial"/>
                <a:cs typeface="Arial"/>
              </a:rPr>
              <a:t>both</a:t>
            </a:r>
            <a:r>
              <a:rPr lang="fr-FR" sz="1600">
                <a:latin typeface="Arial"/>
                <a:cs typeface="Arial"/>
              </a:rPr>
              <a:t> CPU and GPU platforms can </a:t>
            </a:r>
            <a:r>
              <a:rPr lang="fr-FR" sz="1600" err="1">
                <a:latin typeface="Arial"/>
                <a:cs typeface="Arial"/>
              </a:rPr>
              <a:t>accelerate</a:t>
            </a:r>
            <a:r>
              <a:rPr lang="fr-FR" sz="1600">
                <a:latin typeface="Arial"/>
                <a:cs typeface="Arial"/>
              </a:rPr>
              <a:t> the </a:t>
            </a:r>
            <a:r>
              <a:rPr lang="fr-FR" sz="1600" err="1">
                <a:latin typeface="Arial"/>
                <a:cs typeface="Arial"/>
              </a:rPr>
              <a:t>decision-making</a:t>
            </a:r>
            <a:r>
              <a:rPr lang="fr-FR" sz="1600">
                <a:latin typeface="Arial"/>
                <a:cs typeface="Arial"/>
              </a:rPr>
              <a:t> process.</a:t>
            </a:r>
            <a:endParaRPr lang="en-US" sz="1600">
              <a:latin typeface="Arial"/>
              <a:cs typeface="Arial"/>
            </a:endParaRPr>
          </a:p>
        </p:txBody>
      </p:sp>
    </p:spTree>
    <p:extLst>
      <p:ext uri="{BB962C8B-B14F-4D97-AF65-F5344CB8AC3E}">
        <p14:creationId xmlns:p14="http://schemas.microsoft.com/office/powerpoint/2010/main" val="231929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85750" y="1143000"/>
            <a:ext cx="8401050" cy="1446333"/>
          </a:xfrm>
        </p:spPr>
        <p:txBody>
          <a:bodyPr lIns="91440" tIns="45720" rIns="91440" bIns="45720" anchor="t"/>
          <a:lstStyle/>
          <a:p>
            <a:pPr marL="256540" indent="-256540" algn="just">
              <a:buNone/>
            </a:pPr>
            <a:r>
              <a:rPr lang="fr-FR" b="1" err="1">
                <a:ea typeface="+mn-lt"/>
                <a:cs typeface="+mn-lt"/>
              </a:rPr>
              <a:t>Context</a:t>
            </a:r>
            <a:r>
              <a:rPr lang="fr-FR" b="1">
                <a:ea typeface="+mn-lt"/>
                <a:cs typeface="+mn-lt"/>
              </a:rPr>
              <a:t>:</a:t>
            </a:r>
            <a:endParaRPr lang="en-US" b="1">
              <a:ea typeface="+mn-lt"/>
              <a:cs typeface="+mn-lt"/>
            </a:endParaRPr>
          </a:p>
          <a:p>
            <a:pPr marL="0" indent="0" algn="just">
              <a:buNone/>
            </a:pPr>
            <a:r>
              <a:rPr lang="fr-FR" sz="1600">
                <a:ea typeface="+mn-lt"/>
                <a:cs typeface="+mn-lt"/>
              </a:rPr>
              <a:t> </a:t>
            </a:r>
            <a:r>
              <a:rPr lang="fr-FR" sz="1600" err="1">
                <a:ea typeface="+mn-lt"/>
                <a:cs typeface="+mn-lt"/>
              </a:rPr>
              <a:t>Artificial</a:t>
            </a:r>
            <a:r>
              <a:rPr lang="fr-FR" sz="1600">
                <a:ea typeface="+mn-lt"/>
                <a:cs typeface="+mn-lt"/>
              </a:rPr>
              <a:t> Intelligence (AI) has </a:t>
            </a:r>
            <a:r>
              <a:rPr lang="fr-FR" sz="1600" err="1">
                <a:ea typeface="+mn-lt"/>
                <a:cs typeface="+mn-lt"/>
              </a:rPr>
              <a:t>rapidly</a:t>
            </a:r>
            <a:r>
              <a:rPr lang="fr-FR" sz="1600">
                <a:ea typeface="+mn-lt"/>
                <a:cs typeface="+mn-lt"/>
              </a:rPr>
              <a:t> </a:t>
            </a:r>
            <a:r>
              <a:rPr lang="fr-FR" sz="1600" err="1">
                <a:ea typeface="+mn-lt"/>
                <a:cs typeface="+mn-lt"/>
              </a:rPr>
              <a:t>advanced</a:t>
            </a:r>
            <a:r>
              <a:rPr lang="fr-FR" sz="1600">
                <a:ea typeface="+mn-lt"/>
                <a:cs typeface="+mn-lt"/>
              </a:rPr>
              <a:t>, </a:t>
            </a:r>
            <a:r>
              <a:rPr lang="fr-FR" sz="1600" err="1">
                <a:ea typeface="+mn-lt"/>
                <a:cs typeface="+mn-lt"/>
              </a:rPr>
              <a:t>enhancing</a:t>
            </a:r>
            <a:r>
              <a:rPr lang="fr-FR" sz="1600">
                <a:ea typeface="+mn-lt"/>
                <a:cs typeface="+mn-lt"/>
              </a:rPr>
              <a:t> </a:t>
            </a:r>
            <a:r>
              <a:rPr lang="fr-FR" sz="1600" err="1">
                <a:ea typeface="+mn-lt"/>
                <a:cs typeface="+mn-lt"/>
              </a:rPr>
              <a:t>decision-making</a:t>
            </a:r>
            <a:r>
              <a:rPr lang="fr-FR" sz="1600">
                <a:ea typeface="+mn-lt"/>
                <a:cs typeface="+mn-lt"/>
              </a:rPr>
              <a:t> </a:t>
            </a:r>
            <a:r>
              <a:rPr lang="fr-FR" sz="1600" err="1">
                <a:ea typeface="+mn-lt"/>
                <a:cs typeface="+mn-lt"/>
              </a:rPr>
              <a:t>across</a:t>
            </a:r>
            <a:r>
              <a:rPr lang="fr-FR" sz="1600">
                <a:ea typeface="+mn-lt"/>
                <a:cs typeface="+mn-lt"/>
              </a:rPr>
              <a:t> diverse </a:t>
            </a:r>
            <a:r>
              <a:rPr lang="fr-FR" sz="1600" err="1">
                <a:ea typeface="+mn-lt"/>
                <a:cs typeface="+mn-lt"/>
              </a:rPr>
              <a:t>domains</a:t>
            </a:r>
            <a:r>
              <a:rPr lang="fr-FR" sz="1600">
                <a:ea typeface="+mn-lt"/>
                <a:cs typeface="+mn-lt"/>
              </a:rPr>
              <a:t>, </a:t>
            </a:r>
            <a:r>
              <a:rPr lang="fr-FR" sz="1600" err="1">
                <a:ea typeface="+mn-lt"/>
                <a:cs typeface="+mn-lt"/>
              </a:rPr>
              <a:t>from</a:t>
            </a:r>
            <a:r>
              <a:rPr lang="fr-FR" sz="1600">
                <a:ea typeface="+mn-lt"/>
                <a:cs typeface="+mn-lt"/>
              </a:rPr>
              <a:t> </a:t>
            </a:r>
            <a:r>
              <a:rPr lang="fr-FR" sz="1600" err="1">
                <a:ea typeface="+mn-lt"/>
                <a:cs typeface="+mn-lt"/>
              </a:rPr>
              <a:t>game-playing</a:t>
            </a:r>
            <a:r>
              <a:rPr lang="fr-FR" sz="1600">
                <a:ea typeface="+mn-lt"/>
                <a:cs typeface="+mn-lt"/>
              </a:rPr>
              <a:t> </a:t>
            </a:r>
            <a:r>
              <a:rPr lang="fr-FR" sz="1600" err="1">
                <a:ea typeface="+mn-lt"/>
                <a:cs typeface="+mn-lt"/>
              </a:rPr>
              <a:t>algorithms</a:t>
            </a:r>
            <a:r>
              <a:rPr lang="fr-FR" sz="1600">
                <a:ea typeface="+mn-lt"/>
                <a:cs typeface="+mn-lt"/>
              </a:rPr>
              <a:t> to </a:t>
            </a:r>
            <a:r>
              <a:rPr lang="fr-FR" sz="1600" err="1">
                <a:ea typeface="+mn-lt"/>
                <a:cs typeface="+mn-lt"/>
              </a:rPr>
              <a:t>strategic</a:t>
            </a:r>
            <a:r>
              <a:rPr lang="fr-FR" sz="1600">
                <a:ea typeface="+mn-lt"/>
                <a:cs typeface="+mn-lt"/>
              </a:rPr>
              <a:t> real-world applications. </a:t>
            </a:r>
            <a:r>
              <a:rPr lang="fr-FR" sz="1600" err="1">
                <a:ea typeface="+mn-lt"/>
                <a:cs typeface="+mn-lt"/>
              </a:rPr>
              <a:t>However</a:t>
            </a:r>
            <a:r>
              <a:rPr lang="fr-FR" sz="1600">
                <a:ea typeface="+mn-lt"/>
                <a:cs typeface="+mn-lt"/>
              </a:rPr>
              <a:t>, a major challenge AI faces </a:t>
            </a:r>
            <a:r>
              <a:rPr lang="fr-FR" sz="1600" err="1">
                <a:ea typeface="+mn-lt"/>
                <a:cs typeface="+mn-lt"/>
              </a:rPr>
              <a:t>is</a:t>
            </a:r>
            <a:r>
              <a:rPr lang="fr-FR" sz="1600">
                <a:ea typeface="+mn-lt"/>
                <a:cs typeface="+mn-lt"/>
              </a:rPr>
              <a:t> the </a:t>
            </a:r>
            <a:r>
              <a:rPr lang="fr-FR" sz="1600" err="1">
                <a:ea typeface="+mn-lt"/>
                <a:cs typeface="+mn-lt"/>
              </a:rPr>
              <a:t>significant</a:t>
            </a:r>
            <a:r>
              <a:rPr lang="fr-FR" sz="1600">
                <a:ea typeface="+mn-lt"/>
                <a:cs typeface="+mn-lt"/>
              </a:rPr>
              <a:t> </a:t>
            </a:r>
            <a:r>
              <a:rPr lang="fr-FR" sz="1600" err="1">
                <a:ea typeface="+mn-lt"/>
                <a:cs typeface="+mn-lt"/>
              </a:rPr>
              <a:t>computational</a:t>
            </a:r>
            <a:r>
              <a:rPr lang="fr-FR" sz="1600">
                <a:ea typeface="+mn-lt"/>
                <a:cs typeface="+mn-lt"/>
              </a:rPr>
              <a:t> power </a:t>
            </a:r>
            <a:r>
              <a:rPr lang="fr-FR" sz="1600" err="1">
                <a:ea typeface="+mn-lt"/>
                <a:cs typeface="+mn-lt"/>
              </a:rPr>
              <a:t>required</a:t>
            </a:r>
            <a:r>
              <a:rPr lang="fr-FR" sz="1600">
                <a:ea typeface="+mn-lt"/>
                <a:cs typeface="+mn-lt"/>
              </a:rPr>
              <a:t> to </a:t>
            </a:r>
            <a:r>
              <a:rPr lang="fr-FR" sz="1600" err="1">
                <a:ea typeface="+mn-lt"/>
                <a:cs typeface="+mn-lt"/>
              </a:rPr>
              <a:t>make</a:t>
            </a:r>
            <a:r>
              <a:rPr lang="fr-FR" sz="1600">
                <a:ea typeface="+mn-lt"/>
                <a:cs typeface="+mn-lt"/>
              </a:rPr>
              <a:t> quick and </a:t>
            </a:r>
            <a:r>
              <a:rPr lang="fr-FR" sz="1600" err="1">
                <a:ea typeface="+mn-lt"/>
                <a:cs typeface="+mn-lt"/>
              </a:rPr>
              <a:t>accurate</a:t>
            </a:r>
            <a:r>
              <a:rPr lang="fr-FR" sz="1600">
                <a:ea typeface="+mn-lt"/>
                <a:cs typeface="+mn-lt"/>
              </a:rPr>
              <a:t> </a:t>
            </a:r>
            <a:r>
              <a:rPr lang="fr-FR" sz="1600" err="1">
                <a:ea typeface="+mn-lt"/>
                <a:cs typeface="+mn-lt"/>
              </a:rPr>
              <a:t>decisions</a:t>
            </a:r>
            <a:r>
              <a:rPr lang="fr-FR" sz="1600">
                <a:ea typeface="+mn-lt"/>
                <a:cs typeface="+mn-lt"/>
              </a:rPr>
              <a:t>, </a:t>
            </a:r>
            <a:r>
              <a:rPr lang="fr-FR" sz="1600" err="1">
                <a:ea typeface="+mn-lt"/>
                <a:cs typeface="+mn-lt"/>
              </a:rPr>
              <a:t>particularly</a:t>
            </a:r>
            <a:r>
              <a:rPr lang="fr-FR" sz="1600">
                <a:ea typeface="+mn-lt"/>
                <a:cs typeface="+mn-lt"/>
              </a:rPr>
              <a:t> in </a:t>
            </a:r>
            <a:r>
              <a:rPr lang="fr-FR" sz="1600" err="1">
                <a:ea typeface="+mn-lt"/>
                <a:cs typeface="+mn-lt"/>
              </a:rPr>
              <a:t>complex</a:t>
            </a:r>
            <a:r>
              <a:rPr lang="fr-FR" sz="1600">
                <a:ea typeface="+mn-lt"/>
                <a:cs typeface="+mn-lt"/>
              </a:rPr>
              <a:t> </a:t>
            </a:r>
            <a:r>
              <a:rPr lang="fr-FR" sz="1600" err="1">
                <a:ea typeface="+mn-lt"/>
                <a:cs typeface="+mn-lt"/>
              </a:rPr>
              <a:t>environments</a:t>
            </a:r>
            <a:r>
              <a:rPr lang="fr-FR" sz="1600">
                <a:ea typeface="+mn-lt"/>
                <a:cs typeface="+mn-lt"/>
              </a:rPr>
              <a:t>.</a:t>
            </a:r>
          </a:p>
          <a:p>
            <a:pPr marL="256540" indent="-256540" algn="just">
              <a:buNone/>
            </a:pPr>
            <a:endParaRPr lang="fr-FR" b="1">
              <a:cs typeface="Arial"/>
            </a:endParaRPr>
          </a:p>
          <a:p>
            <a:pPr marL="256540" indent="-256540" algn="just">
              <a:buNone/>
            </a:pPr>
            <a:endParaRPr lang="fr-FR" b="1">
              <a:ea typeface="+mn-lt"/>
              <a:cs typeface="+mn-lt"/>
            </a:endParaRPr>
          </a:p>
          <a:p>
            <a:pPr marL="0" indent="0" algn="just">
              <a:buNone/>
            </a:pPr>
            <a:endParaRPr lang="fr-FR">
              <a:cs typeface="Arial"/>
            </a:endParaRP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3</a:t>
            </a:fld>
            <a:endParaRPr lang="en-US" altLang="en-US" sz="1351"/>
          </a:p>
        </p:txBody>
      </p:sp>
      <p:sp>
        <p:nvSpPr>
          <p:cNvPr id="5" name="TextBox 4">
            <a:extLst>
              <a:ext uri="{FF2B5EF4-FFF2-40B4-BE49-F238E27FC236}">
                <a16:creationId xmlns:a16="http://schemas.microsoft.com/office/drawing/2014/main" id="{411B3D97-0E05-3F1F-235B-E3D4BD45CD33}"/>
              </a:ext>
            </a:extLst>
          </p:cNvPr>
          <p:cNvSpPr txBox="1"/>
          <p:nvPr/>
        </p:nvSpPr>
        <p:spPr>
          <a:xfrm>
            <a:off x="288238" y="2665182"/>
            <a:ext cx="8401862" cy="911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6540" indent="-256540" algn="just">
              <a:spcBef>
                <a:spcPct val="20000"/>
              </a:spcBef>
            </a:pPr>
            <a:r>
              <a:rPr lang="fr-FR" b="1">
                <a:latin typeface="Arial"/>
                <a:cs typeface="Arial"/>
              </a:rPr>
              <a:t>Introduction:</a:t>
            </a:r>
            <a:endParaRPr lang="fr-FR">
              <a:latin typeface="Arial"/>
              <a:cs typeface="Arial"/>
            </a:endParaRPr>
          </a:p>
          <a:p>
            <a:pPr marL="256540" indent="-256540" algn="just">
              <a:spcBef>
                <a:spcPct val="20000"/>
              </a:spcBef>
              <a:buFont typeface="Arial,Sans-Serif"/>
              <a:buChar char="•"/>
            </a:pPr>
            <a:r>
              <a:rPr lang="fr-FR" sz="1600">
                <a:latin typeface="Arial"/>
                <a:cs typeface="Arial"/>
              </a:rPr>
              <a:t>In </a:t>
            </a:r>
            <a:r>
              <a:rPr lang="fr-FR" sz="1600" err="1">
                <a:latin typeface="Arial"/>
                <a:cs typeface="Arial"/>
              </a:rPr>
              <a:t>this</a:t>
            </a:r>
            <a:r>
              <a:rPr lang="fr-FR" sz="1600">
                <a:latin typeface="Arial"/>
                <a:cs typeface="Arial"/>
              </a:rPr>
              <a:t> </a:t>
            </a:r>
            <a:r>
              <a:rPr lang="fr-FR" sz="1600" err="1">
                <a:latin typeface="Arial"/>
                <a:cs typeface="Arial"/>
              </a:rPr>
              <a:t>study</a:t>
            </a:r>
            <a:r>
              <a:rPr lang="fr-FR" sz="1600">
                <a:latin typeface="Arial"/>
                <a:cs typeface="Arial"/>
              </a:rPr>
              <a:t>, </a:t>
            </a:r>
            <a:r>
              <a:rPr lang="fr-FR" sz="1600" err="1">
                <a:latin typeface="Arial"/>
                <a:cs typeface="Arial"/>
              </a:rPr>
              <a:t>we</a:t>
            </a:r>
            <a:r>
              <a:rPr lang="fr-FR" sz="1600">
                <a:latin typeface="Arial"/>
                <a:cs typeface="Arial"/>
              </a:rPr>
              <a:t> focus on the </a:t>
            </a:r>
            <a:r>
              <a:rPr lang="fr-FR" sz="1600" b="1">
                <a:latin typeface="Arial"/>
                <a:cs typeface="Arial"/>
              </a:rPr>
              <a:t>Monte Carlo </a:t>
            </a:r>
            <a:r>
              <a:rPr lang="fr-FR" sz="1600" b="1" err="1">
                <a:latin typeface="Arial"/>
                <a:cs typeface="Arial"/>
              </a:rPr>
              <a:t>Tree</a:t>
            </a:r>
            <a:r>
              <a:rPr lang="fr-FR" sz="1600" b="1">
                <a:latin typeface="Arial"/>
                <a:cs typeface="Arial"/>
              </a:rPr>
              <a:t> </a:t>
            </a:r>
            <a:r>
              <a:rPr lang="fr-FR" sz="1600" b="1" err="1">
                <a:latin typeface="Arial"/>
                <a:cs typeface="Arial"/>
              </a:rPr>
              <a:t>Search</a:t>
            </a:r>
            <a:r>
              <a:rPr lang="fr-FR" sz="1600" b="1">
                <a:latin typeface="Arial"/>
                <a:cs typeface="Arial"/>
              </a:rPr>
              <a:t> (MCTS)</a:t>
            </a:r>
            <a:r>
              <a:rPr lang="fr-FR" sz="1600">
                <a:latin typeface="Arial"/>
                <a:cs typeface="Arial"/>
              </a:rPr>
              <a:t> </a:t>
            </a:r>
            <a:r>
              <a:rPr lang="fr-FR" sz="1600" err="1">
                <a:latin typeface="Arial"/>
                <a:cs typeface="Arial"/>
              </a:rPr>
              <a:t>algorithm</a:t>
            </a:r>
            <a:r>
              <a:rPr lang="fr-FR" sz="1600">
                <a:latin typeface="Arial"/>
                <a:cs typeface="Arial"/>
              </a:rPr>
              <a:t>, a </a:t>
            </a:r>
            <a:r>
              <a:rPr lang="fr-FR" sz="1600" err="1">
                <a:latin typeface="Arial"/>
                <a:cs typeface="Arial"/>
              </a:rPr>
              <a:t>popular</a:t>
            </a:r>
            <a:r>
              <a:rPr lang="fr-FR" sz="1600">
                <a:latin typeface="Arial"/>
                <a:cs typeface="Arial"/>
              </a:rPr>
              <a:t> </a:t>
            </a:r>
            <a:r>
              <a:rPr lang="fr-FR" sz="1600" err="1">
                <a:latin typeface="Arial"/>
                <a:cs typeface="Arial"/>
              </a:rPr>
              <a:t>method</a:t>
            </a:r>
            <a:r>
              <a:rPr lang="fr-FR" sz="1600">
                <a:latin typeface="Arial"/>
                <a:cs typeface="Arial"/>
              </a:rPr>
              <a:t> in AI for </a:t>
            </a:r>
            <a:r>
              <a:rPr lang="fr-FR" sz="1600" err="1">
                <a:latin typeface="Arial"/>
                <a:cs typeface="Arial"/>
              </a:rPr>
              <a:t>decision-making</a:t>
            </a:r>
            <a:r>
              <a:rPr lang="fr-FR" sz="1600">
                <a:latin typeface="Arial"/>
                <a:cs typeface="Arial"/>
              </a:rPr>
              <a:t> </a:t>
            </a:r>
            <a:r>
              <a:rPr lang="fr-FR" sz="1600" err="1">
                <a:latin typeface="Arial"/>
                <a:cs typeface="Arial"/>
              </a:rPr>
              <a:t>tasks</a:t>
            </a:r>
            <a:r>
              <a:rPr lang="fr-FR" sz="1600">
                <a:latin typeface="Arial"/>
                <a:cs typeface="Arial"/>
              </a:rPr>
              <a:t>, </a:t>
            </a:r>
            <a:r>
              <a:rPr lang="fr-FR" sz="1600" err="1">
                <a:latin typeface="Arial"/>
                <a:cs typeface="Arial"/>
              </a:rPr>
              <a:t>especially</a:t>
            </a:r>
            <a:r>
              <a:rPr lang="fr-FR" sz="1600">
                <a:latin typeface="Arial"/>
                <a:cs typeface="Arial"/>
              </a:rPr>
              <a:t> in </a:t>
            </a:r>
            <a:r>
              <a:rPr lang="fr-FR" sz="1600" err="1">
                <a:latin typeface="Arial"/>
                <a:cs typeface="Arial"/>
              </a:rPr>
              <a:t>game</a:t>
            </a:r>
            <a:r>
              <a:rPr lang="fr-FR" sz="1600">
                <a:latin typeface="Arial"/>
                <a:cs typeface="Arial"/>
              </a:rPr>
              <a:t> </a:t>
            </a:r>
            <a:r>
              <a:rPr lang="fr-FR" sz="1600" err="1">
                <a:latin typeface="Arial"/>
                <a:cs typeface="Arial"/>
              </a:rPr>
              <a:t>environments</a:t>
            </a:r>
            <a:r>
              <a:rPr lang="fr-FR" sz="1600">
                <a:latin typeface="Arial"/>
                <a:cs typeface="Arial"/>
              </a:rPr>
              <a:t>. </a:t>
            </a:r>
            <a:endParaRPr lang="en-US" sz="1600">
              <a:latin typeface="Arial"/>
              <a:cs typeface="Arial"/>
            </a:endParaRPr>
          </a:p>
        </p:txBody>
      </p:sp>
      <p:sp>
        <p:nvSpPr>
          <p:cNvPr id="6" name="TextBox 5">
            <a:extLst>
              <a:ext uri="{FF2B5EF4-FFF2-40B4-BE49-F238E27FC236}">
                <a16:creationId xmlns:a16="http://schemas.microsoft.com/office/drawing/2014/main" id="{D0A66CD8-884F-7076-7D3D-936AB2DB233B}"/>
              </a:ext>
            </a:extLst>
          </p:cNvPr>
          <p:cNvSpPr txBox="1"/>
          <p:nvPr/>
        </p:nvSpPr>
        <p:spPr>
          <a:xfrm>
            <a:off x="286727" y="3755371"/>
            <a:ext cx="8402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6540" indent="-256540" algn="just">
              <a:spcBef>
                <a:spcPct val="20000"/>
              </a:spcBef>
              <a:buFont typeface="Arial,Sans-Serif"/>
              <a:buChar char="•"/>
            </a:pPr>
            <a:r>
              <a:rPr lang="fr-FR" sz="1600" err="1">
                <a:latin typeface="Arial"/>
                <a:cs typeface="Arial"/>
              </a:rPr>
              <a:t>We</a:t>
            </a:r>
            <a:r>
              <a:rPr lang="fr-FR" sz="1600">
                <a:latin typeface="Arial"/>
                <a:cs typeface="Arial"/>
              </a:rPr>
              <a:t> </a:t>
            </a:r>
            <a:r>
              <a:rPr lang="fr-FR" sz="1600" err="1">
                <a:latin typeface="Arial"/>
                <a:cs typeface="Arial"/>
              </a:rPr>
              <a:t>applied</a:t>
            </a:r>
            <a:r>
              <a:rPr lang="fr-FR" sz="1600">
                <a:latin typeface="Arial"/>
                <a:cs typeface="Arial"/>
              </a:rPr>
              <a:t> MCTS to the </a:t>
            </a:r>
            <a:r>
              <a:rPr lang="fr-FR" sz="1600" err="1">
                <a:latin typeface="Arial"/>
                <a:cs typeface="Arial"/>
              </a:rPr>
              <a:t>game</a:t>
            </a:r>
            <a:r>
              <a:rPr lang="fr-FR" sz="1600">
                <a:latin typeface="Arial"/>
                <a:cs typeface="Arial"/>
              </a:rPr>
              <a:t> of </a:t>
            </a:r>
            <a:r>
              <a:rPr lang="fr-FR" sz="1600" b="1" err="1">
                <a:latin typeface="Arial"/>
                <a:cs typeface="Arial"/>
              </a:rPr>
              <a:t>Connect</a:t>
            </a:r>
            <a:r>
              <a:rPr lang="fr-FR" sz="1600" b="1">
                <a:latin typeface="Arial"/>
                <a:cs typeface="Arial"/>
              </a:rPr>
              <a:t> 4</a:t>
            </a:r>
            <a:r>
              <a:rPr lang="fr-FR" sz="1600">
                <a:latin typeface="Arial"/>
                <a:cs typeface="Arial"/>
              </a:rPr>
              <a:t>, </a:t>
            </a:r>
            <a:r>
              <a:rPr lang="fr-FR" sz="1600" err="1">
                <a:latin typeface="Arial"/>
                <a:cs typeface="Arial"/>
              </a:rPr>
              <a:t>exploring</a:t>
            </a:r>
            <a:r>
              <a:rPr lang="fr-FR" sz="1600">
                <a:latin typeface="Arial"/>
                <a:cs typeface="Arial"/>
              </a:rPr>
              <a:t> how </a:t>
            </a:r>
            <a:r>
              <a:rPr lang="fr-FR" sz="1600" err="1">
                <a:latin typeface="Arial"/>
                <a:cs typeface="Arial"/>
              </a:rPr>
              <a:t>parallel</a:t>
            </a:r>
            <a:r>
              <a:rPr lang="fr-FR" sz="1600">
                <a:latin typeface="Arial"/>
                <a:cs typeface="Arial"/>
              </a:rPr>
              <a:t> </a:t>
            </a:r>
            <a:r>
              <a:rPr lang="fr-FR" sz="1600" err="1">
                <a:latin typeface="Arial"/>
                <a:cs typeface="Arial"/>
              </a:rPr>
              <a:t>computing</a:t>
            </a:r>
            <a:r>
              <a:rPr lang="fr-FR" sz="1600">
                <a:latin typeface="Arial"/>
                <a:cs typeface="Arial"/>
              </a:rPr>
              <a:t> on </a:t>
            </a:r>
            <a:r>
              <a:rPr lang="fr-FR" sz="1600" err="1">
                <a:latin typeface="Arial"/>
                <a:cs typeface="Arial"/>
              </a:rPr>
              <a:t>both</a:t>
            </a:r>
            <a:r>
              <a:rPr lang="fr-FR" sz="1600">
                <a:latin typeface="Arial"/>
                <a:cs typeface="Arial"/>
              </a:rPr>
              <a:t> CPU and GPU platforms can </a:t>
            </a:r>
            <a:r>
              <a:rPr lang="fr-FR" sz="1600" err="1">
                <a:latin typeface="Arial"/>
                <a:cs typeface="Arial"/>
              </a:rPr>
              <a:t>accelerate</a:t>
            </a:r>
            <a:r>
              <a:rPr lang="fr-FR" sz="1600">
                <a:latin typeface="Arial"/>
                <a:cs typeface="Arial"/>
              </a:rPr>
              <a:t> the </a:t>
            </a:r>
            <a:r>
              <a:rPr lang="fr-FR" sz="1600" err="1">
                <a:latin typeface="Arial"/>
                <a:cs typeface="Arial"/>
              </a:rPr>
              <a:t>decision-making</a:t>
            </a:r>
            <a:r>
              <a:rPr lang="fr-FR" sz="1600">
                <a:latin typeface="Arial"/>
                <a:cs typeface="Arial"/>
              </a:rPr>
              <a:t> process.</a:t>
            </a:r>
            <a:endParaRPr lang="en-US" sz="1600">
              <a:latin typeface="Arial"/>
              <a:cs typeface="Arial"/>
            </a:endParaRPr>
          </a:p>
        </p:txBody>
      </p:sp>
      <p:sp>
        <p:nvSpPr>
          <p:cNvPr id="8" name="TextBox 7">
            <a:extLst>
              <a:ext uri="{FF2B5EF4-FFF2-40B4-BE49-F238E27FC236}">
                <a16:creationId xmlns:a16="http://schemas.microsoft.com/office/drawing/2014/main" id="{28B16FB9-409B-488E-9F79-D1BE5FB97286}"/>
              </a:ext>
            </a:extLst>
          </p:cNvPr>
          <p:cNvSpPr txBox="1"/>
          <p:nvPr/>
        </p:nvSpPr>
        <p:spPr>
          <a:xfrm>
            <a:off x="289756" y="4512712"/>
            <a:ext cx="83942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6540" indent="-256540" algn="just">
              <a:spcBef>
                <a:spcPct val="20000"/>
              </a:spcBef>
              <a:buFont typeface="Arial,Sans-Serif"/>
              <a:buChar char="•"/>
            </a:pPr>
            <a:r>
              <a:rPr lang="fr-FR" sz="1600">
                <a:latin typeface="Arial"/>
                <a:cs typeface="Arial"/>
              </a:rPr>
              <a:t>By leveraging </a:t>
            </a:r>
            <a:r>
              <a:rPr lang="fr-FR" sz="1600" err="1">
                <a:latin typeface="Arial"/>
                <a:cs typeface="Arial"/>
              </a:rPr>
              <a:t>parallelization</a:t>
            </a:r>
            <a:r>
              <a:rPr lang="fr-FR" sz="1600">
                <a:latin typeface="Arial"/>
                <a:cs typeface="Arial"/>
              </a:rPr>
              <a:t> techniques like </a:t>
            </a:r>
            <a:r>
              <a:rPr lang="fr-FR" sz="1600" b="1" err="1">
                <a:latin typeface="Arial"/>
                <a:cs typeface="Arial"/>
              </a:rPr>
              <a:t>OpenMP</a:t>
            </a:r>
            <a:r>
              <a:rPr lang="fr-FR" sz="1600" b="1">
                <a:latin typeface="Arial"/>
                <a:cs typeface="Arial"/>
              </a:rPr>
              <a:t> </a:t>
            </a:r>
            <a:r>
              <a:rPr lang="fr-FR" sz="1600">
                <a:latin typeface="Arial"/>
                <a:cs typeface="Arial"/>
              </a:rPr>
              <a:t>for </a:t>
            </a:r>
            <a:r>
              <a:rPr lang="fr-FR" sz="1600" err="1">
                <a:latin typeface="Arial"/>
                <a:cs typeface="Arial"/>
              </a:rPr>
              <a:t>CPUs</a:t>
            </a:r>
            <a:r>
              <a:rPr lang="fr-FR" sz="1600">
                <a:latin typeface="Arial"/>
                <a:cs typeface="Arial"/>
              </a:rPr>
              <a:t> and </a:t>
            </a:r>
            <a:r>
              <a:rPr lang="fr-FR" sz="1600" b="1">
                <a:latin typeface="Arial"/>
                <a:cs typeface="Arial"/>
              </a:rPr>
              <a:t>CUDA</a:t>
            </a:r>
            <a:r>
              <a:rPr lang="fr-FR" sz="1600">
                <a:latin typeface="Arial"/>
                <a:cs typeface="Arial"/>
              </a:rPr>
              <a:t> for </a:t>
            </a:r>
            <a:r>
              <a:rPr lang="fr-FR" sz="1600" err="1">
                <a:latin typeface="Arial"/>
                <a:cs typeface="Arial"/>
              </a:rPr>
              <a:t>GPUs</a:t>
            </a:r>
            <a:r>
              <a:rPr lang="fr-FR" sz="1600">
                <a:latin typeface="Arial"/>
                <a:cs typeface="Arial"/>
              </a:rPr>
              <a:t>, </a:t>
            </a:r>
            <a:r>
              <a:rPr lang="fr-FR" sz="1600" err="1">
                <a:latin typeface="Arial"/>
                <a:cs typeface="Arial"/>
              </a:rPr>
              <a:t>this</a:t>
            </a:r>
            <a:r>
              <a:rPr lang="fr-FR" sz="1600">
                <a:latin typeface="Arial"/>
                <a:cs typeface="Arial"/>
              </a:rPr>
              <a:t> </a:t>
            </a:r>
            <a:r>
              <a:rPr lang="fr-FR" sz="1600" err="1">
                <a:latin typeface="Arial"/>
                <a:cs typeface="Arial"/>
              </a:rPr>
              <a:t>research</a:t>
            </a:r>
            <a:r>
              <a:rPr lang="fr-FR" sz="1600">
                <a:latin typeface="Arial"/>
                <a:cs typeface="Arial"/>
              </a:rPr>
              <a:t> compares the performance </a:t>
            </a:r>
            <a:r>
              <a:rPr lang="fr-FR" sz="1600" err="1">
                <a:latin typeface="Arial"/>
                <a:cs typeface="Arial"/>
              </a:rPr>
              <a:t>improvements</a:t>
            </a:r>
            <a:r>
              <a:rPr lang="fr-FR" sz="1600">
                <a:latin typeface="Arial"/>
                <a:cs typeface="Arial"/>
              </a:rPr>
              <a:t> </a:t>
            </a:r>
            <a:r>
              <a:rPr lang="fr-FR" sz="1600" err="1">
                <a:latin typeface="Arial"/>
                <a:cs typeface="Arial"/>
              </a:rPr>
              <a:t>that</a:t>
            </a:r>
            <a:r>
              <a:rPr lang="fr-FR" sz="1600">
                <a:latin typeface="Arial"/>
                <a:cs typeface="Arial"/>
              </a:rPr>
              <a:t> can </a:t>
            </a:r>
            <a:r>
              <a:rPr lang="fr-FR" sz="1600" err="1">
                <a:latin typeface="Arial"/>
                <a:cs typeface="Arial"/>
              </a:rPr>
              <a:t>be</a:t>
            </a:r>
            <a:r>
              <a:rPr lang="fr-FR" sz="1600">
                <a:latin typeface="Arial"/>
                <a:cs typeface="Arial"/>
              </a:rPr>
              <a:t> </a:t>
            </a:r>
            <a:r>
              <a:rPr lang="fr-FR" sz="1600" err="1">
                <a:latin typeface="Arial"/>
                <a:cs typeface="Arial"/>
              </a:rPr>
              <a:t>achieved</a:t>
            </a:r>
            <a:r>
              <a:rPr lang="fr-FR" sz="1600">
                <a:latin typeface="Arial"/>
                <a:cs typeface="Arial"/>
              </a:rPr>
              <a:t> </a:t>
            </a:r>
            <a:r>
              <a:rPr lang="fr-FR" sz="1600" err="1">
                <a:latin typeface="Arial"/>
                <a:cs typeface="Arial"/>
              </a:rPr>
              <a:t>through</a:t>
            </a:r>
            <a:r>
              <a:rPr lang="fr-FR" sz="1600">
                <a:latin typeface="Arial"/>
                <a:cs typeface="Arial"/>
              </a:rPr>
              <a:t> efficient </a:t>
            </a:r>
            <a:r>
              <a:rPr lang="fr-FR" sz="1600" err="1">
                <a:latin typeface="Arial"/>
                <a:cs typeface="Arial"/>
              </a:rPr>
              <a:t>resource</a:t>
            </a:r>
            <a:r>
              <a:rPr lang="fr-FR" sz="1600">
                <a:latin typeface="Arial"/>
                <a:cs typeface="Arial"/>
              </a:rPr>
              <a:t> </a:t>
            </a:r>
            <a:r>
              <a:rPr lang="fr-FR" sz="1600" err="1">
                <a:latin typeface="Arial"/>
                <a:cs typeface="Arial"/>
              </a:rPr>
              <a:t>utilization</a:t>
            </a:r>
            <a:r>
              <a:rPr lang="fr-FR" sz="1600">
                <a:latin typeface="Arial"/>
                <a:cs typeface="Arial"/>
              </a:rPr>
              <a:t> on </a:t>
            </a:r>
            <a:r>
              <a:rPr lang="fr-FR" sz="1600" err="1">
                <a:latin typeface="Arial"/>
                <a:cs typeface="Arial"/>
              </a:rPr>
              <a:t>different</a:t>
            </a:r>
            <a:r>
              <a:rPr lang="fr-FR" sz="1600">
                <a:latin typeface="Arial"/>
                <a:cs typeface="Arial"/>
              </a:rPr>
              <a:t> hardware architectures.</a:t>
            </a:r>
            <a:endParaRPr lang="en-US" sz="1600">
              <a:latin typeface="Arial"/>
              <a:cs typeface="Arial"/>
            </a:endParaRPr>
          </a:p>
        </p:txBody>
      </p:sp>
    </p:spTree>
    <p:extLst>
      <p:ext uri="{BB962C8B-B14F-4D97-AF65-F5344CB8AC3E}">
        <p14:creationId xmlns:p14="http://schemas.microsoft.com/office/powerpoint/2010/main" val="348081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85750" y="1143000"/>
            <a:ext cx="8401050" cy="424929"/>
          </a:xfrm>
        </p:spPr>
        <p:txBody>
          <a:bodyPr lIns="91440" tIns="45720" rIns="91440" bIns="45720" anchor="t"/>
          <a:lstStyle/>
          <a:p>
            <a:pPr marL="256540" indent="-256540" algn="just">
              <a:buNone/>
            </a:pPr>
            <a:r>
              <a:rPr lang="fr-FR" sz="1600" b="1" dirty="0" err="1">
                <a:ea typeface="+mn-lt"/>
                <a:cs typeface="+mn-lt"/>
              </a:rPr>
              <a:t>What</a:t>
            </a:r>
            <a:r>
              <a:rPr lang="fr-FR" sz="1600" b="1" dirty="0">
                <a:ea typeface="+mn-lt"/>
                <a:cs typeface="+mn-lt"/>
              </a:rPr>
              <a:t> </a:t>
            </a:r>
            <a:r>
              <a:rPr lang="fr-FR" sz="1600" b="1" dirty="0" err="1">
                <a:ea typeface="+mn-lt"/>
                <a:cs typeface="+mn-lt"/>
              </a:rPr>
              <a:t>is</a:t>
            </a:r>
            <a:r>
              <a:rPr lang="fr-FR" sz="1600" b="1" dirty="0">
                <a:ea typeface="+mn-lt"/>
                <a:cs typeface="+mn-lt"/>
              </a:rPr>
              <a:t> AI-Driven </a:t>
            </a:r>
            <a:r>
              <a:rPr lang="fr-FR" sz="1600" b="1" dirty="0" err="1">
                <a:ea typeface="+mn-lt"/>
                <a:cs typeface="+mn-lt"/>
              </a:rPr>
              <a:t>Decision</a:t>
            </a:r>
            <a:r>
              <a:rPr lang="fr-FR" sz="1600" b="1" dirty="0">
                <a:ea typeface="+mn-lt"/>
                <a:cs typeface="+mn-lt"/>
              </a:rPr>
              <a:t> </a:t>
            </a:r>
            <a:r>
              <a:rPr lang="fr-FR" sz="1600" b="1" dirty="0" err="1">
                <a:ea typeface="+mn-lt"/>
                <a:cs typeface="+mn-lt"/>
              </a:rPr>
              <a:t>Making</a:t>
            </a:r>
            <a:r>
              <a:rPr lang="fr-FR" sz="1600" b="1" dirty="0">
                <a:ea typeface="+mn-lt"/>
                <a:cs typeface="+mn-lt"/>
              </a:rPr>
              <a:t>?</a:t>
            </a:r>
          </a:p>
          <a:p>
            <a:pPr marL="256540" indent="-256540" algn="just">
              <a:buNone/>
            </a:pPr>
            <a:endParaRPr lang="fr-FR" sz="1600" b="1">
              <a:cs typeface="Arial"/>
            </a:endParaRPr>
          </a:p>
          <a:p>
            <a:pPr marL="256540" indent="-256540" algn="just">
              <a:buNone/>
            </a:pPr>
            <a:endParaRPr lang="fr-FR" sz="1600" b="1">
              <a:ea typeface="+mn-lt"/>
              <a:cs typeface="+mn-lt"/>
            </a:endParaRPr>
          </a:p>
          <a:p>
            <a:pPr marL="256540" indent="-256540" algn="just">
              <a:buNone/>
            </a:pPr>
            <a:endParaRPr lang="fr-FR" sz="1600" b="1">
              <a:cs typeface="Arial"/>
            </a:endParaRPr>
          </a:p>
          <a:p>
            <a:pPr marL="0" indent="0" algn="just">
              <a:buNone/>
            </a:pPr>
            <a:endParaRPr lang="fr-FR" sz="1600">
              <a:cs typeface="Arial"/>
            </a:endParaRP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4</a:t>
            </a:fld>
            <a:endParaRPr lang="en-US" altLang="en-US" sz="1351"/>
          </a:p>
        </p:txBody>
      </p:sp>
      <p:sp>
        <p:nvSpPr>
          <p:cNvPr id="7" name="TextBox 6">
            <a:extLst>
              <a:ext uri="{FF2B5EF4-FFF2-40B4-BE49-F238E27FC236}">
                <a16:creationId xmlns:a16="http://schemas.microsoft.com/office/drawing/2014/main" id="{EF2E703C-2EA1-4D44-7C66-4FE7C4113C7B}"/>
              </a:ext>
            </a:extLst>
          </p:cNvPr>
          <p:cNvSpPr txBox="1"/>
          <p:nvPr/>
        </p:nvSpPr>
        <p:spPr>
          <a:xfrm>
            <a:off x="354624" y="4474032"/>
            <a:ext cx="84317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dirty="0">
                <a:latin typeface="Arial"/>
                <a:cs typeface="Arial"/>
              </a:rPr>
              <a:t>AI-driven decision-making refers to the process where artificial intelligence (AI) systems analyze data, recognize patterns, and make decisions or recommendations based on that analysis, often without human intervention. </a:t>
            </a:r>
          </a:p>
        </p:txBody>
      </p:sp>
      <p:pic>
        <p:nvPicPr>
          <p:cNvPr id="9" name="Picture 8">
            <a:extLst>
              <a:ext uri="{FF2B5EF4-FFF2-40B4-BE49-F238E27FC236}">
                <a16:creationId xmlns:a16="http://schemas.microsoft.com/office/drawing/2014/main" id="{27E53A6E-87DA-3921-9E5F-557FB752EC61}"/>
              </a:ext>
            </a:extLst>
          </p:cNvPr>
          <p:cNvPicPr>
            <a:picLocks noChangeAspect="1"/>
          </p:cNvPicPr>
          <p:nvPr/>
        </p:nvPicPr>
        <p:blipFill>
          <a:blip r:embed="rId2"/>
          <a:stretch>
            <a:fillRect/>
          </a:stretch>
        </p:blipFill>
        <p:spPr>
          <a:xfrm>
            <a:off x="1283241" y="1568220"/>
            <a:ext cx="2005520" cy="2075964"/>
          </a:xfrm>
          <a:prstGeom prst="rect">
            <a:avLst/>
          </a:prstGeom>
        </p:spPr>
      </p:pic>
      <p:pic>
        <p:nvPicPr>
          <p:cNvPr id="5" name="Picture 4">
            <a:extLst>
              <a:ext uri="{FF2B5EF4-FFF2-40B4-BE49-F238E27FC236}">
                <a16:creationId xmlns:a16="http://schemas.microsoft.com/office/drawing/2014/main" id="{611D7005-B599-52B3-37AC-39AE587A4781}"/>
              </a:ext>
            </a:extLst>
          </p:cNvPr>
          <p:cNvPicPr>
            <a:picLocks noChangeAspect="1"/>
          </p:cNvPicPr>
          <p:nvPr/>
        </p:nvPicPr>
        <p:blipFill>
          <a:blip r:embed="rId3"/>
          <a:stretch>
            <a:fillRect/>
          </a:stretch>
        </p:blipFill>
        <p:spPr>
          <a:xfrm>
            <a:off x="4708188" y="1567719"/>
            <a:ext cx="2743200" cy="2076966"/>
          </a:xfrm>
          <a:prstGeom prst="rect">
            <a:avLst/>
          </a:prstGeom>
        </p:spPr>
      </p:pic>
      <p:sp>
        <p:nvSpPr>
          <p:cNvPr id="6" name="TextBox 5">
            <a:extLst>
              <a:ext uri="{FF2B5EF4-FFF2-40B4-BE49-F238E27FC236}">
                <a16:creationId xmlns:a16="http://schemas.microsoft.com/office/drawing/2014/main" id="{19532795-7834-107B-385A-0CC51205D809}"/>
              </a:ext>
            </a:extLst>
          </p:cNvPr>
          <p:cNvSpPr txBox="1"/>
          <p:nvPr/>
        </p:nvSpPr>
        <p:spPr>
          <a:xfrm>
            <a:off x="796815" y="3641893"/>
            <a:ext cx="35402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Arial"/>
                <a:cs typeface="Arial"/>
              </a:rPr>
              <a:t>Figure 2: </a:t>
            </a:r>
            <a:r>
              <a:rPr lang="en-US" sz="1200" dirty="0">
                <a:latin typeface="Arial"/>
                <a:cs typeface="Arial"/>
              </a:rPr>
              <a:t>AI Decision-Making according to people meme.</a:t>
            </a:r>
            <a:endParaRPr lang="en-US" sz="1200">
              <a:cs typeface="Arial" panose="020B0604020202020204" pitchFamily="34" charset="0"/>
            </a:endParaRPr>
          </a:p>
          <a:p>
            <a:r>
              <a:rPr lang="en-US" sz="1200" dirty="0">
                <a:latin typeface="Arial"/>
                <a:cs typeface="Arial"/>
              </a:rPr>
              <a:t>(ref:</a:t>
            </a:r>
            <a:r>
              <a:rPr lang="en-US" sz="1200" dirty="0">
                <a:latin typeface="Arial"/>
                <a:cs typeface="Arial"/>
                <a:hlinkClick r:id="rId4"/>
              </a:rPr>
              <a:t>https://www.reddit.com/r/ProgrammerHumor/comments/15t7vie/youknowitstrue/</a:t>
            </a:r>
            <a:r>
              <a:rPr lang="en-US" sz="1200" dirty="0">
                <a:latin typeface="Arial"/>
                <a:cs typeface="Arial"/>
              </a:rPr>
              <a:t>)</a:t>
            </a:r>
          </a:p>
        </p:txBody>
      </p:sp>
      <p:sp>
        <p:nvSpPr>
          <p:cNvPr id="8" name="TextBox 7">
            <a:extLst>
              <a:ext uri="{FF2B5EF4-FFF2-40B4-BE49-F238E27FC236}">
                <a16:creationId xmlns:a16="http://schemas.microsoft.com/office/drawing/2014/main" id="{50CAD576-7D41-DB2F-31B6-7E6A20C4CFB5}"/>
              </a:ext>
            </a:extLst>
          </p:cNvPr>
          <p:cNvSpPr txBox="1"/>
          <p:nvPr/>
        </p:nvSpPr>
        <p:spPr>
          <a:xfrm>
            <a:off x="4708144" y="3641892"/>
            <a:ext cx="35402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Arial"/>
                <a:cs typeface="Arial"/>
              </a:rPr>
              <a:t>Figure 3: </a:t>
            </a:r>
            <a:r>
              <a:rPr lang="en-US" sz="1200" dirty="0">
                <a:latin typeface="Arial"/>
                <a:cs typeface="Arial"/>
              </a:rPr>
              <a:t>Complex Decision Tree example.</a:t>
            </a:r>
            <a:endParaRPr lang="en-US" sz="1200" dirty="0">
              <a:cs typeface="Arial" panose="020B0604020202020204" pitchFamily="34" charset="0"/>
            </a:endParaRPr>
          </a:p>
          <a:p>
            <a:r>
              <a:rPr lang="en-US" sz="1200" dirty="0">
                <a:latin typeface="Arial"/>
                <a:cs typeface="Arial"/>
              </a:rPr>
              <a:t>(ref:</a:t>
            </a:r>
            <a:r>
              <a:rPr lang="en-US" sz="1200" dirty="0">
                <a:latin typeface="Arial"/>
                <a:cs typeface="Arial"/>
                <a:hlinkClick r:id="rId5"/>
              </a:rPr>
              <a:t>https://www.machinelearningnuggets.com/decision-trees-and-random-forests/</a:t>
            </a:r>
            <a:r>
              <a:rPr lang="en-US" sz="1200" dirty="0">
                <a:latin typeface="Arial"/>
                <a:cs typeface="Arial"/>
              </a:rPr>
              <a:t>)</a:t>
            </a:r>
          </a:p>
        </p:txBody>
      </p:sp>
      <p:sp>
        <p:nvSpPr>
          <p:cNvPr id="10" name="TextBox 9">
            <a:extLst>
              <a:ext uri="{FF2B5EF4-FFF2-40B4-BE49-F238E27FC236}">
                <a16:creationId xmlns:a16="http://schemas.microsoft.com/office/drawing/2014/main" id="{84103FD2-C163-020B-316E-AF0237C3D251}"/>
              </a:ext>
            </a:extLst>
          </p:cNvPr>
          <p:cNvSpPr txBox="1"/>
          <p:nvPr/>
        </p:nvSpPr>
        <p:spPr>
          <a:xfrm>
            <a:off x="325210" y="5303503"/>
            <a:ext cx="84589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dirty="0">
                <a:latin typeface="Arial"/>
                <a:cs typeface="Arial"/>
              </a:rPr>
              <a:t>These systems leverage algorithms, machine learning, and data processing techniques to assess complex situations, weigh different outcomes, and select the best course of action. </a:t>
            </a:r>
            <a:endParaRPr lang="en-US" dirty="0">
              <a:latin typeface="Arial"/>
              <a:cs typeface="Arial"/>
            </a:endParaRPr>
          </a:p>
        </p:txBody>
      </p:sp>
    </p:spTree>
    <p:extLst>
      <p:ext uri="{BB962C8B-B14F-4D97-AF65-F5344CB8AC3E}">
        <p14:creationId xmlns:p14="http://schemas.microsoft.com/office/powerpoint/2010/main" val="11048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6"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85750" y="1043445"/>
            <a:ext cx="8401050" cy="2089485"/>
          </a:xfrm>
        </p:spPr>
        <p:txBody>
          <a:bodyPr lIns="91440" tIns="45720" rIns="91440" bIns="45720" anchor="t"/>
          <a:lstStyle/>
          <a:p>
            <a:pPr marL="256540" indent="-256540">
              <a:buNone/>
            </a:pPr>
            <a:r>
              <a:rPr lang="fr-FR" sz="1400" b="1" dirty="0" err="1">
                <a:ea typeface="+mn-lt"/>
                <a:cs typeface="+mn-lt"/>
              </a:rPr>
              <a:t>Why</a:t>
            </a:r>
            <a:r>
              <a:rPr lang="fr-FR" sz="1400" b="1" dirty="0">
                <a:ea typeface="+mn-lt"/>
                <a:cs typeface="+mn-lt"/>
              </a:rPr>
              <a:t> MCTS? </a:t>
            </a:r>
            <a:endParaRPr lang="en-US" sz="1400" b="1">
              <a:cs typeface="Arial"/>
            </a:endParaRPr>
          </a:p>
          <a:p>
            <a:pPr marL="256540" indent="-256540">
              <a:buFont typeface="Arial"/>
              <a:buChar char="•"/>
            </a:pPr>
            <a:r>
              <a:rPr lang="fr-FR" sz="1400" dirty="0">
                <a:ea typeface="+mn-lt"/>
                <a:cs typeface="+mn-lt"/>
              </a:rPr>
              <a:t>MCTS </a:t>
            </a:r>
            <a:r>
              <a:rPr lang="fr-FR" sz="1400" err="1">
                <a:ea typeface="+mn-lt"/>
                <a:cs typeface="+mn-lt"/>
              </a:rPr>
              <a:t>is</a:t>
            </a:r>
            <a:r>
              <a:rPr lang="fr-FR" sz="1400" dirty="0">
                <a:ea typeface="+mn-lt"/>
                <a:cs typeface="+mn-lt"/>
              </a:rPr>
              <a:t> </a:t>
            </a:r>
            <a:r>
              <a:rPr lang="fr-FR" sz="1400" err="1">
                <a:ea typeface="+mn-lt"/>
                <a:cs typeface="+mn-lt"/>
              </a:rPr>
              <a:t>highly</a:t>
            </a:r>
            <a:r>
              <a:rPr lang="fr-FR" sz="1400" dirty="0">
                <a:ea typeface="+mn-lt"/>
                <a:cs typeface="+mn-lt"/>
              </a:rPr>
              <a:t> effective at handling large, </a:t>
            </a:r>
            <a:r>
              <a:rPr lang="fr-FR" sz="1400" err="1">
                <a:ea typeface="+mn-lt"/>
                <a:cs typeface="+mn-lt"/>
              </a:rPr>
              <a:t>complex</a:t>
            </a:r>
            <a:r>
              <a:rPr lang="fr-FR" sz="1400" dirty="0">
                <a:ea typeface="+mn-lt"/>
                <a:cs typeface="+mn-lt"/>
              </a:rPr>
              <a:t> </a:t>
            </a:r>
            <a:r>
              <a:rPr lang="fr-FR" sz="1400" err="1">
                <a:ea typeface="+mn-lt"/>
                <a:cs typeface="+mn-lt"/>
              </a:rPr>
              <a:t>decision</a:t>
            </a:r>
            <a:r>
              <a:rPr lang="fr-FR" sz="1400" dirty="0">
                <a:ea typeface="+mn-lt"/>
                <a:cs typeface="+mn-lt"/>
              </a:rPr>
              <a:t> </a:t>
            </a:r>
            <a:r>
              <a:rPr lang="fr-FR" sz="1400" err="1">
                <a:ea typeface="+mn-lt"/>
                <a:cs typeface="+mn-lt"/>
              </a:rPr>
              <a:t>spaces</a:t>
            </a:r>
            <a:r>
              <a:rPr lang="fr-FR" sz="1400" dirty="0">
                <a:ea typeface="+mn-lt"/>
                <a:cs typeface="+mn-lt"/>
              </a:rPr>
              <a:t> </a:t>
            </a:r>
            <a:r>
              <a:rPr lang="fr-FR" sz="1400" err="1">
                <a:ea typeface="+mn-lt"/>
                <a:cs typeface="+mn-lt"/>
              </a:rPr>
              <a:t>without</a:t>
            </a:r>
            <a:r>
              <a:rPr lang="fr-FR" sz="1400" dirty="0">
                <a:ea typeface="+mn-lt"/>
                <a:cs typeface="+mn-lt"/>
              </a:rPr>
              <a:t> the </a:t>
            </a:r>
            <a:r>
              <a:rPr lang="fr-FR" sz="1400" err="1">
                <a:ea typeface="+mn-lt"/>
                <a:cs typeface="+mn-lt"/>
              </a:rPr>
              <a:t>need</a:t>
            </a:r>
            <a:r>
              <a:rPr lang="fr-FR" sz="1400" dirty="0">
                <a:ea typeface="+mn-lt"/>
                <a:cs typeface="+mn-lt"/>
              </a:rPr>
              <a:t> for extensive </a:t>
            </a:r>
            <a:r>
              <a:rPr lang="fr-FR" sz="1400" err="1">
                <a:ea typeface="+mn-lt"/>
                <a:cs typeface="+mn-lt"/>
              </a:rPr>
              <a:t>domain-specific</a:t>
            </a:r>
            <a:r>
              <a:rPr lang="fr-FR" sz="1400" dirty="0">
                <a:ea typeface="+mn-lt"/>
                <a:cs typeface="+mn-lt"/>
              </a:rPr>
              <a:t> </a:t>
            </a:r>
            <a:r>
              <a:rPr lang="fr-FR" sz="1400" err="1">
                <a:ea typeface="+mn-lt"/>
                <a:cs typeface="+mn-lt"/>
              </a:rPr>
              <a:t>knowledge</a:t>
            </a:r>
            <a:r>
              <a:rPr lang="fr-FR" sz="1400" dirty="0">
                <a:ea typeface="+mn-lt"/>
                <a:cs typeface="+mn-lt"/>
              </a:rPr>
              <a:t>. </a:t>
            </a:r>
            <a:r>
              <a:rPr lang="fr-FR" sz="1400" err="1">
                <a:ea typeface="+mn-lt"/>
                <a:cs typeface="+mn-lt"/>
              </a:rPr>
              <a:t>Its</a:t>
            </a:r>
            <a:r>
              <a:rPr lang="fr-FR" sz="1400" dirty="0">
                <a:ea typeface="+mn-lt"/>
                <a:cs typeface="+mn-lt"/>
              </a:rPr>
              <a:t> </a:t>
            </a:r>
            <a:r>
              <a:rPr lang="fr-FR" sz="1400" err="1">
                <a:ea typeface="+mn-lt"/>
                <a:cs typeface="+mn-lt"/>
              </a:rPr>
              <a:t>ability</a:t>
            </a:r>
            <a:r>
              <a:rPr lang="fr-FR" sz="1400" dirty="0">
                <a:ea typeface="+mn-lt"/>
                <a:cs typeface="+mn-lt"/>
              </a:rPr>
              <a:t> to balance exploration (</a:t>
            </a:r>
            <a:r>
              <a:rPr lang="fr-FR" sz="1400" err="1">
                <a:ea typeface="+mn-lt"/>
                <a:cs typeface="+mn-lt"/>
              </a:rPr>
              <a:t>trying</a:t>
            </a:r>
            <a:r>
              <a:rPr lang="fr-FR" sz="1400" dirty="0">
                <a:ea typeface="+mn-lt"/>
                <a:cs typeface="+mn-lt"/>
              </a:rPr>
              <a:t> new moves) and exploitation (</a:t>
            </a:r>
            <a:r>
              <a:rPr lang="fr-FR" sz="1400" err="1">
                <a:ea typeface="+mn-lt"/>
                <a:cs typeface="+mn-lt"/>
              </a:rPr>
              <a:t>focusing</a:t>
            </a:r>
            <a:r>
              <a:rPr lang="fr-FR" sz="1400" dirty="0">
                <a:ea typeface="+mn-lt"/>
                <a:cs typeface="+mn-lt"/>
              </a:rPr>
              <a:t> on </a:t>
            </a:r>
            <a:r>
              <a:rPr lang="fr-FR" sz="1400" err="1">
                <a:ea typeface="+mn-lt"/>
                <a:cs typeface="+mn-lt"/>
              </a:rPr>
              <a:t>known</a:t>
            </a:r>
            <a:r>
              <a:rPr lang="fr-FR" sz="1400" dirty="0">
                <a:ea typeface="+mn-lt"/>
                <a:cs typeface="+mn-lt"/>
              </a:rPr>
              <a:t> good </a:t>
            </a:r>
            <a:r>
              <a:rPr lang="fr-FR" sz="1400" err="1">
                <a:ea typeface="+mn-lt"/>
                <a:cs typeface="+mn-lt"/>
              </a:rPr>
              <a:t>strategies</a:t>
            </a:r>
            <a:r>
              <a:rPr lang="fr-FR" sz="1400" dirty="0">
                <a:ea typeface="+mn-lt"/>
                <a:cs typeface="+mn-lt"/>
              </a:rPr>
              <a:t>) </a:t>
            </a:r>
            <a:r>
              <a:rPr lang="fr-FR" sz="1400" err="1">
                <a:ea typeface="+mn-lt"/>
                <a:cs typeface="+mn-lt"/>
              </a:rPr>
              <a:t>makes</a:t>
            </a:r>
            <a:r>
              <a:rPr lang="fr-FR" sz="1400" dirty="0">
                <a:ea typeface="+mn-lt"/>
                <a:cs typeface="+mn-lt"/>
              </a:rPr>
              <a:t> </a:t>
            </a:r>
            <a:r>
              <a:rPr lang="fr-FR" sz="1400" err="1">
                <a:ea typeface="+mn-lt"/>
                <a:cs typeface="+mn-lt"/>
              </a:rPr>
              <a:t>it</a:t>
            </a:r>
            <a:r>
              <a:rPr lang="fr-FR" sz="1400" dirty="0">
                <a:ea typeface="+mn-lt"/>
                <a:cs typeface="+mn-lt"/>
              </a:rPr>
              <a:t> a </a:t>
            </a:r>
            <a:r>
              <a:rPr lang="fr-FR" sz="1400" err="1">
                <a:ea typeface="+mn-lt"/>
                <a:cs typeface="+mn-lt"/>
              </a:rPr>
              <a:t>powerful</a:t>
            </a:r>
            <a:r>
              <a:rPr lang="fr-FR" sz="1400" dirty="0">
                <a:ea typeface="+mn-lt"/>
                <a:cs typeface="+mn-lt"/>
              </a:rPr>
              <a:t> </a:t>
            </a:r>
            <a:r>
              <a:rPr lang="fr-FR" sz="1400" err="1">
                <a:ea typeface="+mn-lt"/>
                <a:cs typeface="+mn-lt"/>
              </a:rPr>
              <a:t>tool</a:t>
            </a:r>
            <a:r>
              <a:rPr lang="fr-FR" sz="1400" dirty="0">
                <a:ea typeface="+mn-lt"/>
                <a:cs typeface="+mn-lt"/>
              </a:rPr>
              <a:t> for </a:t>
            </a:r>
            <a:r>
              <a:rPr lang="fr-FR" sz="1400" err="1">
                <a:ea typeface="+mn-lt"/>
                <a:cs typeface="+mn-lt"/>
              </a:rPr>
              <a:t>decision-making</a:t>
            </a:r>
            <a:r>
              <a:rPr lang="fr-FR" sz="1400" dirty="0">
                <a:ea typeface="+mn-lt"/>
                <a:cs typeface="+mn-lt"/>
              </a:rPr>
              <a:t> </a:t>
            </a:r>
            <a:r>
              <a:rPr lang="fr-FR" sz="1400" err="1">
                <a:ea typeface="+mn-lt"/>
                <a:cs typeface="+mn-lt"/>
              </a:rPr>
              <a:t>under</a:t>
            </a:r>
            <a:r>
              <a:rPr lang="fr-FR" sz="1400" dirty="0">
                <a:ea typeface="+mn-lt"/>
                <a:cs typeface="+mn-lt"/>
              </a:rPr>
              <a:t> </a:t>
            </a:r>
            <a:r>
              <a:rPr lang="fr-FR" sz="1400" err="1">
                <a:ea typeface="+mn-lt"/>
                <a:cs typeface="+mn-lt"/>
              </a:rPr>
              <a:t>uncertainty</a:t>
            </a:r>
            <a:r>
              <a:rPr lang="fr-FR" sz="1400" dirty="0">
                <a:ea typeface="+mn-lt"/>
                <a:cs typeface="+mn-lt"/>
              </a:rPr>
              <a:t>. </a:t>
            </a:r>
          </a:p>
          <a:p>
            <a:pPr marL="256540" indent="-256540">
              <a:buFont typeface="Arial"/>
              <a:buChar char="•"/>
            </a:pPr>
            <a:r>
              <a:rPr lang="fr-FR" sz="1400" dirty="0">
                <a:ea typeface="+mn-lt"/>
                <a:cs typeface="+mn-lt"/>
              </a:rPr>
              <a:t>This </a:t>
            </a:r>
            <a:r>
              <a:rPr lang="fr-FR" sz="1400" dirty="0" err="1">
                <a:ea typeface="+mn-lt"/>
                <a:cs typeface="+mn-lt"/>
              </a:rPr>
              <a:t>flexibility</a:t>
            </a:r>
            <a:r>
              <a:rPr lang="fr-FR" sz="1400" dirty="0">
                <a:ea typeface="+mn-lt"/>
                <a:cs typeface="+mn-lt"/>
              </a:rPr>
              <a:t>, </a:t>
            </a:r>
            <a:r>
              <a:rPr lang="fr-FR" sz="1400" dirty="0" err="1">
                <a:ea typeface="+mn-lt"/>
                <a:cs typeface="+mn-lt"/>
              </a:rPr>
              <a:t>along</a:t>
            </a:r>
            <a:r>
              <a:rPr lang="fr-FR" sz="1400" dirty="0">
                <a:ea typeface="+mn-lt"/>
                <a:cs typeface="+mn-lt"/>
              </a:rPr>
              <a:t> </a:t>
            </a:r>
            <a:r>
              <a:rPr lang="fr-FR" sz="1400" dirty="0" err="1">
                <a:ea typeface="+mn-lt"/>
                <a:cs typeface="+mn-lt"/>
              </a:rPr>
              <a:t>with</a:t>
            </a:r>
            <a:r>
              <a:rPr lang="fr-FR" sz="1400" dirty="0">
                <a:ea typeface="+mn-lt"/>
                <a:cs typeface="+mn-lt"/>
              </a:rPr>
              <a:t> </a:t>
            </a:r>
            <a:r>
              <a:rPr lang="fr-FR" sz="1400" dirty="0" err="1">
                <a:ea typeface="+mn-lt"/>
                <a:cs typeface="+mn-lt"/>
              </a:rPr>
              <a:t>its</a:t>
            </a:r>
            <a:r>
              <a:rPr lang="fr-FR" sz="1400" dirty="0">
                <a:ea typeface="+mn-lt"/>
                <a:cs typeface="+mn-lt"/>
              </a:rPr>
              <a:t> </a:t>
            </a:r>
            <a:r>
              <a:rPr lang="fr-FR" sz="1400" dirty="0" err="1">
                <a:ea typeface="+mn-lt"/>
                <a:cs typeface="+mn-lt"/>
              </a:rPr>
              <a:t>capability</a:t>
            </a:r>
            <a:r>
              <a:rPr lang="fr-FR" sz="1400" dirty="0">
                <a:ea typeface="+mn-lt"/>
                <a:cs typeface="+mn-lt"/>
              </a:rPr>
              <a:t> to </a:t>
            </a:r>
            <a:r>
              <a:rPr lang="fr-FR" sz="1400" dirty="0" err="1">
                <a:ea typeface="+mn-lt"/>
                <a:cs typeface="+mn-lt"/>
              </a:rPr>
              <a:t>deliver</a:t>
            </a:r>
            <a:r>
              <a:rPr lang="fr-FR" sz="1400" dirty="0">
                <a:ea typeface="+mn-lt"/>
                <a:cs typeface="+mn-lt"/>
              </a:rPr>
              <a:t> </a:t>
            </a:r>
            <a:r>
              <a:rPr lang="fr-FR" sz="1400" dirty="0" err="1">
                <a:ea typeface="+mn-lt"/>
                <a:cs typeface="+mn-lt"/>
              </a:rPr>
              <a:t>strong</a:t>
            </a:r>
            <a:r>
              <a:rPr lang="fr-FR" sz="1400" dirty="0">
                <a:ea typeface="+mn-lt"/>
                <a:cs typeface="+mn-lt"/>
              </a:rPr>
              <a:t> </a:t>
            </a:r>
            <a:r>
              <a:rPr lang="fr-FR" sz="1400" dirty="0" err="1">
                <a:ea typeface="+mn-lt"/>
                <a:cs typeface="+mn-lt"/>
              </a:rPr>
              <a:t>results</a:t>
            </a:r>
            <a:r>
              <a:rPr lang="fr-FR" sz="1400" dirty="0">
                <a:ea typeface="+mn-lt"/>
                <a:cs typeface="+mn-lt"/>
              </a:rPr>
              <a:t> </a:t>
            </a:r>
            <a:r>
              <a:rPr lang="fr-FR" sz="1400" dirty="0" err="1">
                <a:ea typeface="+mn-lt"/>
                <a:cs typeface="+mn-lt"/>
              </a:rPr>
              <a:t>even</a:t>
            </a:r>
            <a:r>
              <a:rPr lang="fr-FR" sz="1400" dirty="0">
                <a:ea typeface="+mn-lt"/>
                <a:cs typeface="+mn-lt"/>
              </a:rPr>
              <a:t> in scenarios </a:t>
            </a:r>
            <a:r>
              <a:rPr lang="fr-FR" sz="1400" dirty="0" err="1">
                <a:ea typeface="+mn-lt"/>
                <a:cs typeface="+mn-lt"/>
              </a:rPr>
              <a:t>with</a:t>
            </a:r>
            <a:r>
              <a:rPr lang="fr-FR" sz="1400" dirty="0">
                <a:ea typeface="+mn-lt"/>
                <a:cs typeface="+mn-lt"/>
              </a:rPr>
              <a:t> </a:t>
            </a:r>
            <a:r>
              <a:rPr lang="fr-FR" sz="1400" dirty="0" err="1">
                <a:ea typeface="+mn-lt"/>
                <a:cs typeface="+mn-lt"/>
              </a:rPr>
              <a:t>incomplete</a:t>
            </a:r>
            <a:r>
              <a:rPr lang="fr-FR" sz="1400" dirty="0">
                <a:ea typeface="+mn-lt"/>
                <a:cs typeface="+mn-lt"/>
              </a:rPr>
              <a:t> information, </a:t>
            </a:r>
            <a:r>
              <a:rPr lang="fr-FR" sz="1400" dirty="0" err="1">
                <a:ea typeface="+mn-lt"/>
                <a:cs typeface="+mn-lt"/>
              </a:rPr>
              <a:t>makes</a:t>
            </a:r>
            <a:r>
              <a:rPr lang="fr-FR" sz="1400" dirty="0">
                <a:ea typeface="+mn-lt"/>
                <a:cs typeface="+mn-lt"/>
              </a:rPr>
              <a:t> MCTS a </a:t>
            </a:r>
            <a:r>
              <a:rPr lang="fr-FR" sz="1400" dirty="0" err="1">
                <a:ea typeface="+mn-lt"/>
                <a:cs typeface="+mn-lt"/>
              </a:rPr>
              <a:t>preferred</a:t>
            </a:r>
            <a:r>
              <a:rPr lang="fr-FR" sz="1400" dirty="0">
                <a:ea typeface="+mn-lt"/>
                <a:cs typeface="+mn-lt"/>
              </a:rPr>
              <a:t> </a:t>
            </a:r>
            <a:r>
              <a:rPr lang="fr-FR" sz="1400" dirty="0" err="1">
                <a:ea typeface="+mn-lt"/>
                <a:cs typeface="+mn-lt"/>
              </a:rPr>
              <a:t>algorithm</a:t>
            </a:r>
            <a:r>
              <a:rPr lang="fr-FR" sz="1400" dirty="0">
                <a:ea typeface="+mn-lt"/>
                <a:cs typeface="+mn-lt"/>
              </a:rPr>
              <a:t> in AI for </a:t>
            </a:r>
            <a:r>
              <a:rPr lang="fr-FR" sz="1400" dirty="0" err="1">
                <a:ea typeface="+mn-lt"/>
                <a:cs typeface="+mn-lt"/>
              </a:rPr>
              <a:t>games</a:t>
            </a:r>
            <a:r>
              <a:rPr lang="fr-FR" sz="1400" dirty="0">
                <a:ea typeface="+mn-lt"/>
                <a:cs typeface="+mn-lt"/>
              </a:rPr>
              <a:t> and </a:t>
            </a:r>
            <a:r>
              <a:rPr lang="fr-FR" sz="1400" dirty="0" err="1">
                <a:ea typeface="+mn-lt"/>
                <a:cs typeface="+mn-lt"/>
              </a:rPr>
              <a:t>broader</a:t>
            </a:r>
            <a:r>
              <a:rPr lang="fr-FR" sz="1400" dirty="0">
                <a:ea typeface="+mn-lt"/>
                <a:cs typeface="+mn-lt"/>
              </a:rPr>
              <a:t> </a:t>
            </a:r>
            <a:r>
              <a:rPr lang="fr-FR" sz="1400" dirty="0" err="1">
                <a:ea typeface="+mn-lt"/>
                <a:cs typeface="+mn-lt"/>
              </a:rPr>
              <a:t>strategic</a:t>
            </a:r>
            <a:r>
              <a:rPr lang="fr-FR" sz="1400" dirty="0">
                <a:ea typeface="+mn-lt"/>
                <a:cs typeface="+mn-lt"/>
              </a:rPr>
              <a:t> </a:t>
            </a:r>
            <a:r>
              <a:rPr lang="fr-FR" sz="1400" dirty="0" err="1">
                <a:ea typeface="+mn-lt"/>
                <a:cs typeface="+mn-lt"/>
              </a:rPr>
              <a:t>tasks</a:t>
            </a:r>
            <a:r>
              <a:rPr lang="fr-FR" sz="1400" dirty="0">
                <a:ea typeface="+mn-lt"/>
                <a:cs typeface="+mn-lt"/>
              </a:rPr>
              <a:t>.</a:t>
            </a: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5</a:t>
            </a:fld>
            <a:endParaRPr lang="en-US" altLang="en-US" sz="1351"/>
          </a:p>
        </p:txBody>
      </p:sp>
      <p:pic>
        <p:nvPicPr>
          <p:cNvPr id="5" name="Picture 4" descr="A diagram of a diagram of a person&#10;&#10;Description automatically generated">
            <a:extLst>
              <a:ext uri="{FF2B5EF4-FFF2-40B4-BE49-F238E27FC236}">
                <a16:creationId xmlns:a16="http://schemas.microsoft.com/office/drawing/2014/main" id="{3BF6B705-0EFC-2075-7E28-1D9FC0770D42}"/>
              </a:ext>
            </a:extLst>
          </p:cNvPr>
          <p:cNvPicPr>
            <a:picLocks noChangeAspect="1"/>
          </p:cNvPicPr>
          <p:nvPr/>
        </p:nvPicPr>
        <p:blipFill>
          <a:blip r:embed="rId2"/>
          <a:srcRect r="2128" b="126"/>
          <a:stretch/>
        </p:blipFill>
        <p:spPr>
          <a:xfrm>
            <a:off x="3088574" y="2446463"/>
            <a:ext cx="2799300" cy="3020681"/>
          </a:xfrm>
          <a:prstGeom prst="roundRect">
            <a:avLst/>
          </a:prstGeom>
        </p:spPr>
      </p:pic>
      <p:sp>
        <p:nvSpPr>
          <p:cNvPr id="7" name="TextBox 6">
            <a:extLst>
              <a:ext uri="{FF2B5EF4-FFF2-40B4-BE49-F238E27FC236}">
                <a16:creationId xmlns:a16="http://schemas.microsoft.com/office/drawing/2014/main" id="{505C96E8-6A1C-C62A-E489-D496EDFE3D05}"/>
              </a:ext>
            </a:extLst>
          </p:cNvPr>
          <p:cNvSpPr txBox="1"/>
          <p:nvPr/>
        </p:nvSpPr>
        <p:spPr>
          <a:xfrm>
            <a:off x="2842319" y="5468422"/>
            <a:ext cx="34603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Arial"/>
                <a:cs typeface="Arial"/>
              </a:rPr>
              <a:t>Figure 4:</a:t>
            </a:r>
            <a:r>
              <a:rPr lang="en-US" sz="1200" dirty="0">
                <a:latin typeface="Arial"/>
                <a:cs typeface="Arial"/>
              </a:rPr>
              <a:t> MCTS use-case for tree-based LLM.</a:t>
            </a:r>
          </a:p>
          <a:p>
            <a:r>
              <a:rPr lang="en-US" sz="1200" dirty="0">
                <a:latin typeface="Arial"/>
                <a:cs typeface="Arial"/>
              </a:rPr>
              <a:t>(ref: </a:t>
            </a:r>
            <a:r>
              <a:rPr lang="en-US" sz="1200" dirty="0">
                <a:latin typeface="Arial"/>
                <a:cs typeface="Arial"/>
                <a:hlinkClick r:id="rId3"/>
              </a:rPr>
              <a:t>https://www.inovex.de/de/blog/mcts-meets-llms-enabling-complex-reasoning-and-strategic-planning/</a:t>
            </a:r>
            <a:r>
              <a:rPr lang="en-US" sz="1200" dirty="0">
                <a:latin typeface="Arial"/>
                <a:cs typeface="Arial"/>
              </a:rPr>
              <a:t>)</a:t>
            </a:r>
          </a:p>
        </p:txBody>
      </p:sp>
    </p:spTree>
    <p:extLst>
      <p:ext uri="{BB962C8B-B14F-4D97-AF65-F5344CB8AC3E}">
        <p14:creationId xmlns:p14="http://schemas.microsoft.com/office/powerpoint/2010/main" val="29568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85750" y="1143000"/>
            <a:ext cx="8401050" cy="419502"/>
          </a:xfrm>
        </p:spPr>
        <p:txBody>
          <a:bodyPr lIns="91440" tIns="45720" rIns="91440" bIns="45720" anchor="t"/>
          <a:lstStyle/>
          <a:p>
            <a:pPr marL="0" indent="0">
              <a:buNone/>
            </a:pPr>
            <a:r>
              <a:rPr lang="fr-FR" b="1">
                <a:cs typeface="Arial"/>
              </a:rPr>
              <a:t>How </a:t>
            </a:r>
            <a:r>
              <a:rPr lang="fr-FR" b="1" err="1">
                <a:cs typeface="Arial"/>
              </a:rPr>
              <a:t>does</a:t>
            </a:r>
            <a:r>
              <a:rPr lang="fr-FR" b="1">
                <a:cs typeface="Arial"/>
              </a:rPr>
              <a:t> MCTS </a:t>
            </a:r>
            <a:r>
              <a:rPr lang="fr-FR" b="1" err="1">
                <a:cs typeface="Arial"/>
              </a:rPr>
              <a:t>work</a:t>
            </a:r>
            <a:r>
              <a:rPr lang="fr-FR" b="1">
                <a:cs typeface="Arial"/>
              </a:rPr>
              <a:t>?</a:t>
            </a:r>
          </a:p>
          <a:p>
            <a:pPr marL="0" indent="0">
              <a:buNone/>
            </a:pPr>
            <a:endParaRPr lang="fr-FR" b="1">
              <a:cs typeface="Arial"/>
            </a:endParaRP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6</a:t>
            </a:fld>
            <a:endParaRPr lang="en-US" altLang="en-US" sz="1351"/>
          </a:p>
        </p:txBody>
      </p:sp>
      <p:pic>
        <p:nvPicPr>
          <p:cNvPr id="5" name="Picture 4">
            <a:extLst>
              <a:ext uri="{FF2B5EF4-FFF2-40B4-BE49-F238E27FC236}">
                <a16:creationId xmlns:a16="http://schemas.microsoft.com/office/drawing/2014/main" id="{81660DCB-B5CC-2FBD-8B17-2A1DC2C75403}"/>
              </a:ext>
            </a:extLst>
          </p:cNvPr>
          <p:cNvPicPr>
            <a:picLocks noChangeAspect="1"/>
          </p:cNvPicPr>
          <p:nvPr/>
        </p:nvPicPr>
        <p:blipFill>
          <a:blip r:embed="rId2"/>
          <a:srcRect l="1061" b="1115"/>
          <a:stretch/>
        </p:blipFill>
        <p:spPr>
          <a:xfrm>
            <a:off x="1429352" y="1839728"/>
            <a:ext cx="6280485" cy="2562498"/>
          </a:xfrm>
          <a:prstGeom prst="rect">
            <a:avLst/>
          </a:prstGeom>
        </p:spPr>
      </p:pic>
      <p:sp>
        <p:nvSpPr>
          <p:cNvPr id="6" name="TextBox 5">
            <a:extLst>
              <a:ext uri="{FF2B5EF4-FFF2-40B4-BE49-F238E27FC236}">
                <a16:creationId xmlns:a16="http://schemas.microsoft.com/office/drawing/2014/main" id="{69A067CD-A234-9D17-8571-757A074885F1}"/>
              </a:ext>
            </a:extLst>
          </p:cNvPr>
          <p:cNvSpPr txBox="1"/>
          <p:nvPr/>
        </p:nvSpPr>
        <p:spPr>
          <a:xfrm>
            <a:off x="587141" y="5366084"/>
            <a:ext cx="80804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Monte Carlo Tree Search (MCTS) is a heuristic search algorithm that uses random sampling and tree-based exploration to make decisions in strategic environments. </a:t>
            </a:r>
            <a:endParaRPr lang="en-US">
              <a:latin typeface="Arial"/>
            </a:endParaRPr>
          </a:p>
        </p:txBody>
      </p:sp>
      <p:sp>
        <p:nvSpPr>
          <p:cNvPr id="8" name="TextBox 7">
            <a:extLst>
              <a:ext uri="{FF2B5EF4-FFF2-40B4-BE49-F238E27FC236}">
                <a16:creationId xmlns:a16="http://schemas.microsoft.com/office/drawing/2014/main" id="{A2D67BA3-6C48-A831-A1BE-199C395E56F9}"/>
              </a:ext>
            </a:extLst>
          </p:cNvPr>
          <p:cNvSpPr txBox="1"/>
          <p:nvPr/>
        </p:nvSpPr>
        <p:spPr>
          <a:xfrm>
            <a:off x="2077111" y="4554022"/>
            <a:ext cx="49907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Arial"/>
                <a:cs typeface="Arial"/>
              </a:rPr>
              <a:t>Figure 5:</a:t>
            </a:r>
            <a:r>
              <a:rPr lang="en-US" sz="1200" dirty="0">
                <a:latin typeface="Arial"/>
                <a:cs typeface="Arial"/>
              </a:rPr>
              <a:t> Phases of Monte Carlo Tree Search.</a:t>
            </a:r>
          </a:p>
          <a:p>
            <a:r>
              <a:rPr lang="en-US" sz="1200" dirty="0">
                <a:latin typeface="Arial"/>
                <a:cs typeface="Arial"/>
              </a:rPr>
              <a:t>(ref: </a:t>
            </a:r>
            <a:r>
              <a:rPr lang="en-US" sz="1200" dirty="0">
                <a:latin typeface="Arial"/>
                <a:cs typeface="Arial"/>
                <a:hlinkClick r:id="rId3"/>
              </a:rPr>
              <a:t>https://spl.hevs.io/spl-docs/computerscience/algorithms/mcts.html</a:t>
            </a:r>
            <a:r>
              <a:rPr lang="en-US" sz="1200" dirty="0">
                <a:latin typeface="Arial"/>
                <a:cs typeface="Arial"/>
              </a:rPr>
              <a:t>)</a:t>
            </a:r>
          </a:p>
        </p:txBody>
      </p:sp>
    </p:spTree>
    <p:extLst>
      <p:ext uri="{BB962C8B-B14F-4D97-AF65-F5344CB8AC3E}">
        <p14:creationId xmlns:p14="http://schemas.microsoft.com/office/powerpoint/2010/main" val="323320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759442" y="1056372"/>
            <a:ext cx="5927357" cy="2368616"/>
          </a:xfrm>
        </p:spPr>
        <p:txBody>
          <a:bodyPr lIns="91440" tIns="45720" rIns="91440" bIns="45720" anchor="t"/>
          <a:lstStyle/>
          <a:p>
            <a:pPr marL="0" indent="0" algn="just">
              <a:buNone/>
            </a:pPr>
            <a:r>
              <a:rPr lang="fr-FR" sz="1600" b="1" err="1">
                <a:cs typeface="Arial"/>
              </a:rPr>
              <a:t>Selection</a:t>
            </a:r>
            <a:r>
              <a:rPr lang="fr-FR" sz="1600" b="1">
                <a:cs typeface="Arial"/>
              </a:rPr>
              <a:t>: </a:t>
            </a:r>
            <a:endParaRPr lang="en-US" sz="1600" b="1">
              <a:cs typeface="Arial"/>
            </a:endParaRPr>
          </a:p>
          <a:p>
            <a:pPr marL="256540" indent="-256540" algn="just">
              <a:buFont typeface="Arial"/>
              <a:buChar char="•"/>
            </a:pPr>
            <a:r>
              <a:rPr lang="fr-FR" sz="1600">
                <a:cs typeface="Arial"/>
              </a:rPr>
              <a:t>The </a:t>
            </a:r>
            <a:r>
              <a:rPr lang="fr-FR" sz="1600" err="1">
                <a:cs typeface="Arial"/>
              </a:rPr>
              <a:t>algorithm</a:t>
            </a:r>
            <a:r>
              <a:rPr lang="fr-FR" sz="1600">
                <a:cs typeface="Arial"/>
              </a:rPr>
              <a:t> starts at the root </a:t>
            </a:r>
            <a:r>
              <a:rPr lang="fr-FR" sz="1600" err="1">
                <a:cs typeface="Arial"/>
              </a:rPr>
              <a:t>node</a:t>
            </a:r>
            <a:r>
              <a:rPr lang="fr-FR" sz="1600">
                <a:cs typeface="Arial"/>
              </a:rPr>
              <a:t>, </a:t>
            </a:r>
            <a:r>
              <a:rPr lang="fr-FR" sz="1600" err="1">
                <a:cs typeface="Arial"/>
              </a:rPr>
              <a:t>which</a:t>
            </a:r>
            <a:r>
              <a:rPr lang="fr-FR" sz="1600">
                <a:cs typeface="Arial"/>
              </a:rPr>
              <a:t> </a:t>
            </a:r>
            <a:r>
              <a:rPr lang="fr-FR" sz="1600" err="1">
                <a:cs typeface="Arial"/>
              </a:rPr>
              <a:t>represents</a:t>
            </a:r>
            <a:r>
              <a:rPr lang="fr-FR" sz="1600">
                <a:cs typeface="Arial"/>
              </a:rPr>
              <a:t> the </a:t>
            </a:r>
            <a:r>
              <a:rPr lang="fr-FR" sz="1600" err="1">
                <a:cs typeface="Arial"/>
              </a:rPr>
              <a:t>current</a:t>
            </a:r>
            <a:r>
              <a:rPr lang="fr-FR" sz="1600">
                <a:cs typeface="Arial"/>
              </a:rPr>
              <a:t> state of the </a:t>
            </a:r>
            <a:r>
              <a:rPr lang="fr-FR" sz="1600" err="1">
                <a:cs typeface="Arial"/>
              </a:rPr>
              <a:t>game</a:t>
            </a:r>
            <a:r>
              <a:rPr lang="fr-FR" sz="1600">
                <a:cs typeface="Arial"/>
              </a:rPr>
              <a:t>. It traverses down the </a:t>
            </a:r>
            <a:r>
              <a:rPr lang="fr-FR" sz="1600" err="1">
                <a:cs typeface="Arial"/>
              </a:rPr>
              <a:t>existing</a:t>
            </a:r>
            <a:r>
              <a:rPr lang="fr-FR" sz="1600">
                <a:cs typeface="Arial"/>
              </a:rPr>
              <a:t> </a:t>
            </a:r>
            <a:r>
              <a:rPr lang="fr-FR" sz="1600" err="1">
                <a:cs typeface="Arial"/>
              </a:rPr>
              <a:t>tree</a:t>
            </a:r>
            <a:r>
              <a:rPr lang="fr-FR" sz="1600">
                <a:cs typeface="Arial"/>
              </a:rPr>
              <a:t> by </a:t>
            </a:r>
            <a:r>
              <a:rPr lang="fr-FR" sz="1600" err="1">
                <a:cs typeface="Arial"/>
              </a:rPr>
              <a:t>selecting</a:t>
            </a:r>
            <a:r>
              <a:rPr lang="fr-FR" sz="1600">
                <a:cs typeface="Arial"/>
              </a:rPr>
              <a:t> </a:t>
            </a:r>
            <a:r>
              <a:rPr lang="fr-FR" sz="1600" err="1">
                <a:cs typeface="Arial"/>
              </a:rPr>
              <a:t>child</a:t>
            </a:r>
            <a:r>
              <a:rPr lang="fr-FR" sz="1600">
                <a:cs typeface="Arial"/>
              </a:rPr>
              <a:t> </a:t>
            </a:r>
            <a:r>
              <a:rPr lang="fr-FR" sz="1600" err="1">
                <a:cs typeface="Arial"/>
              </a:rPr>
              <a:t>nodes</a:t>
            </a:r>
            <a:r>
              <a:rPr lang="fr-FR" sz="1600">
                <a:cs typeface="Arial"/>
              </a:rPr>
              <a:t> </a:t>
            </a:r>
            <a:r>
              <a:rPr lang="fr-FR" sz="1600" err="1">
                <a:cs typeface="Arial"/>
              </a:rPr>
              <a:t>based</a:t>
            </a:r>
            <a:r>
              <a:rPr lang="fr-FR" sz="1600">
                <a:cs typeface="Arial"/>
              </a:rPr>
              <a:t> on a </a:t>
            </a:r>
            <a:r>
              <a:rPr lang="fr-FR" sz="1600" err="1">
                <a:cs typeface="Arial"/>
              </a:rPr>
              <a:t>specific</a:t>
            </a:r>
            <a:r>
              <a:rPr lang="fr-FR" sz="1600">
                <a:cs typeface="Arial"/>
              </a:rPr>
              <a:t> </a:t>
            </a:r>
            <a:r>
              <a:rPr lang="fr-FR" sz="1600" err="1">
                <a:cs typeface="Arial"/>
              </a:rPr>
              <a:t>policy</a:t>
            </a:r>
            <a:r>
              <a:rPr lang="fr-FR" sz="1600">
                <a:cs typeface="Arial"/>
              </a:rPr>
              <a:t>, </a:t>
            </a:r>
            <a:r>
              <a:rPr lang="fr-FR" sz="1600" err="1">
                <a:cs typeface="Arial"/>
              </a:rPr>
              <a:t>such</a:t>
            </a:r>
            <a:r>
              <a:rPr lang="fr-FR" sz="1600">
                <a:cs typeface="Arial"/>
              </a:rPr>
              <a:t> as </a:t>
            </a:r>
            <a:r>
              <a:rPr lang="fr-FR" sz="1600" err="1">
                <a:cs typeface="Arial"/>
              </a:rPr>
              <a:t>Upper</a:t>
            </a:r>
            <a:r>
              <a:rPr lang="fr-FR" sz="1600">
                <a:cs typeface="Arial"/>
              </a:rPr>
              <a:t> Confidence Bound (UCT). </a:t>
            </a:r>
          </a:p>
          <a:p>
            <a:pPr marL="256540" indent="-256540" algn="just">
              <a:buFont typeface="Arial"/>
              <a:buChar char="•"/>
            </a:pPr>
            <a:r>
              <a:rPr lang="fr-FR" sz="1600">
                <a:cs typeface="Arial"/>
              </a:rPr>
              <a:t>This process continues </a:t>
            </a:r>
            <a:r>
              <a:rPr lang="fr-FR" sz="1600" err="1">
                <a:cs typeface="Arial"/>
              </a:rPr>
              <a:t>until</a:t>
            </a:r>
            <a:r>
              <a:rPr lang="fr-FR" sz="1600">
                <a:cs typeface="Arial"/>
              </a:rPr>
              <a:t> a </a:t>
            </a:r>
            <a:r>
              <a:rPr lang="fr-FR" sz="1600" err="1">
                <a:cs typeface="Arial"/>
              </a:rPr>
              <a:t>leaf</a:t>
            </a:r>
            <a:r>
              <a:rPr lang="fr-FR" sz="1600">
                <a:cs typeface="Arial"/>
              </a:rPr>
              <a:t> </a:t>
            </a:r>
            <a:r>
              <a:rPr lang="fr-FR" sz="1600" err="1">
                <a:cs typeface="Arial"/>
              </a:rPr>
              <a:t>node</a:t>
            </a:r>
            <a:r>
              <a:rPr lang="fr-FR" sz="1600">
                <a:cs typeface="Arial"/>
              </a:rPr>
              <a:t> </a:t>
            </a:r>
            <a:r>
              <a:rPr lang="fr-FR" sz="1600" err="1">
                <a:cs typeface="Arial"/>
              </a:rPr>
              <a:t>is</a:t>
            </a:r>
            <a:r>
              <a:rPr lang="fr-FR" sz="1600">
                <a:cs typeface="Arial"/>
              </a:rPr>
              <a:t> </a:t>
            </a:r>
            <a:r>
              <a:rPr lang="fr-FR" sz="1600" err="1">
                <a:cs typeface="Arial"/>
              </a:rPr>
              <a:t>reached</a:t>
            </a:r>
            <a:r>
              <a:rPr lang="fr-FR" sz="1600">
                <a:cs typeface="Arial"/>
              </a:rPr>
              <a:t>. The goal </a:t>
            </a:r>
            <a:r>
              <a:rPr lang="fr-FR" sz="1600" err="1">
                <a:cs typeface="Arial"/>
              </a:rPr>
              <a:t>is</a:t>
            </a:r>
            <a:r>
              <a:rPr lang="fr-FR" sz="1600">
                <a:cs typeface="Arial"/>
              </a:rPr>
              <a:t> to balance exploration of new </a:t>
            </a:r>
            <a:r>
              <a:rPr lang="fr-FR" sz="1600" err="1">
                <a:cs typeface="Arial"/>
              </a:rPr>
              <a:t>possibilities</a:t>
            </a:r>
            <a:r>
              <a:rPr lang="fr-FR" sz="1600">
                <a:cs typeface="Arial"/>
              </a:rPr>
              <a:t> and exploitation of </a:t>
            </a:r>
            <a:r>
              <a:rPr lang="fr-FR" sz="1600" err="1">
                <a:cs typeface="Arial"/>
              </a:rPr>
              <a:t>known</a:t>
            </a:r>
            <a:r>
              <a:rPr lang="fr-FR" sz="1600">
                <a:cs typeface="Arial"/>
              </a:rPr>
              <a:t> good moves by </a:t>
            </a:r>
            <a:r>
              <a:rPr lang="fr-FR" sz="1600" err="1">
                <a:cs typeface="Arial"/>
              </a:rPr>
              <a:t>selecting</a:t>
            </a:r>
            <a:r>
              <a:rPr lang="fr-FR" sz="1600">
                <a:cs typeface="Arial"/>
              </a:rPr>
              <a:t> the </a:t>
            </a:r>
            <a:r>
              <a:rPr lang="fr-FR" sz="1600" err="1">
                <a:cs typeface="Arial"/>
              </a:rPr>
              <a:t>most</a:t>
            </a:r>
            <a:r>
              <a:rPr lang="fr-FR" sz="1600">
                <a:cs typeface="Arial"/>
              </a:rPr>
              <a:t> </a:t>
            </a:r>
            <a:r>
              <a:rPr lang="fr-FR" sz="1600" err="1">
                <a:cs typeface="Arial"/>
              </a:rPr>
              <a:t>promising</a:t>
            </a:r>
            <a:r>
              <a:rPr lang="fr-FR" sz="1600">
                <a:cs typeface="Arial"/>
              </a:rPr>
              <a:t> </a:t>
            </a:r>
            <a:r>
              <a:rPr lang="fr-FR" sz="1600" err="1">
                <a:cs typeface="Arial"/>
              </a:rPr>
              <a:t>nodes</a:t>
            </a:r>
            <a:r>
              <a:rPr lang="fr-FR" sz="1600">
                <a:cs typeface="Arial"/>
              </a:rPr>
              <a:t> </a:t>
            </a:r>
            <a:r>
              <a:rPr lang="fr-FR" sz="1600" err="1">
                <a:cs typeface="Arial"/>
              </a:rPr>
              <a:t>along</a:t>
            </a:r>
            <a:r>
              <a:rPr lang="fr-FR" sz="1600">
                <a:cs typeface="Arial"/>
              </a:rPr>
              <a:t> the </a:t>
            </a:r>
            <a:r>
              <a:rPr lang="fr-FR" sz="1600" err="1">
                <a:cs typeface="Arial"/>
              </a:rPr>
              <a:t>path</a:t>
            </a:r>
            <a:r>
              <a:rPr lang="fr-FR" sz="1600">
                <a:cs typeface="Arial"/>
              </a:rPr>
              <a:t>. </a:t>
            </a:r>
          </a:p>
          <a:p>
            <a:pPr marL="256540" indent="-256540" algn="just">
              <a:buNone/>
            </a:pPr>
            <a:endParaRPr lang="fr-FR" sz="1600">
              <a:cs typeface="Arial"/>
            </a:endParaRPr>
          </a:p>
          <a:p>
            <a:pPr marL="256540" indent="-256540" algn="just">
              <a:buNone/>
            </a:pPr>
            <a:endParaRPr lang="fr-FR" sz="1600">
              <a:cs typeface="Arial"/>
            </a:endParaRPr>
          </a:p>
          <a:p>
            <a:pPr marL="256540" indent="-256540" algn="just">
              <a:buNone/>
            </a:pPr>
            <a:endParaRPr lang="fr-FR" sz="1600">
              <a:cs typeface="Arial"/>
            </a:endParaRPr>
          </a:p>
          <a:p>
            <a:pPr marL="256540" indent="-256540" algn="just">
              <a:buNone/>
            </a:pPr>
            <a:endParaRPr lang="fr-FR" sz="1600">
              <a:cs typeface="Arial"/>
            </a:endParaRPr>
          </a:p>
          <a:p>
            <a:pPr marL="256540" indent="-256540" algn="just">
              <a:buNone/>
            </a:pPr>
            <a:endParaRPr lang="fr-FR" sz="1600">
              <a:cs typeface="Arial"/>
            </a:endParaRPr>
          </a:p>
          <a:p>
            <a:pPr marL="0" indent="0" algn="just">
              <a:buNone/>
            </a:pPr>
            <a:endParaRPr lang="fr-FR" sz="1600">
              <a:cs typeface="Arial"/>
            </a:endParaRP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7</a:t>
            </a:fld>
            <a:endParaRPr lang="en-US" altLang="en-US" sz="1351"/>
          </a:p>
        </p:txBody>
      </p:sp>
      <p:pic>
        <p:nvPicPr>
          <p:cNvPr id="5" name="Picture 4" descr="A black and white diagram&#10;&#10;Description automatically generated">
            <a:extLst>
              <a:ext uri="{FF2B5EF4-FFF2-40B4-BE49-F238E27FC236}">
                <a16:creationId xmlns:a16="http://schemas.microsoft.com/office/drawing/2014/main" id="{CB479353-4D6D-9449-3674-77B0F538E757}"/>
              </a:ext>
            </a:extLst>
          </p:cNvPr>
          <p:cNvPicPr>
            <a:picLocks noChangeAspect="1"/>
          </p:cNvPicPr>
          <p:nvPr/>
        </p:nvPicPr>
        <p:blipFill>
          <a:blip r:embed="rId2"/>
          <a:stretch>
            <a:fillRect/>
          </a:stretch>
        </p:blipFill>
        <p:spPr>
          <a:xfrm>
            <a:off x="788020" y="1427296"/>
            <a:ext cx="1590675" cy="1895475"/>
          </a:xfrm>
          <a:prstGeom prst="rect">
            <a:avLst/>
          </a:prstGeom>
        </p:spPr>
      </p:pic>
      <p:sp>
        <p:nvSpPr>
          <p:cNvPr id="6" name="TextBox 5">
            <a:extLst>
              <a:ext uri="{FF2B5EF4-FFF2-40B4-BE49-F238E27FC236}">
                <a16:creationId xmlns:a16="http://schemas.microsoft.com/office/drawing/2014/main" id="{4A46AFF8-462D-2852-ECAE-905EE2993DD4}"/>
              </a:ext>
            </a:extLst>
          </p:cNvPr>
          <p:cNvSpPr txBox="1"/>
          <p:nvPr/>
        </p:nvSpPr>
        <p:spPr>
          <a:xfrm>
            <a:off x="385011" y="3768289"/>
            <a:ext cx="5929162"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Arial"/>
                <a:cs typeface="Arial"/>
              </a:rPr>
              <a:t>Expansion: </a:t>
            </a:r>
            <a:endParaRPr lang="en-US"/>
          </a:p>
          <a:p>
            <a:pPr marL="285750" indent="-285750" algn="just">
              <a:buFont typeface="Arial"/>
              <a:buChar char="•"/>
            </a:pPr>
            <a:r>
              <a:rPr lang="en-US" sz="1600">
                <a:latin typeface="Arial"/>
                <a:cs typeface="Arial"/>
              </a:rPr>
              <a:t>Once a leaf node is reached, the algorithm checks if all possible moves from that state have been explored. </a:t>
            </a:r>
          </a:p>
          <a:p>
            <a:pPr marL="285750" indent="-285750" algn="just">
              <a:buFont typeface="Arial"/>
              <a:buChar char="•"/>
            </a:pPr>
            <a:r>
              <a:rPr lang="en-US" sz="1600">
                <a:latin typeface="Arial"/>
                <a:cs typeface="Arial"/>
              </a:rPr>
              <a:t>If not, one or more child nodes are added to the tree, representing previously unexplored game states. </a:t>
            </a:r>
          </a:p>
          <a:p>
            <a:pPr marL="285750" indent="-285750" algn="just">
              <a:buFont typeface="Arial"/>
              <a:buChar char="•"/>
            </a:pPr>
            <a:r>
              <a:rPr lang="en-US" sz="1600">
                <a:latin typeface="Arial"/>
                <a:cs typeface="Arial"/>
              </a:rPr>
              <a:t>These new nodes expand the search tree, allowing the algorithm to explore additional potential decisions or moves that were not previously considered.</a:t>
            </a:r>
          </a:p>
        </p:txBody>
      </p:sp>
      <p:pic>
        <p:nvPicPr>
          <p:cNvPr id="7" name="Picture 6" descr="A black circle with a black line&#10;&#10;Description automatically generated">
            <a:extLst>
              <a:ext uri="{FF2B5EF4-FFF2-40B4-BE49-F238E27FC236}">
                <a16:creationId xmlns:a16="http://schemas.microsoft.com/office/drawing/2014/main" id="{F6330D60-184C-29D2-BF88-73705A908799}"/>
              </a:ext>
            </a:extLst>
          </p:cNvPr>
          <p:cNvPicPr>
            <a:picLocks noChangeAspect="1"/>
          </p:cNvPicPr>
          <p:nvPr/>
        </p:nvPicPr>
        <p:blipFill>
          <a:blip r:embed="rId3"/>
          <a:stretch>
            <a:fillRect/>
          </a:stretch>
        </p:blipFill>
        <p:spPr>
          <a:xfrm>
            <a:off x="6722294" y="3777514"/>
            <a:ext cx="1647825" cy="2084672"/>
          </a:xfrm>
          <a:prstGeom prst="rect">
            <a:avLst/>
          </a:prstGeom>
        </p:spPr>
      </p:pic>
    </p:spTree>
    <p:extLst>
      <p:ext uri="{BB962C8B-B14F-4D97-AF65-F5344CB8AC3E}">
        <p14:creationId xmlns:p14="http://schemas.microsoft.com/office/powerpoint/2010/main" val="184174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
        <p:nvSpPr>
          <p:cNvPr id="3" name="Espace réservé du contenu 2"/>
          <p:cNvSpPr>
            <a:spLocks noGrp="1"/>
          </p:cNvSpPr>
          <p:nvPr>
            <p:ph idx="1"/>
          </p:nvPr>
        </p:nvSpPr>
        <p:spPr>
          <a:xfrm>
            <a:off x="2528436" y="1056373"/>
            <a:ext cx="6158364" cy="2373431"/>
          </a:xfrm>
        </p:spPr>
        <p:txBody>
          <a:bodyPr lIns="91440" tIns="45720" rIns="91440" bIns="45720" anchor="t"/>
          <a:lstStyle/>
          <a:p>
            <a:pPr marL="256540" indent="-256540" algn="just">
              <a:buNone/>
            </a:pPr>
            <a:r>
              <a:rPr lang="fr-FR" sz="1600" b="1">
                <a:ea typeface="+mn-lt"/>
                <a:cs typeface="+mn-lt"/>
              </a:rPr>
              <a:t>Simulation (</a:t>
            </a:r>
            <a:r>
              <a:rPr lang="fr-FR" sz="1600" b="1" err="1">
                <a:ea typeface="+mn-lt"/>
                <a:cs typeface="+mn-lt"/>
              </a:rPr>
              <a:t>Rollout</a:t>
            </a:r>
            <a:r>
              <a:rPr lang="fr-FR" sz="1600" b="1">
                <a:ea typeface="+mn-lt"/>
                <a:cs typeface="+mn-lt"/>
              </a:rPr>
              <a:t>): </a:t>
            </a:r>
            <a:endParaRPr lang="en-US" sz="1600" b="1">
              <a:cs typeface="Arial"/>
            </a:endParaRPr>
          </a:p>
          <a:p>
            <a:pPr marL="285750" indent="-285750" algn="just">
              <a:buFont typeface="Arial"/>
              <a:buChar char="•"/>
            </a:pPr>
            <a:r>
              <a:rPr lang="fr-FR" sz="1600" err="1">
                <a:ea typeface="+mn-lt"/>
                <a:cs typeface="+mn-lt"/>
              </a:rPr>
              <a:t>After</a:t>
            </a:r>
            <a:r>
              <a:rPr lang="fr-FR" sz="1600">
                <a:ea typeface="+mn-lt"/>
                <a:cs typeface="+mn-lt"/>
              </a:rPr>
              <a:t> the expansion phase, the </a:t>
            </a:r>
            <a:r>
              <a:rPr lang="fr-FR" sz="1600" err="1">
                <a:ea typeface="+mn-lt"/>
                <a:cs typeface="+mn-lt"/>
              </a:rPr>
              <a:t>algorithm</a:t>
            </a:r>
            <a:r>
              <a:rPr lang="fr-FR" sz="1600">
                <a:ea typeface="+mn-lt"/>
                <a:cs typeface="+mn-lt"/>
              </a:rPr>
              <a:t> runs a </a:t>
            </a:r>
            <a:r>
              <a:rPr lang="fr-FR" sz="1600" err="1">
                <a:ea typeface="+mn-lt"/>
                <a:cs typeface="+mn-lt"/>
              </a:rPr>
              <a:t>random</a:t>
            </a:r>
            <a:r>
              <a:rPr lang="fr-FR" sz="1600">
                <a:ea typeface="+mn-lt"/>
                <a:cs typeface="+mn-lt"/>
              </a:rPr>
              <a:t> simulation </a:t>
            </a:r>
            <a:r>
              <a:rPr lang="fr-FR" sz="1600" err="1">
                <a:ea typeface="+mn-lt"/>
                <a:cs typeface="+mn-lt"/>
              </a:rPr>
              <a:t>from</a:t>
            </a:r>
            <a:r>
              <a:rPr lang="fr-FR" sz="1600">
                <a:ea typeface="+mn-lt"/>
                <a:cs typeface="+mn-lt"/>
              </a:rPr>
              <a:t> the </a:t>
            </a:r>
            <a:r>
              <a:rPr lang="fr-FR" sz="1600" err="1">
                <a:ea typeface="+mn-lt"/>
                <a:cs typeface="+mn-lt"/>
              </a:rPr>
              <a:t>newly</a:t>
            </a:r>
            <a:r>
              <a:rPr lang="fr-FR" sz="1600">
                <a:ea typeface="+mn-lt"/>
                <a:cs typeface="+mn-lt"/>
              </a:rPr>
              <a:t> </a:t>
            </a:r>
            <a:r>
              <a:rPr lang="fr-FR" sz="1600" err="1">
                <a:ea typeface="+mn-lt"/>
                <a:cs typeface="+mn-lt"/>
              </a:rPr>
              <a:t>added</a:t>
            </a:r>
            <a:r>
              <a:rPr lang="fr-FR" sz="1600">
                <a:ea typeface="+mn-lt"/>
                <a:cs typeface="+mn-lt"/>
              </a:rPr>
              <a:t> </a:t>
            </a:r>
            <a:r>
              <a:rPr lang="fr-FR" sz="1600" err="1">
                <a:ea typeface="+mn-lt"/>
                <a:cs typeface="+mn-lt"/>
              </a:rPr>
              <a:t>node</a:t>
            </a:r>
            <a:r>
              <a:rPr lang="fr-FR" sz="1600">
                <a:ea typeface="+mn-lt"/>
                <a:cs typeface="+mn-lt"/>
              </a:rPr>
              <a:t> to a terminal state (the end of the </a:t>
            </a:r>
            <a:r>
              <a:rPr lang="fr-FR" sz="1600" err="1">
                <a:ea typeface="+mn-lt"/>
                <a:cs typeface="+mn-lt"/>
              </a:rPr>
              <a:t>game</a:t>
            </a:r>
            <a:r>
              <a:rPr lang="fr-FR" sz="1600">
                <a:ea typeface="+mn-lt"/>
                <a:cs typeface="+mn-lt"/>
              </a:rPr>
              <a:t>). </a:t>
            </a:r>
          </a:p>
          <a:p>
            <a:pPr marL="285750" indent="-285750" algn="just">
              <a:buFont typeface="Arial"/>
              <a:buChar char="•"/>
            </a:pPr>
            <a:r>
              <a:rPr lang="fr-FR" sz="1600">
                <a:ea typeface="+mn-lt"/>
                <a:cs typeface="+mn-lt"/>
              </a:rPr>
              <a:t>The </a:t>
            </a:r>
            <a:r>
              <a:rPr lang="fr-FR" sz="1600" err="1">
                <a:ea typeface="+mn-lt"/>
                <a:cs typeface="+mn-lt"/>
              </a:rPr>
              <a:t>random</a:t>
            </a:r>
            <a:r>
              <a:rPr lang="fr-FR" sz="1600">
                <a:ea typeface="+mn-lt"/>
                <a:cs typeface="+mn-lt"/>
              </a:rPr>
              <a:t> </a:t>
            </a:r>
            <a:r>
              <a:rPr lang="fr-FR" sz="1600" err="1">
                <a:ea typeface="+mn-lt"/>
                <a:cs typeface="+mn-lt"/>
              </a:rPr>
              <a:t>playthrough</a:t>
            </a:r>
            <a:r>
              <a:rPr lang="fr-FR" sz="1600">
                <a:ea typeface="+mn-lt"/>
                <a:cs typeface="+mn-lt"/>
              </a:rPr>
              <a:t> </a:t>
            </a:r>
            <a:r>
              <a:rPr lang="fr-FR" sz="1600" err="1">
                <a:ea typeface="+mn-lt"/>
                <a:cs typeface="+mn-lt"/>
              </a:rPr>
              <a:t>simulates</a:t>
            </a:r>
            <a:r>
              <a:rPr lang="fr-FR" sz="1600">
                <a:ea typeface="+mn-lt"/>
                <a:cs typeface="+mn-lt"/>
              </a:rPr>
              <a:t> the </a:t>
            </a:r>
            <a:r>
              <a:rPr lang="fr-FR" sz="1600" err="1">
                <a:ea typeface="+mn-lt"/>
                <a:cs typeface="+mn-lt"/>
              </a:rPr>
              <a:t>remainder</a:t>
            </a:r>
            <a:r>
              <a:rPr lang="fr-FR" sz="1600">
                <a:ea typeface="+mn-lt"/>
                <a:cs typeface="+mn-lt"/>
              </a:rPr>
              <a:t> of the </a:t>
            </a:r>
            <a:r>
              <a:rPr lang="fr-FR" sz="1600" err="1">
                <a:ea typeface="+mn-lt"/>
                <a:cs typeface="+mn-lt"/>
              </a:rPr>
              <a:t>game</a:t>
            </a:r>
            <a:r>
              <a:rPr lang="fr-FR" sz="1600">
                <a:ea typeface="+mn-lt"/>
                <a:cs typeface="+mn-lt"/>
              </a:rPr>
              <a:t> to </a:t>
            </a:r>
            <a:r>
              <a:rPr lang="fr-FR" sz="1600" err="1">
                <a:ea typeface="+mn-lt"/>
                <a:cs typeface="+mn-lt"/>
              </a:rPr>
              <a:t>provide</a:t>
            </a:r>
            <a:r>
              <a:rPr lang="fr-FR" sz="1600">
                <a:ea typeface="+mn-lt"/>
                <a:cs typeface="+mn-lt"/>
              </a:rPr>
              <a:t> an </a:t>
            </a:r>
            <a:r>
              <a:rPr lang="fr-FR" sz="1600" err="1">
                <a:ea typeface="+mn-lt"/>
                <a:cs typeface="+mn-lt"/>
              </a:rPr>
              <a:t>estimate</a:t>
            </a:r>
            <a:r>
              <a:rPr lang="fr-FR" sz="1600">
                <a:ea typeface="+mn-lt"/>
                <a:cs typeface="+mn-lt"/>
              </a:rPr>
              <a:t> of the </a:t>
            </a:r>
            <a:r>
              <a:rPr lang="fr-FR" sz="1600" err="1">
                <a:ea typeface="+mn-lt"/>
                <a:cs typeface="+mn-lt"/>
              </a:rPr>
              <a:t>outcome</a:t>
            </a:r>
            <a:r>
              <a:rPr lang="fr-FR" sz="1600">
                <a:ea typeface="+mn-lt"/>
                <a:cs typeface="+mn-lt"/>
              </a:rPr>
              <a:t>. </a:t>
            </a:r>
          </a:p>
          <a:p>
            <a:pPr marL="285750" indent="-285750" algn="just">
              <a:buFont typeface="Arial"/>
              <a:buChar char="•"/>
            </a:pPr>
            <a:r>
              <a:rPr lang="fr-FR" sz="1600">
                <a:ea typeface="+mn-lt"/>
                <a:cs typeface="+mn-lt"/>
              </a:rPr>
              <a:t>This </a:t>
            </a:r>
            <a:r>
              <a:rPr lang="fr-FR" sz="1600" err="1">
                <a:ea typeface="+mn-lt"/>
                <a:cs typeface="+mn-lt"/>
              </a:rPr>
              <a:t>helps</a:t>
            </a:r>
            <a:r>
              <a:rPr lang="fr-FR" sz="1600">
                <a:ea typeface="+mn-lt"/>
                <a:cs typeface="+mn-lt"/>
              </a:rPr>
              <a:t> the </a:t>
            </a:r>
            <a:r>
              <a:rPr lang="fr-FR" sz="1600" err="1">
                <a:ea typeface="+mn-lt"/>
                <a:cs typeface="+mn-lt"/>
              </a:rPr>
              <a:t>algorithm</a:t>
            </a:r>
            <a:r>
              <a:rPr lang="fr-FR" sz="1600">
                <a:ea typeface="+mn-lt"/>
                <a:cs typeface="+mn-lt"/>
              </a:rPr>
              <a:t> </a:t>
            </a:r>
            <a:r>
              <a:rPr lang="fr-FR" sz="1600" err="1">
                <a:ea typeface="+mn-lt"/>
                <a:cs typeface="+mn-lt"/>
              </a:rPr>
              <a:t>understand</a:t>
            </a:r>
            <a:r>
              <a:rPr lang="fr-FR" sz="1600">
                <a:ea typeface="+mn-lt"/>
                <a:cs typeface="+mn-lt"/>
              </a:rPr>
              <a:t> the </a:t>
            </a:r>
            <a:r>
              <a:rPr lang="fr-FR" sz="1600" err="1">
                <a:ea typeface="+mn-lt"/>
                <a:cs typeface="+mn-lt"/>
              </a:rPr>
              <a:t>potential</a:t>
            </a:r>
            <a:r>
              <a:rPr lang="fr-FR" sz="1600">
                <a:ea typeface="+mn-lt"/>
                <a:cs typeface="+mn-lt"/>
              </a:rPr>
              <a:t> </a:t>
            </a:r>
            <a:r>
              <a:rPr lang="fr-FR" sz="1600" err="1">
                <a:ea typeface="+mn-lt"/>
                <a:cs typeface="+mn-lt"/>
              </a:rPr>
              <a:t>success</a:t>
            </a:r>
            <a:r>
              <a:rPr lang="fr-FR" sz="1600">
                <a:ea typeface="+mn-lt"/>
                <a:cs typeface="+mn-lt"/>
              </a:rPr>
              <a:t> of moves </a:t>
            </a:r>
            <a:r>
              <a:rPr lang="fr-FR" sz="1600" err="1">
                <a:ea typeface="+mn-lt"/>
                <a:cs typeface="+mn-lt"/>
              </a:rPr>
              <a:t>from</a:t>
            </a:r>
            <a:r>
              <a:rPr lang="fr-FR" sz="1600">
                <a:ea typeface="+mn-lt"/>
                <a:cs typeface="+mn-lt"/>
              </a:rPr>
              <a:t> the new </a:t>
            </a:r>
            <a:r>
              <a:rPr lang="fr-FR" sz="1600" err="1">
                <a:ea typeface="+mn-lt"/>
                <a:cs typeface="+mn-lt"/>
              </a:rPr>
              <a:t>node</a:t>
            </a:r>
            <a:r>
              <a:rPr lang="fr-FR" sz="1600">
                <a:ea typeface="+mn-lt"/>
                <a:cs typeface="+mn-lt"/>
              </a:rPr>
              <a:t>, </a:t>
            </a:r>
            <a:r>
              <a:rPr lang="fr-FR" sz="1600" err="1">
                <a:ea typeface="+mn-lt"/>
                <a:cs typeface="+mn-lt"/>
              </a:rPr>
              <a:t>even</a:t>
            </a:r>
            <a:r>
              <a:rPr lang="fr-FR" sz="1600">
                <a:ea typeface="+mn-lt"/>
                <a:cs typeface="+mn-lt"/>
              </a:rPr>
              <a:t> </a:t>
            </a:r>
            <a:r>
              <a:rPr lang="fr-FR" sz="1600" err="1">
                <a:ea typeface="+mn-lt"/>
                <a:cs typeface="+mn-lt"/>
              </a:rPr>
              <a:t>though</a:t>
            </a:r>
            <a:r>
              <a:rPr lang="fr-FR" sz="1600">
                <a:ea typeface="+mn-lt"/>
                <a:cs typeface="+mn-lt"/>
              </a:rPr>
              <a:t> </a:t>
            </a:r>
            <a:r>
              <a:rPr lang="fr-FR" sz="1600" err="1">
                <a:ea typeface="+mn-lt"/>
                <a:cs typeface="+mn-lt"/>
              </a:rPr>
              <a:t>it</a:t>
            </a:r>
            <a:r>
              <a:rPr lang="fr-FR" sz="1600">
                <a:ea typeface="+mn-lt"/>
                <a:cs typeface="+mn-lt"/>
              </a:rPr>
              <a:t> relies on </a:t>
            </a:r>
            <a:r>
              <a:rPr lang="fr-FR" sz="1600" err="1">
                <a:ea typeface="+mn-lt"/>
                <a:cs typeface="+mn-lt"/>
              </a:rPr>
              <a:t>random</a:t>
            </a:r>
            <a:r>
              <a:rPr lang="fr-FR" sz="1600">
                <a:ea typeface="+mn-lt"/>
                <a:cs typeface="+mn-lt"/>
              </a:rPr>
              <a:t>, non-</a:t>
            </a:r>
            <a:r>
              <a:rPr lang="fr-FR" sz="1600" err="1">
                <a:ea typeface="+mn-lt"/>
                <a:cs typeface="+mn-lt"/>
              </a:rPr>
              <a:t>optimized</a:t>
            </a:r>
            <a:r>
              <a:rPr lang="fr-FR" sz="1600">
                <a:ea typeface="+mn-lt"/>
                <a:cs typeface="+mn-lt"/>
              </a:rPr>
              <a:t> actions.</a:t>
            </a:r>
            <a:endParaRPr lang="fr-FR" sz="1600">
              <a:cs typeface="Arial"/>
            </a:endParaRPr>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8</a:t>
            </a:fld>
            <a:endParaRPr lang="en-US" altLang="en-US" sz="1351"/>
          </a:p>
        </p:txBody>
      </p:sp>
      <p:sp>
        <p:nvSpPr>
          <p:cNvPr id="5" name="TextBox 4">
            <a:extLst>
              <a:ext uri="{FF2B5EF4-FFF2-40B4-BE49-F238E27FC236}">
                <a16:creationId xmlns:a16="http://schemas.microsoft.com/office/drawing/2014/main" id="{36D45E6C-A129-3F88-B903-14456076CE94}"/>
              </a:ext>
            </a:extLst>
          </p:cNvPr>
          <p:cNvSpPr txBox="1"/>
          <p:nvPr/>
        </p:nvSpPr>
        <p:spPr>
          <a:xfrm>
            <a:off x="283944" y="3715351"/>
            <a:ext cx="616016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Arial"/>
                <a:cs typeface="Arial"/>
              </a:rPr>
              <a:t>Backpropagation: </a:t>
            </a:r>
            <a:endParaRPr lang="en-US" sz="1600">
              <a:cs typeface="Arial"/>
            </a:endParaRPr>
          </a:p>
          <a:p>
            <a:pPr marL="285750" indent="-285750" algn="just">
              <a:buFont typeface="Arial"/>
              <a:buChar char="•"/>
            </a:pPr>
            <a:r>
              <a:rPr lang="en-US" sz="1600">
                <a:latin typeface="Arial"/>
                <a:cs typeface="Arial"/>
              </a:rPr>
              <a:t>The simulation result (win, loss, or draw) is propagated back up through the nodes leading to the root. </a:t>
            </a:r>
            <a:endParaRPr lang="en-US" sz="1600">
              <a:latin typeface="Arial"/>
              <a:cs typeface="Arial" panose="020B0604020202020204" pitchFamily="34" charset="0"/>
            </a:endParaRPr>
          </a:p>
          <a:p>
            <a:pPr marL="285750" indent="-285750" algn="just">
              <a:buFont typeface="Arial"/>
              <a:buChar char="•"/>
            </a:pPr>
            <a:r>
              <a:rPr lang="en-US" sz="1600">
                <a:latin typeface="Arial"/>
                <a:cs typeface="Arial"/>
              </a:rPr>
              <a:t>The statistics of each node on the path, such as the number of simulations and win rates, are updated. </a:t>
            </a:r>
            <a:endParaRPr lang="en-US" sz="1600">
              <a:latin typeface="Arial"/>
              <a:cs typeface="Arial" panose="020B0604020202020204" pitchFamily="34" charset="0"/>
            </a:endParaRPr>
          </a:p>
          <a:p>
            <a:pPr marL="285750" indent="-285750" algn="just">
              <a:buFont typeface="Arial"/>
              <a:buChar char="•"/>
            </a:pPr>
            <a:r>
              <a:rPr lang="en-US" sz="1600">
                <a:latin typeface="Arial"/>
                <a:cs typeface="Arial"/>
              </a:rPr>
              <a:t>This allows the algorithm to refine its understanding of the value of each move, improving future decision-making as it gathers more data from simulations.</a:t>
            </a:r>
            <a:endParaRPr lang="en-US" sz="1600">
              <a:latin typeface="Arial"/>
              <a:cs typeface="Arial" panose="020B0604020202020204" pitchFamily="34" charset="0"/>
            </a:endParaRPr>
          </a:p>
        </p:txBody>
      </p:sp>
      <p:pic>
        <p:nvPicPr>
          <p:cNvPr id="6" name="Picture 5" descr="A black and white drawing of a tree&#10;&#10;Description automatically generated">
            <a:extLst>
              <a:ext uri="{FF2B5EF4-FFF2-40B4-BE49-F238E27FC236}">
                <a16:creationId xmlns:a16="http://schemas.microsoft.com/office/drawing/2014/main" id="{47B21B7A-3CF7-87CD-D070-FC6C8660759A}"/>
              </a:ext>
            </a:extLst>
          </p:cNvPr>
          <p:cNvPicPr>
            <a:picLocks noChangeAspect="1"/>
          </p:cNvPicPr>
          <p:nvPr/>
        </p:nvPicPr>
        <p:blipFill>
          <a:blip r:embed="rId2"/>
          <a:stretch>
            <a:fillRect/>
          </a:stretch>
        </p:blipFill>
        <p:spPr>
          <a:xfrm>
            <a:off x="581677" y="1054869"/>
            <a:ext cx="1704975" cy="2284196"/>
          </a:xfrm>
          <a:prstGeom prst="rect">
            <a:avLst/>
          </a:prstGeom>
        </p:spPr>
      </p:pic>
      <p:pic>
        <p:nvPicPr>
          <p:cNvPr id="8" name="Picture 7" descr="A diagram of a tree&#10;&#10;Description automatically generated">
            <a:extLst>
              <a:ext uri="{FF2B5EF4-FFF2-40B4-BE49-F238E27FC236}">
                <a16:creationId xmlns:a16="http://schemas.microsoft.com/office/drawing/2014/main" id="{F3A64554-DD4B-5EB8-A1EE-75232FA555C6}"/>
              </a:ext>
            </a:extLst>
          </p:cNvPr>
          <p:cNvPicPr>
            <a:picLocks noChangeAspect="1"/>
          </p:cNvPicPr>
          <p:nvPr/>
        </p:nvPicPr>
        <p:blipFill>
          <a:blip r:embed="rId3"/>
          <a:stretch>
            <a:fillRect/>
          </a:stretch>
        </p:blipFill>
        <p:spPr>
          <a:xfrm>
            <a:off x="6876848" y="3918930"/>
            <a:ext cx="1543050" cy="1857375"/>
          </a:xfrm>
          <a:prstGeom prst="rect">
            <a:avLst/>
          </a:prstGeom>
        </p:spPr>
      </p:pic>
    </p:spTree>
    <p:extLst>
      <p:ext uri="{BB962C8B-B14F-4D97-AF65-F5344CB8AC3E}">
        <p14:creationId xmlns:p14="http://schemas.microsoft.com/office/powerpoint/2010/main" val="39925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6EBAA-2083-A2BC-1310-F346832D9067}"/>
              </a:ext>
            </a:extLst>
          </p:cNvPr>
          <p:cNvSpPr>
            <a:spLocks noGrp="1"/>
          </p:cNvSpPr>
          <p:nvPr>
            <p:ph idx="1"/>
          </p:nvPr>
        </p:nvSpPr>
        <p:spPr/>
        <p:txBody>
          <a:bodyPr lIns="91440" tIns="45720" rIns="91440" bIns="45720" anchor="t"/>
          <a:lstStyle/>
          <a:p>
            <a:pPr marL="0" indent="0" algn="just">
              <a:buNone/>
            </a:pPr>
            <a:r>
              <a:rPr lang="en-US" sz="1600" b="1" dirty="0">
                <a:cs typeface="Arial"/>
              </a:rPr>
              <a:t>Methodology: </a:t>
            </a:r>
            <a:endParaRPr lang="en-US" sz="1600" dirty="0">
              <a:cs typeface="Arial"/>
            </a:endParaRPr>
          </a:p>
          <a:p>
            <a:pPr marL="256540" indent="-256540" algn="just">
              <a:buFont typeface="Arial"/>
              <a:buChar char="•"/>
            </a:pPr>
            <a:r>
              <a:rPr lang="en-US" sz="1600" dirty="0">
                <a:ea typeface="+mn-lt"/>
                <a:cs typeface="+mn-lt"/>
              </a:rPr>
              <a:t>To implement and evaluate the performance of MCTS, we developed a Connect 4 game environment. </a:t>
            </a:r>
          </a:p>
          <a:p>
            <a:pPr marL="0" indent="0" algn="just">
              <a:buNone/>
            </a:pPr>
            <a:endParaRPr lang="en-US" sz="1600" dirty="0">
              <a:ea typeface="+mn-lt"/>
              <a:cs typeface="+mn-lt"/>
            </a:endParaRPr>
          </a:p>
          <a:p>
            <a:pPr marL="256540" indent="-256540" algn="just">
              <a:buFont typeface="Arial"/>
              <a:buChar char="•"/>
            </a:pPr>
            <a:r>
              <a:rPr lang="en-US" sz="1600" dirty="0">
                <a:ea typeface="+mn-lt"/>
                <a:cs typeface="+mn-lt"/>
              </a:rPr>
              <a:t>We developed the MCTS algorithm in both serial and parallel versions. The serial version served as a baseline for comparison, while the parallel versions used OpenMP for CPU-based parallelism and CUDA for GPU-based parallelism.</a:t>
            </a:r>
            <a:endParaRPr lang="en-US" sz="1600">
              <a:cs typeface="Arial"/>
            </a:endParaRPr>
          </a:p>
          <a:p>
            <a:pPr marL="0" indent="0" algn="just">
              <a:buNone/>
            </a:pPr>
            <a:endParaRPr lang="en-US" sz="1600" dirty="0">
              <a:ea typeface="+mn-lt"/>
              <a:cs typeface="+mn-lt"/>
            </a:endParaRPr>
          </a:p>
          <a:p>
            <a:pPr marL="556895" lvl="1" indent="-213995" algn="just">
              <a:buFont typeface="Courier New"/>
              <a:buChar char="o"/>
            </a:pPr>
            <a:r>
              <a:rPr lang="en-US" sz="1300" b="1" dirty="0">
                <a:ea typeface="+mn-lt"/>
                <a:cs typeface="+mn-lt"/>
              </a:rPr>
              <a:t>CPU Parallelization:</a:t>
            </a:r>
            <a:r>
              <a:rPr lang="en-US" sz="1300" dirty="0">
                <a:ea typeface="+mn-lt"/>
                <a:cs typeface="+mn-lt"/>
              </a:rPr>
              <a:t> We used OpenMP to parallelize the simulation phase of MCTS, distributing simulations across multiple threads to improve decision speed. Dynamic scheduling was used to ensure balanced workload distribution among threads.</a:t>
            </a:r>
            <a:endParaRPr lang="en-US" sz="1300">
              <a:cs typeface="Arial"/>
            </a:endParaRPr>
          </a:p>
          <a:p>
            <a:pPr marL="556895" lvl="1" indent="-213995" algn="just">
              <a:buFont typeface="Courier New"/>
              <a:buChar char="o"/>
            </a:pPr>
            <a:r>
              <a:rPr lang="en-US" sz="1300" b="1" dirty="0">
                <a:ea typeface="+mn-lt"/>
                <a:cs typeface="+mn-lt"/>
              </a:rPr>
              <a:t>GPU Parallelization:</a:t>
            </a:r>
            <a:r>
              <a:rPr lang="en-US" sz="1300" dirty="0">
                <a:ea typeface="+mn-lt"/>
                <a:cs typeface="+mn-lt"/>
              </a:rPr>
              <a:t> We leveraged CUDA to exploit the massive parallelism of GPUs. The game state and simulation logic were adapted to CUDA kernels, which allowed thousands of simulations to run concurrently. Special care was taken to optimize memory access by using shared memory for frequently accessed data, reducing latency.</a:t>
            </a:r>
            <a:endParaRPr lang="en-US" sz="1300" dirty="0">
              <a:cs typeface="Arial"/>
            </a:endParaRPr>
          </a:p>
          <a:p>
            <a:pPr marL="342900" lvl="1" indent="0" algn="just">
              <a:buNone/>
            </a:pPr>
            <a:endParaRPr lang="en-US" sz="1600" dirty="0">
              <a:ea typeface="+mn-lt"/>
              <a:cs typeface="+mn-lt"/>
            </a:endParaRPr>
          </a:p>
          <a:p>
            <a:pPr marL="342900" lvl="1" indent="0" algn="just">
              <a:buNone/>
            </a:pPr>
            <a:r>
              <a:rPr lang="en-US" sz="1600" dirty="0">
                <a:ea typeface="+mn-lt"/>
                <a:cs typeface="+mn-lt"/>
              </a:rPr>
              <a:t>Our goal was to compare how parallelizing MCTS on CPU and GPU platforms enhances decision-making efficiency.</a:t>
            </a:r>
            <a:endParaRPr lang="en-US" sz="1600" dirty="0">
              <a:cs typeface="Arial"/>
            </a:endParaRPr>
          </a:p>
        </p:txBody>
      </p:sp>
      <p:sp>
        <p:nvSpPr>
          <p:cNvPr id="4" name="Slide Number Placeholder 3">
            <a:extLst>
              <a:ext uri="{FF2B5EF4-FFF2-40B4-BE49-F238E27FC236}">
                <a16:creationId xmlns:a16="http://schemas.microsoft.com/office/drawing/2014/main" id="{AE8A0B20-5ECE-3C41-C083-D231C0EA5533}"/>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9</a:t>
            </a:fld>
            <a:endParaRPr lang="en-GB" altLang="en-US" sz="1351" noProof="0"/>
          </a:p>
        </p:txBody>
      </p:sp>
      <p:sp>
        <p:nvSpPr>
          <p:cNvPr id="6" name="Titre 1">
            <a:extLst>
              <a:ext uri="{FF2B5EF4-FFF2-40B4-BE49-F238E27FC236}">
                <a16:creationId xmlns:a16="http://schemas.microsoft.com/office/drawing/2014/main" id="{34E57C83-5456-00F9-7C57-6F6FBCFA06F1}"/>
              </a:ext>
            </a:extLst>
          </p:cNvPr>
          <p:cNvSpPr>
            <a:spLocks noGrp="1"/>
          </p:cNvSpPr>
          <p:nvPr>
            <p:ph type="title"/>
          </p:nvPr>
        </p:nvSpPr>
        <p:spPr>
          <a:xfrm>
            <a:off x="1776124" y="151963"/>
            <a:ext cx="6910675" cy="733411"/>
          </a:xfrm>
        </p:spPr>
        <p:txBody>
          <a:bodyPr/>
          <a:lstStyle/>
          <a:p>
            <a:r>
              <a:rPr lang="en-GB"/>
              <a:t>Accelerating Decision-Making in AI: Parallelizing Monte Carlo Tree Search for Connect 4 Using CPU and GPU</a:t>
            </a:r>
            <a:endParaRPr lang="fr-FR"/>
          </a:p>
        </p:txBody>
      </p:sp>
    </p:spTree>
    <p:extLst>
      <p:ext uri="{BB962C8B-B14F-4D97-AF65-F5344CB8AC3E}">
        <p14:creationId xmlns:p14="http://schemas.microsoft.com/office/powerpoint/2010/main" val="408679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PowerPoint Presentation</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Accelerating Decision-Making in AI: Parallelizing Monte Carlo Tree Search for Connect 4 Using CPU and GPU</vt:lpstr>
      <vt:lpstr>PowerPoint Presentation</vt:lpstr>
      <vt:lpstr>Accelerating Decision-Making in AI: Parallelizing Monte Carlo Tree Search for Connect 4 Using CPU and GPU</vt:lpstr>
    </vt:vector>
  </TitlesOfParts>
  <Manager/>
  <Company>ENSIGAIA - ISLA - ISCSI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iSCSi 2022 Official Presentation Template</dc:title>
  <dc:subject/>
  <dc:creator>iSCSi Secretariat</dc:creator>
  <cp:keywords/>
  <dc:description/>
  <cp:revision>300</cp:revision>
  <dcterms:created xsi:type="dcterms:W3CDTF">2008-01-19T13:48:56Z</dcterms:created>
  <dcterms:modified xsi:type="dcterms:W3CDTF">2024-10-29T16:56:06Z</dcterms:modified>
  <cp:category/>
</cp:coreProperties>
</file>