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8B2768-F7DD-F399-CF38-B277711D324E}" v="305" dt="2024-03-26T16:53:46.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227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6324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9308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785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6592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5803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3102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1814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565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7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952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830833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 y="-2960"/>
            <a:ext cx="10515600" cy="1093089"/>
          </a:xfrm>
        </p:spPr>
        <p:txBody>
          <a:bodyPr/>
          <a:lstStyle/>
          <a:p>
            <a:r>
              <a:rPr lang="en-US">
                <a:ea typeface="+mj-lt"/>
                <a:cs typeface="+mj-lt"/>
              </a:rPr>
              <a:t>Introduction to Phase Locked Loop (PLL)</a:t>
            </a:r>
            <a:endParaRPr lang="en-US"/>
          </a:p>
        </p:txBody>
      </p:sp>
      <p:sp>
        <p:nvSpPr>
          <p:cNvPr id="3" name="Subtitle 2"/>
          <p:cNvSpPr>
            <a:spLocks noGrp="1"/>
          </p:cNvSpPr>
          <p:nvPr>
            <p:ph idx="1"/>
          </p:nvPr>
        </p:nvSpPr>
        <p:spPr>
          <a:xfrm>
            <a:off x="-1292" y="1089455"/>
            <a:ext cx="12194582" cy="5765558"/>
          </a:xfrm>
        </p:spPr>
        <p:txBody>
          <a:bodyPr vert="horz" lIns="91440" tIns="45720" rIns="91440" bIns="45720" rtlCol="0" anchor="t">
            <a:noAutofit/>
          </a:bodyPr>
          <a:lstStyle/>
          <a:p>
            <a:pPr marL="0" indent="0">
              <a:lnSpc>
                <a:spcPct val="120000"/>
              </a:lnSpc>
              <a:buNone/>
            </a:pPr>
            <a:r>
              <a:rPr lang="en-US" sz="1800" b="1">
                <a:ea typeface="+mn-lt"/>
                <a:cs typeface="+mn-lt"/>
              </a:rPr>
              <a:t>Definition:</a:t>
            </a:r>
            <a:r>
              <a:rPr lang="en-US" sz="1800">
                <a:ea typeface="+mn-lt"/>
                <a:cs typeface="+mn-lt"/>
              </a:rPr>
              <a:t> A Phase Locked Loop (PLL) is a control system that generates an output signal whose phase is related to the phase of an input signal. It maintains a constant phase difference between the input and output signals.</a:t>
            </a:r>
            <a:endParaRPr lang="en-US" sz="1800">
              <a:cs typeface="Calibri" panose="020F0502020204030204"/>
            </a:endParaRPr>
          </a:p>
          <a:p>
            <a:pPr marL="0" indent="0">
              <a:lnSpc>
                <a:spcPct val="120000"/>
              </a:lnSpc>
              <a:buNone/>
            </a:pPr>
            <a:r>
              <a:rPr lang="en-US" sz="1800" b="1">
                <a:ea typeface="+mn-lt"/>
                <a:cs typeface="+mn-lt"/>
              </a:rPr>
              <a:t>Components of PLL:</a:t>
            </a:r>
            <a:endParaRPr lang="en-US" sz="1800">
              <a:ea typeface="+mn-lt"/>
              <a:cs typeface="+mn-lt"/>
            </a:endParaRPr>
          </a:p>
          <a:p>
            <a:pPr marL="0" indent="0">
              <a:lnSpc>
                <a:spcPct val="120000"/>
              </a:lnSpc>
              <a:buNone/>
            </a:pPr>
            <a:r>
              <a:rPr lang="en-US" sz="1800">
                <a:ea typeface="+mn-lt"/>
                <a:cs typeface="+mn-lt"/>
              </a:rPr>
              <a:t>Phase Detector (PD): Compares phases of input and feedback signals.</a:t>
            </a:r>
            <a:endParaRPr lang="en-US" sz="1800">
              <a:cs typeface="Calibri" panose="020F0502020204030204"/>
            </a:endParaRPr>
          </a:p>
          <a:p>
            <a:pPr marL="0" indent="0">
              <a:lnSpc>
                <a:spcPct val="120000"/>
              </a:lnSpc>
              <a:buNone/>
            </a:pPr>
            <a:r>
              <a:rPr lang="en-US" sz="1800">
                <a:ea typeface="+mn-lt"/>
                <a:cs typeface="+mn-lt"/>
              </a:rPr>
              <a:t>Voltage-Controlled Oscillator (VCO): Generates output signal with frequency controlled by input voltage.</a:t>
            </a:r>
            <a:endParaRPr lang="en-US" sz="1800">
              <a:cs typeface="Calibri" panose="020F0502020204030204"/>
            </a:endParaRPr>
          </a:p>
          <a:p>
            <a:pPr marL="0" indent="0">
              <a:lnSpc>
                <a:spcPct val="120000"/>
              </a:lnSpc>
              <a:buNone/>
            </a:pPr>
            <a:r>
              <a:rPr lang="en-US" sz="1800">
                <a:ea typeface="+mn-lt"/>
                <a:cs typeface="+mn-lt"/>
              </a:rPr>
              <a:t>Low Pass Filter (LPF): Filters out high-frequency noise from VCO output.</a:t>
            </a:r>
            <a:endParaRPr lang="en-US" sz="1800">
              <a:cs typeface="Calibri" panose="020F0502020204030204"/>
            </a:endParaRPr>
          </a:p>
          <a:p>
            <a:pPr marL="0" indent="0">
              <a:lnSpc>
                <a:spcPct val="120000"/>
              </a:lnSpc>
              <a:buNone/>
            </a:pPr>
            <a:r>
              <a:rPr lang="en-US" sz="1800">
                <a:ea typeface="+mn-lt"/>
                <a:cs typeface="+mn-lt"/>
              </a:rPr>
              <a:t>Frequency Divider (Divider): Divides the frequency of VCO output.</a:t>
            </a:r>
            <a:endParaRPr lang="en-US" sz="1800">
              <a:cs typeface="Calibri" panose="020F0502020204030204"/>
            </a:endParaRPr>
          </a:p>
          <a:p>
            <a:pPr marL="0" indent="0">
              <a:lnSpc>
                <a:spcPct val="120000"/>
              </a:lnSpc>
              <a:buNone/>
            </a:pPr>
            <a:r>
              <a:rPr lang="en-US" sz="1800" b="1">
                <a:ea typeface="+mn-lt"/>
                <a:cs typeface="+mn-lt"/>
              </a:rPr>
              <a:t>Working Principle: </a:t>
            </a:r>
            <a:r>
              <a:rPr lang="en-US" sz="1800">
                <a:ea typeface="+mn-lt"/>
                <a:cs typeface="+mn-lt"/>
              </a:rPr>
              <a:t>The phase detector compares the phase of the input signal and the feedback signal. The error signal from the phase detector controls the VCO, adjusting its frequency until the phase error is minimized.</a:t>
            </a:r>
            <a:endParaRPr lang="en-US" sz="1800">
              <a:cs typeface="Calibri" panose="020F0502020204030204"/>
            </a:endParaRPr>
          </a:p>
          <a:p>
            <a:pPr>
              <a:buNone/>
            </a:pPr>
            <a:r>
              <a:rPr lang="en-US" sz="1800" b="1">
                <a:ea typeface="+mn-lt"/>
                <a:cs typeface="+mn-lt"/>
              </a:rPr>
              <a:t>Applications:</a:t>
            </a:r>
            <a:endParaRPr lang="en-US" sz="1800" b="1">
              <a:cs typeface="Calibri"/>
            </a:endParaRPr>
          </a:p>
          <a:p>
            <a:pPr>
              <a:buNone/>
            </a:pPr>
            <a:r>
              <a:rPr lang="en-US" sz="1800">
                <a:ea typeface="+mn-lt"/>
                <a:cs typeface="+mn-lt"/>
              </a:rPr>
              <a:t>1.  Communication Systems</a:t>
            </a:r>
            <a:endParaRPr lang="en-US" sz="1800">
              <a:cs typeface="Calibri"/>
            </a:endParaRPr>
          </a:p>
          <a:p>
            <a:pPr>
              <a:buNone/>
            </a:pPr>
            <a:r>
              <a:rPr lang="en-US" sz="1800">
                <a:ea typeface="+mn-lt"/>
                <a:cs typeface="+mn-lt"/>
              </a:rPr>
              <a:t>2.  Clock Recovery</a:t>
            </a:r>
            <a:endParaRPr lang="en-US" sz="1800">
              <a:cs typeface="Calibri"/>
            </a:endParaRPr>
          </a:p>
          <a:p>
            <a:pPr>
              <a:buNone/>
            </a:pPr>
            <a:r>
              <a:rPr lang="en-US" sz="1800">
                <a:ea typeface="+mn-lt"/>
                <a:cs typeface="+mn-lt"/>
              </a:rPr>
              <a:t>3.  Frequency Synthesis</a:t>
            </a:r>
            <a:endParaRPr lang="en-US" sz="1800">
              <a:cs typeface="Calibri"/>
            </a:endParaRPr>
          </a:p>
          <a:p>
            <a:pPr marL="0" indent="0">
              <a:buNone/>
            </a:pPr>
            <a:r>
              <a:rPr lang="en-US" sz="1800">
                <a:ea typeface="+mn-lt"/>
                <a:cs typeface="+mn-lt"/>
              </a:rPr>
              <a:t>4.  Modulation and Demodulation</a:t>
            </a:r>
            <a:endParaRPr lang="en-US" sz="1800"/>
          </a:p>
        </p:txBody>
      </p:sp>
      <p:pic>
        <p:nvPicPr>
          <p:cNvPr id="4" name="Picture 3">
            <a:extLst>
              <a:ext uri="{FF2B5EF4-FFF2-40B4-BE49-F238E27FC236}">
                <a16:creationId xmlns:a16="http://schemas.microsoft.com/office/drawing/2014/main" id="{70BBBEF1-CF24-57C0-0EF7-A9392B33847B}"/>
              </a:ext>
            </a:extLst>
          </p:cNvPr>
          <p:cNvPicPr>
            <a:picLocks noChangeAspect="1"/>
          </p:cNvPicPr>
          <p:nvPr/>
        </p:nvPicPr>
        <p:blipFill>
          <a:blip r:embed="rId2"/>
          <a:stretch>
            <a:fillRect/>
          </a:stretch>
        </p:blipFill>
        <p:spPr>
          <a:xfrm>
            <a:off x="7745924" y="4379885"/>
            <a:ext cx="4191000" cy="24765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AB14-1197-345F-2E35-B9C0E2D45783}"/>
              </a:ext>
            </a:extLst>
          </p:cNvPr>
          <p:cNvSpPr>
            <a:spLocks noGrp="1"/>
          </p:cNvSpPr>
          <p:nvPr>
            <p:ph type="title"/>
          </p:nvPr>
        </p:nvSpPr>
        <p:spPr>
          <a:xfrm>
            <a:off x="-1292" y="-2960"/>
            <a:ext cx="11277599" cy="989767"/>
          </a:xfrm>
        </p:spPr>
        <p:txBody>
          <a:bodyPr/>
          <a:lstStyle/>
          <a:p>
            <a:r>
              <a:rPr lang="en-US">
                <a:ea typeface="+mj-lt"/>
                <a:cs typeface="+mj-lt"/>
              </a:rPr>
              <a:t>Circuit Examples Using Phase Locked Loop (PLL)</a:t>
            </a:r>
            <a:endParaRPr lang="en-US"/>
          </a:p>
        </p:txBody>
      </p:sp>
      <p:sp>
        <p:nvSpPr>
          <p:cNvPr id="3" name="Content Placeholder 2">
            <a:extLst>
              <a:ext uri="{FF2B5EF4-FFF2-40B4-BE49-F238E27FC236}">
                <a16:creationId xmlns:a16="http://schemas.microsoft.com/office/drawing/2014/main" id="{04EA2078-7657-FCCB-A866-C511DDD1A044}"/>
              </a:ext>
            </a:extLst>
          </p:cNvPr>
          <p:cNvSpPr>
            <a:spLocks noGrp="1"/>
          </p:cNvSpPr>
          <p:nvPr>
            <p:ph idx="1"/>
          </p:nvPr>
        </p:nvSpPr>
        <p:spPr>
          <a:xfrm>
            <a:off x="-1292" y="986133"/>
            <a:ext cx="12201040" cy="5888253"/>
          </a:xfrm>
        </p:spPr>
        <p:txBody>
          <a:bodyPr vert="horz" lIns="91440" tIns="45720" rIns="91440" bIns="45720" rtlCol="0" anchor="t">
            <a:normAutofit/>
          </a:bodyPr>
          <a:lstStyle/>
          <a:p>
            <a:pPr marL="0" indent="0">
              <a:buNone/>
            </a:pPr>
            <a:r>
              <a:rPr lang="en-US" b="1">
                <a:ea typeface="+mn-lt"/>
                <a:cs typeface="+mn-lt"/>
              </a:rPr>
              <a:t>Frequency Multiplier: </a:t>
            </a:r>
            <a:r>
              <a:rPr lang="en-US">
                <a:ea typeface="+mn-lt"/>
                <a:cs typeface="+mn-lt"/>
              </a:rPr>
              <a:t>By utilizing the frequency division capability of the PLL, it can be configured to multiply the frequency of an input signal. This is useful in applications like clock multiplication.</a:t>
            </a:r>
            <a:endParaRPr lang="en-US">
              <a:cs typeface="Calibri" panose="020F0502020204030204"/>
            </a:endParaRPr>
          </a:p>
          <a:p>
            <a:pPr marL="0" indent="0">
              <a:buNone/>
            </a:pPr>
            <a:r>
              <a:rPr lang="en-US" b="1">
                <a:ea typeface="+mn-lt"/>
                <a:cs typeface="+mn-lt"/>
              </a:rPr>
              <a:t>Frequency Demodulator: </a:t>
            </a:r>
            <a:r>
              <a:rPr lang="en-US">
                <a:ea typeface="+mn-lt"/>
                <a:cs typeface="+mn-lt"/>
              </a:rPr>
              <a:t>PLLs can be employed as frequency demodulators to extract modulation information from a carrier signal. This is commonly used in FM demodulation.</a:t>
            </a:r>
          </a:p>
          <a:p>
            <a:pPr marL="0" indent="0">
              <a:buNone/>
            </a:pPr>
            <a:r>
              <a:rPr lang="en-US" b="1">
                <a:ea typeface="+mn-lt"/>
                <a:cs typeface="+mn-lt"/>
              </a:rPr>
              <a:t>Frequency Synthesizer: </a:t>
            </a:r>
            <a:r>
              <a:rPr lang="en-US">
                <a:ea typeface="+mn-lt"/>
                <a:cs typeface="+mn-lt"/>
              </a:rPr>
              <a:t>One of the primary applications of PLLs is in frequency synthesizers, where they generate stable output frequencies by phase-locking a variable oscillator to a reference signal. These synthesizers find extensive use in communication systems, test equipment, and instrumentation.</a:t>
            </a:r>
          </a:p>
          <a:p>
            <a:pPr marL="0" indent="0">
              <a:buNone/>
            </a:pPr>
            <a:r>
              <a:rPr lang="en-US" b="1">
                <a:ea typeface="+mn-lt"/>
                <a:cs typeface="+mn-lt"/>
              </a:rPr>
              <a:t>Clock Generation: </a:t>
            </a:r>
            <a:r>
              <a:rPr lang="en-US">
                <a:ea typeface="+mn-lt"/>
                <a:cs typeface="+mn-lt"/>
              </a:rPr>
              <a:t>PLLs are extensively used for clock generation in digital systems. They provide stable clock signals with precise frequency and phase control, essential for synchronous digital circuits and microprocessors.</a:t>
            </a:r>
          </a:p>
        </p:txBody>
      </p:sp>
    </p:spTree>
    <p:extLst>
      <p:ext uri="{BB962C8B-B14F-4D97-AF65-F5344CB8AC3E}">
        <p14:creationId xmlns:p14="http://schemas.microsoft.com/office/powerpoint/2010/main" val="216156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B6A2-5106-9968-D84D-9B6D3A117913}"/>
              </a:ext>
            </a:extLst>
          </p:cNvPr>
          <p:cNvSpPr>
            <a:spLocks noGrp="1"/>
          </p:cNvSpPr>
          <p:nvPr>
            <p:ph type="title"/>
          </p:nvPr>
        </p:nvSpPr>
        <p:spPr>
          <a:xfrm>
            <a:off x="1292" y="-807"/>
            <a:ext cx="10515600" cy="1325563"/>
          </a:xfrm>
        </p:spPr>
        <p:txBody>
          <a:bodyPr/>
          <a:lstStyle/>
          <a:p>
            <a:r>
              <a:rPr lang="en-US">
                <a:cs typeface="Calibri Light"/>
              </a:rPr>
              <a:t>Simulation Software for PLL Design</a:t>
            </a:r>
            <a:endParaRPr lang="en-US"/>
          </a:p>
        </p:txBody>
      </p:sp>
      <p:sp>
        <p:nvSpPr>
          <p:cNvPr id="3" name="Content Placeholder 2">
            <a:extLst>
              <a:ext uri="{FF2B5EF4-FFF2-40B4-BE49-F238E27FC236}">
                <a16:creationId xmlns:a16="http://schemas.microsoft.com/office/drawing/2014/main" id="{0D69FBC9-959D-A5D5-87C7-5CAE0C29E8F7}"/>
              </a:ext>
            </a:extLst>
          </p:cNvPr>
          <p:cNvSpPr>
            <a:spLocks noGrp="1"/>
          </p:cNvSpPr>
          <p:nvPr>
            <p:ph idx="1"/>
          </p:nvPr>
        </p:nvSpPr>
        <p:spPr>
          <a:xfrm>
            <a:off x="5166" y="1199235"/>
            <a:ext cx="12194583" cy="5655778"/>
          </a:xfrm>
        </p:spPr>
        <p:txBody>
          <a:bodyPr vert="horz" lIns="91440" tIns="45720" rIns="91440" bIns="45720" rtlCol="0" anchor="t">
            <a:normAutofit fontScale="92500"/>
          </a:bodyPr>
          <a:lstStyle/>
          <a:p>
            <a:pPr marL="0" indent="0">
              <a:buNone/>
            </a:pPr>
            <a:r>
              <a:rPr lang="en-US" b="1">
                <a:ea typeface="+mn-lt"/>
                <a:cs typeface="+mn-lt"/>
              </a:rPr>
              <a:t>1.PLLatinumSIM by Texas Instruments:</a:t>
            </a:r>
            <a:endParaRPr lang="en-US" b="1">
              <a:cs typeface="Calibri" panose="020F0502020204030204"/>
            </a:endParaRPr>
          </a:p>
          <a:p>
            <a:r>
              <a:rPr lang="en-US">
                <a:ea typeface="+mn-lt"/>
                <a:cs typeface="+mn-lt"/>
              </a:rPr>
              <a:t>Comprehensive tool for PLL design and simulation.</a:t>
            </a:r>
          </a:p>
          <a:p>
            <a:r>
              <a:rPr lang="en-US">
                <a:ea typeface="+mn-lt"/>
                <a:cs typeface="+mn-lt"/>
              </a:rPr>
              <a:t>Key Features: Design PLLs, analyze stability, evaluate phase noise.</a:t>
            </a:r>
          </a:p>
          <a:p>
            <a:r>
              <a:rPr lang="en-US">
                <a:ea typeface="+mn-lt"/>
                <a:cs typeface="+mn-lt"/>
              </a:rPr>
              <a:t>Benefits: Accelerates design, facilitates optimization.</a:t>
            </a:r>
            <a:endParaRPr lang="en-US">
              <a:cs typeface="Calibri"/>
            </a:endParaRPr>
          </a:p>
          <a:p>
            <a:r>
              <a:rPr lang="en-US">
                <a:cs typeface="Calibri"/>
              </a:rPr>
              <a:t>Ideal for engineers in communications, instrumentation, and signal processing.</a:t>
            </a:r>
          </a:p>
          <a:p>
            <a:pPr marL="0" indent="0">
              <a:buNone/>
            </a:pPr>
            <a:endParaRPr lang="en-US">
              <a:cs typeface="Calibri"/>
            </a:endParaRPr>
          </a:p>
          <a:p>
            <a:pPr marL="0" indent="0">
              <a:buNone/>
            </a:pPr>
            <a:r>
              <a:rPr lang="en-US" b="1">
                <a:cs typeface="Calibri" panose="020F0502020204030204"/>
              </a:rPr>
              <a:t>2.ADIsimPLL by Analog Devices:</a:t>
            </a:r>
          </a:p>
          <a:p>
            <a:r>
              <a:rPr lang="en-US">
                <a:ea typeface="+mn-lt"/>
                <a:cs typeface="+mn-lt"/>
              </a:rPr>
              <a:t>Powerful platform for PLL design and analysis.</a:t>
            </a:r>
            <a:endParaRPr lang="en-US">
              <a:cs typeface="Calibri" panose="020F0502020204030204"/>
            </a:endParaRPr>
          </a:p>
          <a:p>
            <a:r>
              <a:rPr lang="en-US">
                <a:ea typeface="+mn-lt"/>
                <a:cs typeface="+mn-lt"/>
              </a:rPr>
              <a:t>Key Features: Customizable parameters, phase noise analysis, loop filter optimization.</a:t>
            </a:r>
            <a:endParaRPr lang="en-US">
              <a:cs typeface="Calibri" panose="020F0502020204030204"/>
            </a:endParaRPr>
          </a:p>
          <a:p>
            <a:r>
              <a:rPr lang="en-US">
                <a:ea typeface="+mn-lt"/>
                <a:cs typeface="+mn-lt"/>
              </a:rPr>
              <a:t>Benefits: Streamlines design process, offers access to Analog Devices' PLL products.</a:t>
            </a:r>
            <a:endParaRPr lang="en-US">
              <a:cs typeface="Calibri" panose="020F0502020204030204"/>
            </a:endParaRPr>
          </a:p>
          <a:p>
            <a:r>
              <a:rPr lang="en-US">
                <a:ea typeface="+mn-lt"/>
                <a:cs typeface="+mn-lt"/>
              </a:rPr>
              <a:t>Suitable for engineers in aerospace, telecommunications, and automotive industries.</a:t>
            </a:r>
            <a:endParaRPr lang="en-US">
              <a:cs typeface="Calibri" panose="020F0502020204030204"/>
            </a:endParaRPr>
          </a:p>
        </p:txBody>
      </p:sp>
    </p:spTree>
    <p:extLst>
      <p:ext uri="{BB962C8B-B14F-4D97-AF65-F5344CB8AC3E}">
        <p14:creationId xmlns:p14="http://schemas.microsoft.com/office/powerpoint/2010/main" val="26634178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Introduction to Phase Locked Loop (PLL)</vt:lpstr>
      <vt:lpstr>Circuit Examples Using Phase Locked Loop (PLL)</vt:lpstr>
      <vt:lpstr>Simulation Software for PLL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2024-03-26T16:22:41Z</dcterms:created>
  <dcterms:modified xsi:type="dcterms:W3CDTF">2024-03-26T17:16:57Z</dcterms:modified>
</cp:coreProperties>
</file>