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varScale="1">
        <p:scale>
          <a:sx n="38" d="100"/>
          <a:sy n="38" d="100"/>
        </p:scale>
        <p:origin x="1762" y="58"/>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6/19/2024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6/19/2024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6/19/2024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6/19/2024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6/19/2024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6/19/2024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6/19/2024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6/19/2024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6/19/2024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6/19/2024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6/19/2024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6/19/2024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6/19/2024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GB" sz="4800" b="1" dirty="0">
                <a:solidFill>
                  <a:schemeClr val="bg1"/>
                </a:solidFill>
                <a:latin typeface="Bookman Old Style" pitchFamily="18" charset="0"/>
              </a:rPr>
              <a:t> </a:t>
            </a:r>
            <a:r>
              <a:rPr lang="en-GB" sz="4800" b="1" dirty="0">
                <a:solidFill>
                  <a:srgbClr val="C00000"/>
                </a:solidFill>
                <a:latin typeface="Bookman Old Style" pitchFamily="18" charset="0"/>
              </a:rPr>
              <a:t>GPS DISCIPLINED OSCILLATOR</a:t>
            </a:r>
          </a:p>
          <a:p>
            <a:pPr algn="ctr" defTabSz="2077928" fontAlgn="auto">
              <a:spcBef>
                <a:spcPts val="0"/>
              </a:spcBef>
              <a:spcAft>
                <a:spcPts val="0"/>
              </a:spcAft>
              <a:defRPr/>
            </a:pPr>
            <a:r>
              <a:rPr lang="en-GB" sz="3600" dirty="0">
                <a:solidFill>
                  <a:srgbClr val="C00000"/>
                </a:solidFill>
                <a:latin typeface="Bookman Old Style" pitchFamily="18" charset="0"/>
              </a:rPr>
              <a:t>Rahul Hegde, Anirudh Nayak, Tarun </a:t>
            </a:r>
            <a:r>
              <a:rPr lang="en-GB" sz="3600" dirty="0" err="1">
                <a:solidFill>
                  <a:srgbClr val="C00000"/>
                </a:solidFill>
                <a:latin typeface="Bookman Old Style" pitchFamily="18" charset="0"/>
              </a:rPr>
              <a:t>Divatagi</a:t>
            </a:r>
            <a:r>
              <a:rPr lang="en-GB" sz="3600" dirty="0">
                <a:solidFill>
                  <a:srgbClr val="C00000"/>
                </a:solidFill>
                <a:latin typeface="Bookman Old Style" pitchFamily="18" charset="0"/>
              </a:rPr>
              <a:t>, Rahul Katigar</a:t>
            </a:r>
          </a:p>
          <a:p>
            <a:pPr algn="ctr" defTabSz="2077928" fontAlgn="auto">
              <a:spcBef>
                <a:spcPts val="0"/>
              </a:spcBef>
              <a:spcAft>
                <a:spcPts val="0"/>
              </a:spcAft>
              <a:defRPr/>
            </a:pPr>
            <a:r>
              <a:rPr lang="en-GB" sz="3600" dirty="0">
                <a:solidFill>
                  <a:srgbClr val="C00000"/>
                </a:solidFill>
                <a:latin typeface="Bookman Old Style" pitchFamily="18" charset="0"/>
              </a:rPr>
              <a:t>Guide: Akash Kulkarni</a:t>
            </a:r>
            <a:br>
              <a:rPr lang="en-GB" sz="3600" dirty="0">
                <a:solidFill>
                  <a:srgbClr val="C00000"/>
                </a:solidFill>
                <a:latin typeface="Bookman Old Style" pitchFamily="18" charset="0"/>
              </a:rPr>
            </a:br>
            <a:r>
              <a:rPr lang="en-GB" sz="3600" dirty="0">
                <a:solidFill>
                  <a:srgbClr val="C00000"/>
                </a:solidFill>
                <a:latin typeface="Bookman Old Style" pitchFamily="18" charset="0"/>
              </a:rPr>
              <a:t>School Of Electronics and Communication Engineering</a:t>
            </a:r>
            <a:endParaRPr lang="en-GB" sz="3200" dirty="0">
              <a:solidFill>
                <a:srgbClr val="C00000"/>
              </a:solidFill>
              <a:latin typeface="Bookman Old Style" pitchFamily="18" charset="0"/>
            </a:endParaRP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0" name="Text Box 25"/>
          <p:cNvSpPr txBox="1">
            <a:spLocks noChangeArrowheads="1"/>
          </p:cNvSpPr>
          <p:nvPr/>
        </p:nvSpPr>
        <p:spPr bwMode="auto">
          <a:xfrm>
            <a:off x="258762" y="5043470"/>
            <a:ext cx="6858000"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headEnd/>
            <a:tailEnd/>
          </a:ln>
        </p:spPr>
        <p:txBody>
          <a:bodyPr wrap="none" lIns="161460" tIns="161460" rIns="161460" bIns="161460" anchor="ctr" anchorCtr="1"/>
          <a:lstStyle/>
          <a:p>
            <a:pPr defTabSz="3098800"/>
            <a:endParaRPr lang="en-US" sz="3400" dirty="0">
              <a:latin typeface="Bookman Old Style" pitchFamily="18" charset="0"/>
            </a:endParaRPr>
          </a:p>
        </p:txBody>
      </p:sp>
      <p:sp>
        <p:nvSpPr>
          <p:cNvPr id="2062" name="Text Box 25"/>
          <p:cNvSpPr txBox="1">
            <a:spLocks noChangeArrowheads="1"/>
          </p:cNvSpPr>
          <p:nvPr/>
        </p:nvSpPr>
        <p:spPr bwMode="auto">
          <a:xfrm>
            <a:off x="14965361" y="2514600"/>
            <a:ext cx="6096002"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 and Discussion</a:t>
            </a:r>
            <a:endParaRPr lang="en-US" sz="3600" b="1" dirty="0">
              <a:solidFill>
                <a:srgbClr val="C00000"/>
              </a:solidFill>
              <a:latin typeface="Bookman Old Style" pitchFamily="18" charset="0"/>
              <a:cs typeface="Arial" pitchFamily="34" charset="0"/>
            </a:endParaRPr>
          </a:p>
        </p:txBody>
      </p:sp>
      <p:cxnSp>
        <p:nvCxnSpPr>
          <p:cNvPr id="93" name="Straight Arrow Connector 92"/>
          <p:cNvCxnSpPr/>
          <p:nvPr/>
        </p:nvCxnSpPr>
        <p:spPr>
          <a:xfrm>
            <a:off x="-4661008" y="7115172"/>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232015" y="10744558"/>
            <a:ext cx="678180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258762" y="7996638"/>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210" name="Rectangle 209"/>
          <p:cNvSpPr/>
          <p:nvPr/>
        </p:nvSpPr>
        <p:spPr>
          <a:xfrm>
            <a:off x="7497762" y="2438400"/>
            <a:ext cx="7239000" cy="1172628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Proposed Framework</a:t>
            </a: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GB" sz="3600" b="1" dirty="0">
              <a:latin typeface="Bookman Old Style" pitchFamily="18" charset="0"/>
              <a:cs typeface="Arial" pitchFamily="34" charset="0"/>
            </a:endParaRPr>
          </a:p>
          <a:p>
            <a:pPr algn="ctr"/>
            <a:endParaRPr lang="en-US" sz="3600" b="1" dirty="0">
              <a:latin typeface="Bookman Old Style" pitchFamily="18" charset="0"/>
              <a:cs typeface="Arial" pitchFamily="34" charset="0"/>
            </a:endParaRPr>
          </a:p>
        </p:txBody>
      </p:sp>
      <p:sp>
        <p:nvSpPr>
          <p:cNvPr id="55" name="Rectangle 54"/>
          <p:cNvSpPr/>
          <p:nvPr/>
        </p:nvSpPr>
        <p:spPr>
          <a:xfrm>
            <a:off x="334962" y="25908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32" name="Rectangle 31"/>
          <p:cNvSpPr/>
          <p:nvPr/>
        </p:nvSpPr>
        <p:spPr>
          <a:xfrm>
            <a:off x="15046303" y="10287000"/>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a:solidFill>
                  <a:srgbClr val="C00000"/>
                </a:solidFill>
                <a:latin typeface="Bookman Old Style" pitchFamily="18" charset="0"/>
              </a:rPr>
              <a:t>Minor Project-2: 2023-24</a:t>
            </a:r>
            <a:endParaRPr lang="en-US" sz="2800" b="1" dirty="0">
              <a:solidFill>
                <a:srgbClr val="C00000"/>
              </a:solidFill>
              <a:latin typeface="Bookman Old Style" pitchFamily="18" charset="0"/>
            </a:endParaRPr>
          </a:p>
        </p:txBody>
      </p:sp>
      <p:pic>
        <p:nvPicPr>
          <p:cNvPr id="20" name="Picture 19" descr="C:\Documents and Settings\Ramesh\Desktop\UAS\Documents\images.png">
            <a:extLst>
              <a:ext uri="{FF2B5EF4-FFF2-40B4-BE49-F238E27FC236}">
                <a16:creationId xmlns:a16="http://schemas.microsoft.com/office/drawing/2014/main" id="{E42FAEF3-D96E-4D4F-A562-D32D057509D6}"/>
              </a:ext>
            </a:extLst>
          </p:cNvPr>
          <p:cNvPicPr>
            <a:picLocks noChangeAspect="1" noChangeArrowheads="1"/>
          </p:cNvPicPr>
          <p:nvPr/>
        </p:nvPicPr>
        <p:blipFill>
          <a:blip r:embed="rId3"/>
          <a:srcRect/>
          <a:stretch>
            <a:fillRect/>
          </a:stretch>
        </p:blipFill>
        <p:spPr bwMode="auto">
          <a:xfrm>
            <a:off x="30162" y="1186687"/>
            <a:ext cx="3857726" cy="1141012"/>
          </a:xfrm>
          <a:prstGeom prst="rect">
            <a:avLst/>
          </a:prstGeom>
          <a:noFill/>
        </p:spPr>
      </p:pic>
      <p:sp>
        <p:nvSpPr>
          <p:cNvPr id="2" name="TextBox 1">
            <a:extLst>
              <a:ext uri="{FF2B5EF4-FFF2-40B4-BE49-F238E27FC236}">
                <a16:creationId xmlns:a16="http://schemas.microsoft.com/office/drawing/2014/main" id="{584A8AE8-468A-3EB2-D1A8-440DE1F72173}"/>
              </a:ext>
            </a:extLst>
          </p:cNvPr>
          <p:cNvSpPr txBox="1"/>
          <p:nvPr/>
        </p:nvSpPr>
        <p:spPr>
          <a:xfrm>
            <a:off x="223066" y="3343006"/>
            <a:ext cx="7010401" cy="1477328"/>
          </a:xfrm>
          <a:prstGeom prst="rect">
            <a:avLst/>
          </a:prstGeom>
          <a:noFill/>
        </p:spPr>
        <p:txBody>
          <a:bodyPr wrap="square" rtlCol="0">
            <a:spAutoFit/>
          </a:bodyPr>
          <a:lstStyle/>
          <a:p>
            <a:pPr algn="just"/>
            <a:r>
              <a:rPr lang="en-US" sz="1800" dirty="0"/>
              <a:t>Develop a system to extract 1PPS signals from a NEO-6M GPS module and utilize them to stabilize a Phase-Locked Loop (PLL) oscillator. Analyze and verify the synchronization accuracy and timing precision across multiple replicated units for high-accuracy timekeeping applications.</a:t>
            </a:r>
            <a:endParaRPr lang="en-IN" sz="1800" dirty="0"/>
          </a:p>
        </p:txBody>
      </p:sp>
      <p:sp>
        <p:nvSpPr>
          <p:cNvPr id="4" name="TextBox 3">
            <a:extLst>
              <a:ext uri="{FF2B5EF4-FFF2-40B4-BE49-F238E27FC236}">
                <a16:creationId xmlns:a16="http://schemas.microsoft.com/office/drawing/2014/main" id="{01C7FBB2-C748-1FD1-9DF7-961B328EC1B2}"/>
              </a:ext>
            </a:extLst>
          </p:cNvPr>
          <p:cNvSpPr txBox="1"/>
          <p:nvPr/>
        </p:nvSpPr>
        <p:spPr>
          <a:xfrm>
            <a:off x="223066" y="5943600"/>
            <a:ext cx="7010401"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Extract a 1PPS (pulse per second) signal from a GPS module (NEO-6M).</a:t>
            </a:r>
          </a:p>
          <a:p>
            <a:pPr marL="285750" indent="-285750">
              <a:buFont typeface="Arial" panose="020B0604020202020204" pitchFamily="34" charset="0"/>
              <a:buChar char="•"/>
            </a:pPr>
            <a:r>
              <a:rPr lang="en-US" sz="1800" dirty="0"/>
              <a:t>Design and implement a frequency oscillator using a PLL (Phase-Locked Loop) IC.</a:t>
            </a:r>
          </a:p>
          <a:p>
            <a:pPr marL="285750" indent="-285750">
              <a:buFont typeface="Arial" panose="020B0604020202020204" pitchFamily="34" charset="0"/>
              <a:buChar char="•"/>
            </a:pPr>
            <a:r>
              <a:rPr lang="en-US" sz="1800" dirty="0"/>
              <a:t>Trigger the PLL circuit using the extracted 1PPS signal.</a:t>
            </a:r>
          </a:p>
          <a:p>
            <a:pPr marL="285750" indent="-285750">
              <a:buFont typeface="Arial" panose="020B0604020202020204" pitchFamily="34" charset="0"/>
              <a:buChar char="•"/>
            </a:pPr>
            <a:r>
              <a:rPr lang="en-US" sz="1800" dirty="0"/>
              <a:t>Accurately analyze the timing data obtained from the NEO-6M GPS sensor.</a:t>
            </a:r>
            <a:endParaRPr lang="en-IN" sz="1800" dirty="0"/>
          </a:p>
        </p:txBody>
      </p:sp>
      <p:sp>
        <p:nvSpPr>
          <p:cNvPr id="6" name="TextBox 5">
            <a:extLst>
              <a:ext uri="{FF2B5EF4-FFF2-40B4-BE49-F238E27FC236}">
                <a16:creationId xmlns:a16="http://schemas.microsoft.com/office/drawing/2014/main" id="{59600EDD-D2C9-47D1-9599-0B38EB233345}"/>
              </a:ext>
            </a:extLst>
          </p:cNvPr>
          <p:cNvSpPr txBox="1"/>
          <p:nvPr/>
        </p:nvSpPr>
        <p:spPr>
          <a:xfrm>
            <a:off x="296861" y="8990232"/>
            <a:ext cx="701040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Extracted NMEA data from the GPS module and generated a 1PPS triggering signal.</a:t>
            </a:r>
          </a:p>
          <a:p>
            <a:pPr marL="285750" indent="-285750" algn="just">
              <a:buFont typeface="Arial" panose="020B0604020202020204" pitchFamily="34" charset="0"/>
              <a:buChar char="•"/>
            </a:pPr>
            <a:r>
              <a:rPr lang="en-US" sz="1800" dirty="0"/>
              <a:t>Designed and implemented a PLL frequency synthesizer using the CD4046 IC.</a:t>
            </a:r>
          </a:p>
          <a:p>
            <a:pPr marL="285750" indent="-285750">
              <a:buFont typeface="Arial" panose="020B0604020202020204" pitchFamily="34" charset="0"/>
              <a:buChar char="•"/>
            </a:pPr>
            <a:r>
              <a:rPr lang="en-US" sz="1800" dirty="0"/>
              <a:t>Analyzed the signals by replicating the system and checked for synchronization.</a:t>
            </a:r>
            <a:endParaRPr lang="en-IN" sz="1800" dirty="0"/>
          </a:p>
        </p:txBody>
      </p:sp>
      <p:sp>
        <p:nvSpPr>
          <p:cNvPr id="7" name="TextBox 6">
            <a:extLst>
              <a:ext uri="{FF2B5EF4-FFF2-40B4-BE49-F238E27FC236}">
                <a16:creationId xmlns:a16="http://schemas.microsoft.com/office/drawing/2014/main" id="{91EDE1E4-85CE-7084-213E-123E546B1703}"/>
              </a:ext>
            </a:extLst>
          </p:cNvPr>
          <p:cNvSpPr txBox="1"/>
          <p:nvPr/>
        </p:nvSpPr>
        <p:spPr>
          <a:xfrm>
            <a:off x="218257" y="11480693"/>
            <a:ext cx="6898505" cy="2585323"/>
          </a:xfrm>
          <a:prstGeom prst="rect">
            <a:avLst/>
          </a:prstGeom>
          <a:noFill/>
        </p:spPr>
        <p:txBody>
          <a:bodyPr wrap="square" rtlCol="0">
            <a:spAutoFit/>
          </a:bodyPr>
          <a:lstStyle/>
          <a:p>
            <a:pPr algn="just"/>
            <a:r>
              <a:rPr lang="en-US" sz="1800" dirty="0"/>
              <a:t>The literature highlights advancements in GPS-disciplined oscillators and clocks for achieving high-accuracy timing with low power consumption. Key developments include cost-effective designs using temperature-compensated crystal oscillators, methodologies for evaluating GPS timing uncertainty, and innovative approaches for synchronization and calibration in harsh environments. These innovations enhance the reliability and precision of timing signals for various applications, from metrology to geodetic measurements.</a:t>
            </a:r>
            <a:endParaRPr lang="en-IN" sz="1800" dirty="0"/>
          </a:p>
        </p:txBody>
      </p:sp>
      <p:pic>
        <p:nvPicPr>
          <p:cNvPr id="1028" name="Picture 4">
            <a:extLst>
              <a:ext uri="{FF2B5EF4-FFF2-40B4-BE49-F238E27FC236}">
                <a16:creationId xmlns:a16="http://schemas.microsoft.com/office/drawing/2014/main" id="{5703D86B-EC89-79BC-1380-7F1390B68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709" y="3098752"/>
            <a:ext cx="7059853" cy="25152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EA660CE-BDC0-083F-450B-9CBDEDD7E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6680" y="6087070"/>
            <a:ext cx="4401164" cy="7622390"/>
          </a:xfrm>
          <a:prstGeom prst="rect">
            <a:avLst/>
          </a:prstGeom>
        </p:spPr>
      </p:pic>
      <p:pic>
        <p:nvPicPr>
          <p:cNvPr id="11" name="Picture 10">
            <a:extLst>
              <a:ext uri="{FF2B5EF4-FFF2-40B4-BE49-F238E27FC236}">
                <a16:creationId xmlns:a16="http://schemas.microsoft.com/office/drawing/2014/main" id="{62F250FE-8834-565C-707A-D0EEC9562E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255971" y="3200400"/>
            <a:ext cx="3794913" cy="2133600"/>
          </a:xfrm>
          <a:prstGeom prst="rect">
            <a:avLst/>
          </a:prstGeom>
        </p:spPr>
      </p:pic>
      <p:sp>
        <p:nvSpPr>
          <p:cNvPr id="12" name="TextBox 11">
            <a:extLst>
              <a:ext uri="{FF2B5EF4-FFF2-40B4-BE49-F238E27FC236}">
                <a16:creationId xmlns:a16="http://schemas.microsoft.com/office/drawing/2014/main" id="{C257DA6D-21BF-6D14-90BB-71752F245667}"/>
              </a:ext>
            </a:extLst>
          </p:cNvPr>
          <p:cNvSpPr txBox="1"/>
          <p:nvPr/>
        </p:nvSpPr>
        <p:spPr>
          <a:xfrm>
            <a:off x="14508162" y="3733800"/>
            <a:ext cx="2971800" cy="923330"/>
          </a:xfrm>
          <a:prstGeom prst="rect">
            <a:avLst/>
          </a:prstGeom>
          <a:noFill/>
        </p:spPr>
        <p:txBody>
          <a:bodyPr wrap="square" rtlCol="0">
            <a:spAutoFit/>
          </a:bodyPr>
          <a:lstStyle/>
          <a:p>
            <a:pPr algn="ctr"/>
            <a:r>
              <a:rPr lang="en-IN" sz="1800" dirty="0"/>
              <a:t>Fig 3:</a:t>
            </a:r>
            <a:br>
              <a:rPr lang="en-IN" sz="1800" dirty="0"/>
            </a:br>
            <a:r>
              <a:rPr lang="en-IN" sz="1800" dirty="0"/>
              <a:t>1 PPS signal from </a:t>
            </a:r>
          </a:p>
          <a:p>
            <a:pPr algn="ctr"/>
            <a:r>
              <a:rPr lang="en-IN" sz="1800" dirty="0"/>
              <a:t>GPS</a:t>
            </a:r>
          </a:p>
        </p:txBody>
      </p:sp>
      <p:pic>
        <p:nvPicPr>
          <p:cNvPr id="14" name="Picture 13">
            <a:extLst>
              <a:ext uri="{FF2B5EF4-FFF2-40B4-BE49-F238E27FC236}">
                <a16:creationId xmlns:a16="http://schemas.microsoft.com/office/drawing/2014/main" id="{0E777EA8-A33D-F5F6-358D-01A439AC3AE3}"/>
              </a:ext>
            </a:extLst>
          </p:cNvPr>
          <p:cNvPicPr>
            <a:picLocks noChangeAspect="1"/>
          </p:cNvPicPr>
          <p:nvPr/>
        </p:nvPicPr>
        <p:blipFill rotWithShape="1">
          <a:blip r:embed="rId7">
            <a:extLst>
              <a:ext uri="{28A0092B-C50C-407E-A947-70E740481C1C}">
                <a14:useLocalDpi xmlns:a14="http://schemas.microsoft.com/office/drawing/2010/main" val="0"/>
              </a:ext>
            </a:extLst>
          </a:blip>
          <a:srcRect t="24512" r="29948"/>
          <a:stretch/>
        </p:blipFill>
        <p:spPr>
          <a:xfrm>
            <a:off x="14889720" y="5417335"/>
            <a:ext cx="3794913" cy="2300307"/>
          </a:xfrm>
          <a:prstGeom prst="rect">
            <a:avLst/>
          </a:prstGeom>
        </p:spPr>
      </p:pic>
      <p:sp>
        <p:nvSpPr>
          <p:cNvPr id="15" name="TextBox 14">
            <a:extLst>
              <a:ext uri="{FF2B5EF4-FFF2-40B4-BE49-F238E27FC236}">
                <a16:creationId xmlns:a16="http://schemas.microsoft.com/office/drawing/2014/main" id="{2594AA15-2FB5-D95A-1190-CD2DD0D38BFE}"/>
              </a:ext>
            </a:extLst>
          </p:cNvPr>
          <p:cNvSpPr txBox="1"/>
          <p:nvPr/>
        </p:nvSpPr>
        <p:spPr>
          <a:xfrm>
            <a:off x="19003961" y="6087070"/>
            <a:ext cx="1905001" cy="1200329"/>
          </a:xfrm>
          <a:prstGeom prst="rect">
            <a:avLst/>
          </a:prstGeom>
          <a:noFill/>
        </p:spPr>
        <p:txBody>
          <a:bodyPr wrap="square" rtlCol="0">
            <a:spAutoFit/>
          </a:bodyPr>
          <a:lstStyle/>
          <a:p>
            <a:pPr algn="ctr"/>
            <a:r>
              <a:rPr lang="en-IN" sz="1800" dirty="0"/>
              <a:t>Fig 4:</a:t>
            </a:r>
            <a:br>
              <a:rPr lang="en-IN" sz="1800" dirty="0"/>
            </a:br>
            <a:r>
              <a:rPr lang="en-IN" sz="1800" dirty="0"/>
              <a:t>Oscillation Generated by PLL IC</a:t>
            </a:r>
          </a:p>
        </p:txBody>
      </p:sp>
      <p:pic>
        <p:nvPicPr>
          <p:cNvPr id="19" name="Picture 18">
            <a:extLst>
              <a:ext uri="{FF2B5EF4-FFF2-40B4-BE49-F238E27FC236}">
                <a16:creationId xmlns:a16="http://schemas.microsoft.com/office/drawing/2014/main" id="{702E6E46-80B4-6361-4AED-910E284778E2}"/>
              </a:ext>
            </a:extLst>
          </p:cNvPr>
          <p:cNvPicPr>
            <a:picLocks noChangeAspect="1"/>
          </p:cNvPicPr>
          <p:nvPr/>
        </p:nvPicPr>
        <p:blipFill rotWithShape="1">
          <a:blip r:embed="rId8">
            <a:extLst>
              <a:ext uri="{28A0092B-C50C-407E-A947-70E740481C1C}">
                <a14:useLocalDpi xmlns:a14="http://schemas.microsoft.com/office/drawing/2010/main" val="0"/>
              </a:ext>
            </a:extLst>
          </a:blip>
          <a:srcRect l="5441" t="23632" r="38934" b="-634"/>
          <a:stretch/>
        </p:blipFill>
        <p:spPr>
          <a:xfrm>
            <a:off x="17749017" y="7781304"/>
            <a:ext cx="3352801" cy="2429496"/>
          </a:xfrm>
          <a:prstGeom prst="rect">
            <a:avLst/>
          </a:prstGeom>
        </p:spPr>
      </p:pic>
      <p:sp>
        <p:nvSpPr>
          <p:cNvPr id="21" name="TextBox 20">
            <a:extLst>
              <a:ext uri="{FF2B5EF4-FFF2-40B4-BE49-F238E27FC236}">
                <a16:creationId xmlns:a16="http://schemas.microsoft.com/office/drawing/2014/main" id="{B47ED8E1-E6AA-8113-6669-B456705ED86A}"/>
              </a:ext>
            </a:extLst>
          </p:cNvPr>
          <p:cNvSpPr txBox="1"/>
          <p:nvPr/>
        </p:nvSpPr>
        <p:spPr>
          <a:xfrm>
            <a:off x="14889162" y="8763000"/>
            <a:ext cx="2590242" cy="646331"/>
          </a:xfrm>
          <a:prstGeom prst="rect">
            <a:avLst/>
          </a:prstGeom>
          <a:noFill/>
        </p:spPr>
        <p:txBody>
          <a:bodyPr wrap="square" rtlCol="0">
            <a:spAutoFit/>
          </a:bodyPr>
          <a:lstStyle/>
          <a:p>
            <a:pPr algn="ctr"/>
            <a:r>
              <a:rPr lang="en-IN" sz="1800" dirty="0"/>
              <a:t>Fig 5:</a:t>
            </a:r>
            <a:br>
              <a:rPr lang="en-IN" sz="1800" dirty="0"/>
            </a:br>
            <a:r>
              <a:rPr lang="en-IN" sz="1800" dirty="0"/>
              <a:t>Final Output</a:t>
            </a:r>
          </a:p>
        </p:txBody>
      </p:sp>
      <p:sp>
        <p:nvSpPr>
          <p:cNvPr id="22" name="TextBox 21">
            <a:extLst>
              <a:ext uri="{FF2B5EF4-FFF2-40B4-BE49-F238E27FC236}">
                <a16:creationId xmlns:a16="http://schemas.microsoft.com/office/drawing/2014/main" id="{287FD9D7-EF25-311B-3E06-9071DA557BD3}"/>
              </a:ext>
            </a:extLst>
          </p:cNvPr>
          <p:cNvSpPr txBox="1"/>
          <p:nvPr/>
        </p:nvSpPr>
        <p:spPr>
          <a:xfrm>
            <a:off x="9265449" y="5644895"/>
            <a:ext cx="3794913" cy="369332"/>
          </a:xfrm>
          <a:prstGeom prst="rect">
            <a:avLst/>
          </a:prstGeom>
          <a:noFill/>
        </p:spPr>
        <p:txBody>
          <a:bodyPr wrap="square" rtlCol="0">
            <a:spAutoFit/>
          </a:bodyPr>
          <a:lstStyle/>
          <a:p>
            <a:pPr algn="ctr"/>
            <a:r>
              <a:rPr lang="en-IN" sz="1800" dirty="0"/>
              <a:t>Fig 1: Block Diagram</a:t>
            </a:r>
          </a:p>
        </p:txBody>
      </p:sp>
      <p:sp>
        <p:nvSpPr>
          <p:cNvPr id="23" name="TextBox 22">
            <a:extLst>
              <a:ext uri="{FF2B5EF4-FFF2-40B4-BE49-F238E27FC236}">
                <a16:creationId xmlns:a16="http://schemas.microsoft.com/office/drawing/2014/main" id="{21C25276-B9BF-7CC6-350B-D36828C260FF}"/>
              </a:ext>
            </a:extLst>
          </p:cNvPr>
          <p:cNvSpPr txBox="1"/>
          <p:nvPr/>
        </p:nvSpPr>
        <p:spPr>
          <a:xfrm>
            <a:off x="8869362" y="13716000"/>
            <a:ext cx="4572000" cy="369332"/>
          </a:xfrm>
          <a:prstGeom prst="rect">
            <a:avLst/>
          </a:prstGeom>
          <a:noFill/>
        </p:spPr>
        <p:txBody>
          <a:bodyPr wrap="square" rtlCol="0">
            <a:spAutoFit/>
          </a:bodyPr>
          <a:lstStyle/>
          <a:p>
            <a:pPr algn="ctr"/>
            <a:r>
              <a:rPr lang="en-IN" sz="1800" dirty="0"/>
              <a:t>Fig 2: Flow Chart</a:t>
            </a:r>
          </a:p>
        </p:txBody>
      </p:sp>
      <p:sp>
        <p:nvSpPr>
          <p:cNvPr id="24" name="TextBox 23">
            <a:extLst>
              <a:ext uri="{FF2B5EF4-FFF2-40B4-BE49-F238E27FC236}">
                <a16:creationId xmlns:a16="http://schemas.microsoft.com/office/drawing/2014/main" id="{C7AD7844-E7E9-990F-3012-9A4DFCF93DBD}"/>
              </a:ext>
            </a:extLst>
          </p:cNvPr>
          <p:cNvSpPr txBox="1"/>
          <p:nvPr/>
        </p:nvSpPr>
        <p:spPr>
          <a:xfrm>
            <a:off x="14869158" y="10949944"/>
            <a:ext cx="6161722" cy="3416320"/>
          </a:xfrm>
          <a:prstGeom prst="rect">
            <a:avLst/>
          </a:prstGeom>
          <a:noFill/>
        </p:spPr>
        <p:txBody>
          <a:bodyPr wrap="square" rtlCol="0">
            <a:spAutoFit/>
          </a:bodyPr>
          <a:lstStyle/>
          <a:p>
            <a:pPr marL="171450" indent="-171450" algn="just">
              <a:buFont typeface="Arial" panose="020B0604020202020204" pitchFamily="34" charset="0"/>
              <a:buChar char="•"/>
            </a:pPr>
            <a:r>
              <a:rPr lang="en-US" sz="1800" dirty="0"/>
              <a:t>The NEO-6M GPS module provided a reliable 1PPS signal, crucial for synchronizing the PLL system.</a:t>
            </a:r>
          </a:p>
          <a:p>
            <a:pPr marL="171450" indent="-171450" algn="just">
              <a:buFont typeface="Arial" panose="020B0604020202020204" pitchFamily="34" charset="0"/>
              <a:buChar char="•"/>
            </a:pPr>
            <a:r>
              <a:rPr lang="en-US" sz="1800" dirty="0"/>
              <a:t>A frequency synthesizer using the CD4046 IC was designed and implemented, achieving stable oscillations and accurate frequency control.</a:t>
            </a:r>
          </a:p>
          <a:p>
            <a:pPr marL="171450" indent="-171450" algn="just">
              <a:buFont typeface="Arial" panose="020B0604020202020204" pitchFamily="34" charset="0"/>
              <a:buChar char="•"/>
            </a:pPr>
            <a:r>
              <a:rPr lang="en-US" sz="1800" dirty="0"/>
              <a:t>The extracted 1PPS signal triggered the PLL, with timing data confirming precise synchronization and consistent signal behavior.</a:t>
            </a:r>
          </a:p>
          <a:p>
            <a:pPr marL="171450" indent="-171450" algn="just">
              <a:buFont typeface="Arial" panose="020B0604020202020204" pitchFamily="34" charset="0"/>
              <a:buChar char="•"/>
            </a:pPr>
            <a:r>
              <a:rPr lang="en-US" sz="1800" dirty="0"/>
              <a:t>The PLL system demonstrated stable performance, suitable for applications requiring precise frequency control, such as communication systems and clock recovery circuits.</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2332</TotalTime>
  <Words>359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Calibri</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RK UNIVERSE</cp:lastModifiedBy>
  <cp:revision>194</cp:revision>
  <dcterms:created xsi:type="dcterms:W3CDTF">2009-07-23T11:11:30Z</dcterms:created>
  <dcterms:modified xsi:type="dcterms:W3CDTF">2024-06-19T11:03:22Z</dcterms:modified>
</cp:coreProperties>
</file>