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B32B29-84CB-46F9-870C-2567C04CB43F}">
  <a:tblStyle styleId="{50B32B29-84CB-46F9-870C-2567C04CB43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4B215EF-A6E4-465F-97D3-A29503E26F88}"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FEB"/>
          </a:solidFill>
        </a:fill>
      </a:tcStyle>
    </a:wholeTbl>
    <a:band1H>
      <a:tcTxStyle/>
      <a:tcStyle>
        <a:fill>
          <a:solidFill>
            <a:srgbClr val="CBDDD5"/>
          </a:solidFill>
        </a:fill>
      </a:tcStyle>
    </a:band1H>
    <a:band2H>
      <a:tcTxStyle/>
    </a:band2H>
    <a:band1V>
      <a:tcTxStyle/>
      <a:tcStyle>
        <a:fill>
          <a:solidFill>
            <a:srgbClr val="CBDDD5"/>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2e978bd6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e2e978bd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2fe9b34c0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72fe9b34c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e6db03d902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e6db03d90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2e978bd67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e2e978bd6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2fe9b34c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72fe9b34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2e978bd67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2e978bd6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6db03d90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6db03d9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8d7a0cfc6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8d7a0cfc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8d7a0cfc6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e8d7a0cfc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drive.google.com/file/d/1BW0z4wdUyf3PhHjtUPcS_KM_nahcLAGq/view" TargetMode="Externa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838200" y="1638550"/>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GPS DISCIPLINED OSCILLATOR</a:t>
            </a:r>
            <a:endParaRPr/>
          </a:p>
        </p:txBody>
      </p:sp>
      <p:sp>
        <p:nvSpPr>
          <p:cNvPr id="85" name="Google Shape;85;p13"/>
          <p:cNvSpPr txBox="1"/>
          <p:nvPr/>
        </p:nvSpPr>
        <p:spPr>
          <a:xfrm>
            <a:off x="4119600" y="3302975"/>
            <a:ext cx="39528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Guided By: </a:t>
            </a:r>
            <a:r>
              <a:rPr lang="en-US" sz="2800">
                <a:solidFill>
                  <a:schemeClr val="dk1"/>
                </a:solidFill>
                <a:latin typeface="Calibri"/>
                <a:ea typeface="Calibri"/>
                <a:cs typeface="Calibri"/>
                <a:sym typeface="Calibri"/>
              </a:rPr>
              <a:t>Akash</a:t>
            </a:r>
            <a:r>
              <a:rPr lang="en-US" sz="2800">
                <a:solidFill>
                  <a:schemeClr val="dk1"/>
                </a:solidFill>
                <a:latin typeface="Calibri"/>
                <a:ea typeface="Calibri"/>
                <a:cs typeface="Calibri"/>
                <a:sym typeface="Calibri"/>
              </a:rPr>
              <a:t> Kulkarni</a:t>
            </a:r>
            <a:endParaRPr sz="2800">
              <a:solidFill>
                <a:schemeClr val="dk1"/>
              </a:solidFill>
              <a:latin typeface="Calibri"/>
              <a:ea typeface="Calibri"/>
              <a:cs typeface="Calibri"/>
              <a:sym typeface="Calibri"/>
            </a:endParaRPr>
          </a:p>
        </p:txBody>
      </p:sp>
      <p:graphicFrame>
        <p:nvGraphicFramePr>
          <p:cNvPr id="86" name="Google Shape;86;p13"/>
          <p:cNvGraphicFramePr/>
          <p:nvPr/>
        </p:nvGraphicFramePr>
        <p:xfrm>
          <a:off x="952500" y="4147875"/>
          <a:ext cx="3000000" cy="3000000"/>
        </p:xfrm>
        <a:graphic>
          <a:graphicData uri="http://schemas.openxmlformats.org/drawingml/2006/table">
            <a:tbl>
              <a:tblPr>
                <a:noFill/>
                <a:tableStyleId>{50B32B29-84CB-46F9-870C-2567C04CB43F}</a:tableStyleId>
              </a:tblPr>
              <a:tblGrid>
                <a:gridCol w="3429000"/>
                <a:gridCol w="3429000"/>
                <a:gridCol w="3429000"/>
              </a:tblGrid>
              <a:tr h="381000">
                <a:tc>
                  <a:txBody>
                    <a:bodyPr/>
                    <a:lstStyle/>
                    <a:p>
                      <a:pPr indent="0" lvl="0" marL="0" rtl="0" algn="ctr">
                        <a:spcBef>
                          <a:spcPts val="0"/>
                        </a:spcBef>
                        <a:spcAft>
                          <a:spcPts val="0"/>
                        </a:spcAft>
                        <a:buNone/>
                      </a:pPr>
                      <a:r>
                        <a:rPr b="1" lang="en-US"/>
                        <a:t>NAME</a:t>
                      </a:r>
                      <a:endParaRPr b="1"/>
                    </a:p>
                  </a:txBody>
                  <a:tcPr marT="91425" marB="91425" marR="91425" marL="91425" anchor="ctr">
                    <a:solidFill>
                      <a:schemeClr val="lt2"/>
                    </a:solidFill>
                  </a:tcPr>
                </a:tc>
                <a:tc>
                  <a:txBody>
                    <a:bodyPr/>
                    <a:lstStyle/>
                    <a:p>
                      <a:pPr indent="0" lvl="0" marL="0" rtl="0" algn="ctr">
                        <a:spcBef>
                          <a:spcPts val="0"/>
                        </a:spcBef>
                        <a:spcAft>
                          <a:spcPts val="0"/>
                        </a:spcAft>
                        <a:buNone/>
                      </a:pPr>
                      <a:r>
                        <a:rPr b="1" lang="en-US"/>
                        <a:t>USN</a:t>
                      </a:r>
                      <a:endParaRPr b="1"/>
                    </a:p>
                  </a:txBody>
                  <a:tcPr marT="91425" marB="91425" marR="91425" marL="91425" anchor="ctr">
                    <a:solidFill>
                      <a:schemeClr val="lt2"/>
                    </a:solidFill>
                  </a:tcPr>
                </a:tc>
                <a:tc>
                  <a:txBody>
                    <a:bodyPr/>
                    <a:lstStyle/>
                    <a:p>
                      <a:pPr indent="0" lvl="0" marL="0" rtl="0" algn="ctr">
                        <a:spcBef>
                          <a:spcPts val="0"/>
                        </a:spcBef>
                        <a:spcAft>
                          <a:spcPts val="0"/>
                        </a:spcAft>
                        <a:buNone/>
                      </a:pPr>
                      <a:r>
                        <a:rPr b="1" lang="en-US"/>
                        <a:t>ROLL No.</a:t>
                      </a:r>
                      <a:endParaRPr b="1"/>
                    </a:p>
                  </a:txBody>
                  <a:tcPr marT="91425" marB="91425" marR="91425" marL="91425" anchor="ctr">
                    <a:solidFill>
                      <a:schemeClr val="lt2"/>
                    </a:solidFill>
                  </a:tcPr>
                </a:tc>
              </a:tr>
              <a:tr h="381000">
                <a:tc>
                  <a:txBody>
                    <a:bodyPr/>
                    <a:lstStyle/>
                    <a:p>
                      <a:pPr indent="0" lvl="0" marL="0" rtl="0" algn="ctr">
                        <a:spcBef>
                          <a:spcPts val="0"/>
                        </a:spcBef>
                        <a:spcAft>
                          <a:spcPts val="0"/>
                        </a:spcAft>
                        <a:buNone/>
                      </a:pPr>
                      <a:r>
                        <a:rPr lang="en-US"/>
                        <a:t>Rahul H</a:t>
                      </a:r>
                      <a:endParaRPr/>
                    </a:p>
                  </a:txBody>
                  <a:tcPr marT="91425" marB="91425" marR="91425" marL="91425" anchor="ctr"/>
                </a:tc>
                <a:tc>
                  <a:txBody>
                    <a:bodyPr/>
                    <a:lstStyle/>
                    <a:p>
                      <a:pPr indent="0" lvl="0" marL="0" rtl="0" algn="ctr">
                        <a:spcBef>
                          <a:spcPts val="0"/>
                        </a:spcBef>
                        <a:spcAft>
                          <a:spcPts val="0"/>
                        </a:spcAft>
                        <a:buNone/>
                      </a:pPr>
                      <a:r>
                        <a:rPr lang="en-US"/>
                        <a:t>01fe21bec219</a:t>
                      </a:r>
                      <a:endParaRPr/>
                    </a:p>
                  </a:txBody>
                  <a:tcPr marT="91425" marB="91425" marR="91425" marL="91425" anchor="ctr"/>
                </a:tc>
                <a:tc>
                  <a:txBody>
                    <a:bodyPr/>
                    <a:lstStyle/>
                    <a:p>
                      <a:pPr indent="0" lvl="0" marL="0" rtl="0" algn="ctr">
                        <a:spcBef>
                          <a:spcPts val="0"/>
                        </a:spcBef>
                        <a:spcAft>
                          <a:spcPts val="0"/>
                        </a:spcAft>
                        <a:buNone/>
                      </a:pPr>
                      <a:r>
                        <a:rPr lang="en-US"/>
                        <a:t>439</a:t>
                      </a:r>
                      <a:endParaRPr/>
                    </a:p>
                  </a:txBody>
                  <a:tcPr marT="91425" marB="91425" marR="91425" marL="91425" anchor="ctr"/>
                </a:tc>
              </a:tr>
              <a:tr h="381000">
                <a:tc>
                  <a:txBody>
                    <a:bodyPr/>
                    <a:lstStyle/>
                    <a:p>
                      <a:pPr indent="0" lvl="0" marL="0" rtl="0" algn="ctr">
                        <a:spcBef>
                          <a:spcPts val="0"/>
                        </a:spcBef>
                        <a:spcAft>
                          <a:spcPts val="0"/>
                        </a:spcAft>
                        <a:buNone/>
                      </a:pPr>
                      <a:r>
                        <a:rPr lang="en-US"/>
                        <a:t>Tarun D</a:t>
                      </a:r>
                      <a:endParaRPr/>
                    </a:p>
                  </a:txBody>
                  <a:tcPr marT="91425" marB="91425" marR="91425" marL="91425" anchor="ctr"/>
                </a:tc>
                <a:tc>
                  <a:txBody>
                    <a:bodyPr/>
                    <a:lstStyle/>
                    <a:p>
                      <a:pPr indent="0" lvl="0" marL="0" rtl="0" algn="ctr">
                        <a:spcBef>
                          <a:spcPts val="0"/>
                        </a:spcBef>
                        <a:spcAft>
                          <a:spcPts val="0"/>
                        </a:spcAft>
                        <a:buNone/>
                      </a:pPr>
                      <a:r>
                        <a:rPr lang="en-US"/>
                        <a:t>01fe21bec196</a:t>
                      </a:r>
                      <a:endParaRPr/>
                    </a:p>
                  </a:txBody>
                  <a:tcPr marT="91425" marB="91425" marR="91425" marL="91425" anchor="ctr"/>
                </a:tc>
                <a:tc>
                  <a:txBody>
                    <a:bodyPr/>
                    <a:lstStyle/>
                    <a:p>
                      <a:pPr indent="0" lvl="0" marL="0" rtl="0" algn="ctr">
                        <a:spcBef>
                          <a:spcPts val="0"/>
                        </a:spcBef>
                        <a:spcAft>
                          <a:spcPts val="0"/>
                        </a:spcAft>
                        <a:buNone/>
                      </a:pPr>
                      <a:r>
                        <a:rPr lang="en-US"/>
                        <a:t>421</a:t>
                      </a:r>
                      <a:endParaRPr/>
                    </a:p>
                  </a:txBody>
                  <a:tcPr marT="91425" marB="91425" marR="91425" marL="91425" anchor="ctr"/>
                </a:tc>
              </a:tr>
              <a:tr h="381000">
                <a:tc>
                  <a:txBody>
                    <a:bodyPr/>
                    <a:lstStyle/>
                    <a:p>
                      <a:pPr indent="0" lvl="0" marL="0" rtl="0" algn="ctr">
                        <a:spcBef>
                          <a:spcPts val="0"/>
                        </a:spcBef>
                        <a:spcAft>
                          <a:spcPts val="0"/>
                        </a:spcAft>
                        <a:buNone/>
                      </a:pPr>
                      <a:r>
                        <a:rPr lang="en-US"/>
                        <a:t>Anirudh N</a:t>
                      </a:r>
                      <a:endParaRPr/>
                    </a:p>
                  </a:txBody>
                  <a:tcPr marT="91425" marB="91425" marR="91425" marL="91425" anchor="ctr"/>
                </a:tc>
                <a:tc>
                  <a:txBody>
                    <a:bodyPr/>
                    <a:lstStyle/>
                    <a:p>
                      <a:pPr indent="0" lvl="0" marL="0" rtl="0" algn="ctr">
                        <a:spcBef>
                          <a:spcPts val="0"/>
                        </a:spcBef>
                        <a:spcAft>
                          <a:spcPts val="0"/>
                        </a:spcAft>
                        <a:buNone/>
                      </a:pPr>
                      <a:r>
                        <a:rPr lang="en-US"/>
                        <a:t>01fe21bec154</a:t>
                      </a:r>
                      <a:endParaRPr/>
                    </a:p>
                  </a:txBody>
                  <a:tcPr marT="91425" marB="91425" marR="91425" marL="91425" anchor="ctr"/>
                </a:tc>
                <a:tc>
                  <a:txBody>
                    <a:bodyPr/>
                    <a:lstStyle/>
                    <a:p>
                      <a:pPr indent="0" lvl="0" marL="0" rtl="0" algn="ctr">
                        <a:spcBef>
                          <a:spcPts val="0"/>
                        </a:spcBef>
                        <a:spcAft>
                          <a:spcPts val="0"/>
                        </a:spcAft>
                        <a:buNone/>
                      </a:pPr>
                      <a:r>
                        <a:rPr lang="en-US"/>
                        <a:t>562</a:t>
                      </a:r>
                      <a:endParaRPr/>
                    </a:p>
                  </a:txBody>
                  <a:tcPr marT="91425" marB="91425" marR="91425" marL="91425" anchor="ctr"/>
                </a:tc>
              </a:tr>
              <a:tr h="381000">
                <a:tc>
                  <a:txBody>
                    <a:bodyPr/>
                    <a:lstStyle/>
                    <a:p>
                      <a:pPr indent="0" lvl="0" marL="0" rtl="0" algn="ctr">
                        <a:spcBef>
                          <a:spcPts val="0"/>
                        </a:spcBef>
                        <a:spcAft>
                          <a:spcPts val="0"/>
                        </a:spcAft>
                        <a:buNone/>
                      </a:pPr>
                      <a:r>
                        <a:rPr lang="en-US"/>
                        <a:t>Rahul K</a:t>
                      </a:r>
                      <a:endParaRPr/>
                    </a:p>
                  </a:txBody>
                  <a:tcPr marT="91425" marB="91425" marR="91425" marL="91425" anchor="ctr"/>
                </a:tc>
                <a:tc>
                  <a:txBody>
                    <a:bodyPr/>
                    <a:lstStyle/>
                    <a:p>
                      <a:pPr indent="0" lvl="0" marL="0" rtl="0" algn="ctr">
                        <a:spcBef>
                          <a:spcPts val="0"/>
                        </a:spcBef>
                        <a:spcAft>
                          <a:spcPts val="0"/>
                        </a:spcAft>
                        <a:buNone/>
                      </a:pPr>
                      <a:r>
                        <a:rPr lang="en-US"/>
                        <a:t>01fe22bei409</a:t>
                      </a:r>
                      <a:endParaRPr/>
                    </a:p>
                  </a:txBody>
                  <a:tcPr marT="91425" marB="91425" marR="91425" marL="91425" anchor="ctr"/>
                </a:tc>
                <a:tc>
                  <a:txBody>
                    <a:bodyPr/>
                    <a:lstStyle/>
                    <a:p>
                      <a:pPr indent="0" lvl="0" marL="0" rtl="0" algn="ctr">
                        <a:spcBef>
                          <a:spcPts val="0"/>
                        </a:spcBef>
                        <a:spcAft>
                          <a:spcPts val="0"/>
                        </a:spcAft>
                        <a:buNone/>
                      </a:pPr>
                      <a:r>
                        <a:rPr lang="en-US"/>
                        <a:t>164</a:t>
                      </a:r>
                      <a:endParaRPr/>
                    </a:p>
                  </a:txBody>
                  <a:tcPr marT="91425" marB="91425" marR="91425" marL="91425" anchor="ct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BLOCK DIAGRAM</a:t>
            </a:r>
            <a:endParaRPr/>
          </a:p>
        </p:txBody>
      </p:sp>
      <p:pic>
        <p:nvPicPr>
          <p:cNvPr id="139" name="Google Shape;139;p22"/>
          <p:cNvPicPr preferRelativeResize="0"/>
          <p:nvPr/>
        </p:nvPicPr>
        <p:blipFill>
          <a:blip r:embed="rId3">
            <a:alphaModFix/>
          </a:blip>
          <a:stretch>
            <a:fillRect/>
          </a:stretch>
        </p:blipFill>
        <p:spPr>
          <a:xfrm>
            <a:off x="838200" y="1690825"/>
            <a:ext cx="10609475" cy="4013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3"/>
          <p:cNvPicPr preferRelativeResize="0"/>
          <p:nvPr/>
        </p:nvPicPr>
        <p:blipFill>
          <a:blip r:embed="rId3">
            <a:alphaModFix/>
          </a:blip>
          <a:stretch>
            <a:fillRect/>
          </a:stretch>
        </p:blipFill>
        <p:spPr>
          <a:xfrm>
            <a:off x="3482650" y="1064225"/>
            <a:ext cx="4523675" cy="5708025"/>
          </a:xfrm>
          <a:prstGeom prst="rect">
            <a:avLst/>
          </a:prstGeom>
          <a:noFill/>
          <a:ln>
            <a:noFill/>
          </a:ln>
        </p:spPr>
      </p:pic>
      <p:sp>
        <p:nvSpPr>
          <p:cNvPr id="145" name="Google Shape;145;p23"/>
          <p:cNvSpPr txBox="1"/>
          <p:nvPr>
            <p:ph idx="4294967295" type="title"/>
          </p:nvPr>
        </p:nvSpPr>
        <p:spPr>
          <a:xfrm>
            <a:off x="955658" y="185540"/>
            <a:ext cx="10515600" cy="1093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Flow Chart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sp>
        <p:nvSpPr>
          <p:cNvPr id="150" name="Google Shape;150;p2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24"/>
          <p:cNvSpPr txBox="1"/>
          <p:nvPr>
            <p:ph type="title"/>
          </p:nvPr>
        </p:nvSpPr>
        <p:spPr>
          <a:xfrm>
            <a:off x="638881" y="457200"/>
            <a:ext cx="10909640" cy="136861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600"/>
              <a:buFont typeface="Calibri"/>
              <a:buNone/>
            </a:pPr>
            <a:r>
              <a:rPr lang="en-US" sz="6600"/>
              <a:t>CIRCUIT DIAGRAM</a:t>
            </a:r>
            <a:endParaRPr/>
          </a:p>
        </p:txBody>
      </p:sp>
      <p:sp>
        <p:nvSpPr>
          <p:cNvPr id="152" name="Google Shape;152;p24"/>
          <p:cNvSpPr/>
          <p:nvPr/>
        </p:nvSpPr>
        <p:spPr>
          <a:xfrm>
            <a:off x="4450080" y="1850683"/>
            <a:ext cx="3291840" cy="18288"/>
          </a:xfrm>
          <a:custGeom>
            <a:rect b="b" l="l" r="r" t="t"/>
            <a:pathLst>
              <a:path extrusionOk="0" fill="none" h="18288" w="329184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extrusionOk="0" h="18288" w="329184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diagram of a computer circuit&#10;&#10;Description automatically generated" id="153" name="Google Shape;153;p24"/>
          <p:cNvPicPr preferRelativeResize="0"/>
          <p:nvPr/>
        </p:nvPicPr>
        <p:blipFill rotWithShape="1">
          <a:blip r:embed="rId3">
            <a:alphaModFix/>
          </a:blip>
          <a:srcRect b="0" l="0" r="0" t="0"/>
          <a:stretch/>
        </p:blipFill>
        <p:spPr>
          <a:xfrm>
            <a:off x="132444" y="2323418"/>
            <a:ext cx="5848877" cy="3885973"/>
          </a:xfrm>
          <a:prstGeom prst="rect">
            <a:avLst/>
          </a:prstGeom>
          <a:noFill/>
          <a:ln>
            <a:noFill/>
          </a:ln>
        </p:spPr>
      </p:pic>
      <p:pic>
        <p:nvPicPr>
          <p:cNvPr id="154" name="Google Shape;154;p24"/>
          <p:cNvPicPr preferRelativeResize="0"/>
          <p:nvPr/>
        </p:nvPicPr>
        <p:blipFill>
          <a:blip r:embed="rId4">
            <a:alphaModFix/>
          </a:blip>
          <a:stretch>
            <a:fillRect/>
          </a:stretch>
        </p:blipFill>
        <p:spPr>
          <a:xfrm>
            <a:off x="6506574" y="2387700"/>
            <a:ext cx="5614399" cy="3558763"/>
          </a:xfrm>
          <a:prstGeom prst="rect">
            <a:avLst/>
          </a:prstGeom>
          <a:solidFill>
            <a:schemeClr val="lt1"/>
          </a:solidFill>
          <a:ln>
            <a:noFill/>
          </a:ln>
        </p:spPr>
      </p:pic>
      <p:sp>
        <p:nvSpPr>
          <p:cNvPr id="155" name="Google Shape;155;p24"/>
          <p:cNvSpPr txBox="1"/>
          <p:nvPr/>
        </p:nvSpPr>
        <p:spPr>
          <a:xfrm>
            <a:off x="1883625" y="6314150"/>
            <a:ext cx="2387700" cy="30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PLL CIRCUIT</a:t>
            </a:r>
            <a:endParaRPr sz="2800">
              <a:solidFill>
                <a:schemeClr val="dk1"/>
              </a:solidFill>
              <a:latin typeface="Calibri"/>
              <a:ea typeface="Calibri"/>
              <a:cs typeface="Calibri"/>
              <a:sym typeface="Calibri"/>
            </a:endParaRPr>
          </a:p>
        </p:txBody>
      </p:sp>
      <p:sp>
        <p:nvSpPr>
          <p:cNvPr id="156" name="Google Shape;156;p24"/>
          <p:cNvSpPr txBox="1"/>
          <p:nvPr/>
        </p:nvSpPr>
        <p:spPr>
          <a:xfrm>
            <a:off x="7885900" y="6400225"/>
            <a:ext cx="2387700" cy="30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GPS CIRCUIT</a:t>
            </a:r>
            <a:endParaRPr sz="2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INTERMEDIATE</a:t>
            </a:r>
            <a:r>
              <a:rPr lang="en-US"/>
              <a:t> RESULTS</a:t>
            </a:r>
            <a:endParaRPr/>
          </a:p>
        </p:txBody>
      </p:sp>
      <p:pic>
        <p:nvPicPr>
          <p:cNvPr id="162" name="Google Shape;162;p25"/>
          <p:cNvPicPr preferRelativeResize="0"/>
          <p:nvPr/>
        </p:nvPicPr>
        <p:blipFill rotWithShape="1">
          <a:blip r:embed="rId3">
            <a:alphaModFix/>
          </a:blip>
          <a:srcRect b="0" l="0" r="0" t="0"/>
          <a:stretch/>
        </p:blipFill>
        <p:spPr>
          <a:xfrm>
            <a:off x="118625" y="2112800"/>
            <a:ext cx="6248550" cy="4055051"/>
          </a:xfrm>
          <a:prstGeom prst="rect">
            <a:avLst/>
          </a:prstGeom>
          <a:noFill/>
          <a:ln>
            <a:noFill/>
          </a:ln>
        </p:spPr>
      </p:pic>
      <p:sp>
        <p:nvSpPr>
          <p:cNvPr id="163" name="Google Shape;163;p25"/>
          <p:cNvSpPr txBox="1"/>
          <p:nvPr/>
        </p:nvSpPr>
        <p:spPr>
          <a:xfrm>
            <a:off x="1883625" y="6314150"/>
            <a:ext cx="2387700" cy="30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GPS OUTPUT</a:t>
            </a:r>
            <a:endParaRPr sz="2800">
              <a:solidFill>
                <a:schemeClr val="dk1"/>
              </a:solidFill>
              <a:latin typeface="Calibri"/>
              <a:ea typeface="Calibri"/>
              <a:cs typeface="Calibri"/>
              <a:sym typeface="Calibri"/>
            </a:endParaRPr>
          </a:p>
        </p:txBody>
      </p:sp>
      <p:sp>
        <p:nvSpPr>
          <p:cNvPr id="164" name="Google Shape;164;p25"/>
          <p:cNvSpPr txBox="1"/>
          <p:nvPr/>
        </p:nvSpPr>
        <p:spPr>
          <a:xfrm>
            <a:off x="8257325" y="6314150"/>
            <a:ext cx="2387700" cy="30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PLL</a:t>
            </a:r>
            <a:r>
              <a:rPr lang="en-US" sz="2800">
                <a:solidFill>
                  <a:schemeClr val="dk1"/>
                </a:solidFill>
                <a:latin typeface="Calibri"/>
                <a:ea typeface="Calibri"/>
                <a:cs typeface="Calibri"/>
                <a:sym typeface="Calibri"/>
              </a:rPr>
              <a:t> OUTPUT</a:t>
            </a:r>
            <a:endParaRPr sz="2800">
              <a:solidFill>
                <a:schemeClr val="dk1"/>
              </a:solidFill>
              <a:latin typeface="Calibri"/>
              <a:ea typeface="Calibri"/>
              <a:cs typeface="Calibri"/>
              <a:sym typeface="Calibri"/>
            </a:endParaRPr>
          </a:p>
        </p:txBody>
      </p:sp>
      <p:pic>
        <p:nvPicPr>
          <p:cNvPr id="165" name="Google Shape;165;p25"/>
          <p:cNvPicPr preferRelativeResize="0"/>
          <p:nvPr/>
        </p:nvPicPr>
        <p:blipFill rotWithShape="1">
          <a:blip r:embed="rId4">
            <a:alphaModFix/>
          </a:blip>
          <a:srcRect b="0" l="8053" r="9520" t="32623"/>
          <a:stretch/>
        </p:blipFill>
        <p:spPr>
          <a:xfrm>
            <a:off x="6632475" y="2112800"/>
            <a:ext cx="5133574" cy="39493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RESULTS EXPLAINED</a:t>
            </a:r>
            <a:endParaRPr/>
          </a:p>
        </p:txBody>
      </p:sp>
      <p:pic>
        <p:nvPicPr>
          <p:cNvPr id="171" name="Google Shape;171;p26"/>
          <p:cNvPicPr preferRelativeResize="0"/>
          <p:nvPr/>
        </p:nvPicPr>
        <p:blipFill>
          <a:blip r:embed="rId3">
            <a:alphaModFix/>
          </a:blip>
          <a:stretch>
            <a:fillRect/>
          </a:stretch>
        </p:blipFill>
        <p:spPr>
          <a:xfrm>
            <a:off x="981600" y="2586675"/>
            <a:ext cx="10372200" cy="3555025"/>
          </a:xfrm>
          <a:prstGeom prst="rect">
            <a:avLst/>
          </a:prstGeom>
          <a:noFill/>
          <a:ln>
            <a:noFill/>
          </a:ln>
        </p:spPr>
      </p:pic>
      <p:sp>
        <p:nvSpPr>
          <p:cNvPr id="172" name="Google Shape;172;p26"/>
          <p:cNvSpPr txBox="1"/>
          <p:nvPr/>
        </p:nvSpPr>
        <p:spPr>
          <a:xfrm>
            <a:off x="4437900" y="1565250"/>
            <a:ext cx="3316200" cy="65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TRIGGER SIGNAL</a:t>
            </a:r>
            <a:endParaRPr sz="2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Final Results </a:t>
            </a:r>
            <a:endParaRPr/>
          </a:p>
        </p:txBody>
      </p:sp>
      <p:pic>
        <p:nvPicPr>
          <p:cNvPr id="178" name="Google Shape;178;p27" title="WhatsApp Video 2024-06-15 at 13.36.11.mp4">
            <a:hlinkClick r:id="rId3"/>
          </p:cNvPr>
          <p:cNvPicPr preferRelativeResize="0"/>
          <p:nvPr/>
        </p:nvPicPr>
        <p:blipFill>
          <a:blip r:embed="rId4">
            <a:alphaModFix/>
          </a:blip>
          <a:stretch>
            <a:fillRect/>
          </a:stretch>
        </p:blipFill>
        <p:spPr>
          <a:xfrm>
            <a:off x="838200" y="1429450"/>
            <a:ext cx="10967624" cy="5014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917800" y="2766150"/>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Problem Statement</a:t>
            </a:r>
            <a:endParaRPr/>
          </a:p>
        </p:txBody>
      </p:sp>
      <p:sp>
        <p:nvSpPr>
          <p:cNvPr id="92" name="Google Shape;92;p1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a:t>To develop a system that accurately extracts 1PPS signals from a NEO-6M GPS module to trigger a PLL circuit, generating a stable frequency oscillator. The system's design and implementation will be evaluated for timing accuracy and synchronization across multiple units, demonstrating its effectiveness for high-precision timekeeping applications.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838200" y="89555"/>
            <a:ext cx="10515600" cy="13338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98" name="Google Shape;98;p15"/>
          <p:cNvSpPr txBox="1"/>
          <p:nvPr>
            <p:ph idx="1" type="body"/>
          </p:nvPr>
        </p:nvSpPr>
        <p:spPr>
          <a:xfrm>
            <a:off x="838200" y="1423447"/>
            <a:ext cx="10515600" cy="5344998"/>
          </a:xfrm>
          <a:prstGeom prst="rect">
            <a:avLst/>
          </a:prstGeom>
          <a:noFill/>
          <a:ln>
            <a:noFill/>
          </a:ln>
        </p:spPr>
        <p:txBody>
          <a:bodyPr anchorCtr="0" anchor="t" bIns="45700" lIns="91425" spcFirstLastPara="1" rIns="91425" wrap="square" tIns="45700">
            <a:normAutofit lnSpcReduction="10000"/>
          </a:bodyPr>
          <a:lstStyle/>
          <a:p>
            <a:pPr indent="0" lvl="0" marL="0" rtl="0" algn="just">
              <a:spcBef>
                <a:spcPts val="1000"/>
              </a:spcBef>
              <a:spcAft>
                <a:spcPts val="0"/>
              </a:spcAft>
              <a:buClr>
                <a:schemeClr val="dk1"/>
              </a:buClr>
              <a:buSzPts val="1100"/>
              <a:buFont typeface="Arial"/>
              <a:buNone/>
            </a:pPr>
            <a:r>
              <a:rPr lang="en-US" sz="2200"/>
              <a:t>GPS, or</a:t>
            </a:r>
            <a:r>
              <a:rPr b="1" lang="en-US" sz="2200"/>
              <a:t> Global Positioning System</a:t>
            </a:r>
            <a:r>
              <a:rPr lang="en-US" sz="2200"/>
              <a:t>, is a satellite network providing precise location and time information globally. It consists of three components: satellites transmitting timing and location data, ground control stations ensuring satellite accuracy, and user equipment like receivers in smartphones and specialized devices calculating position and time through trilateration. GPS applications include navigation, surveying, timing synchronization, military operations, and emergency response.</a:t>
            </a:r>
            <a:endParaRPr sz="2200"/>
          </a:p>
          <a:p>
            <a:pPr indent="0" lvl="0" marL="0" rtl="0" algn="just">
              <a:lnSpc>
                <a:spcPct val="90000"/>
              </a:lnSpc>
              <a:spcBef>
                <a:spcPts val="1000"/>
              </a:spcBef>
              <a:spcAft>
                <a:spcPts val="0"/>
              </a:spcAft>
              <a:buClr>
                <a:schemeClr val="dk1"/>
              </a:buClr>
              <a:buSzPts val="1800"/>
              <a:buNone/>
            </a:pPr>
            <a:r>
              <a:t/>
            </a:r>
            <a:endParaRPr sz="2200"/>
          </a:p>
          <a:p>
            <a:pPr indent="0" lvl="0" marL="0" rtl="0" algn="just">
              <a:lnSpc>
                <a:spcPct val="90000"/>
              </a:lnSpc>
              <a:spcBef>
                <a:spcPts val="1000"/>
              </a:spcBef>
              <a:spcAft>
                <a:spcPts val="0"/>
              </a:spcAft>
              <a:buClr>
                <a:schemeClr val="dk1"/>
              </a:buClr>
              <a:buSzPts val="1800"/>
              <a:buNone/>
            </a:pPr>
            <a:r>
              <a:rPr lang="en-US" sz="2200"/>
              <a:t>The NEO-6M GPS module is a popular choice for navigation and positioning applications due to its compact size and reliable performance. It features a MediaTek MT3339 chipset and supports multiple satellite navigation systems including GPS, GLONASS, and Galileo. The module operates at low power consumption, making it suitable for battery-powered devices. With a high update rate and accurate positioning capability down to a few meters, the NEO-6M is widely used in drones, handheld GPS devices, vehicle tracking systems, and other applications requiring precise location information. Its UART interface allows easy integration with various microcontrollers and development boards, making it a versatile and effective solution for GPS-based projects.</a:t>
            </a:r>
            <a:endParaRPr sz="2200"/>
          </a:p>
          <a:p>
            <a:pPr indent="0" lvl="0" marL="0" rtl="0" algn="just">
              <a:lnSpc>
                <a:spcPct val="90000"/>
              </a:lnSpc>
              <a:spcBef>
                <a:spcPts val="1000"/>
              </a:spcBef>
              <a:spcAft>
                <a:spcPts val="0"/>
              </a:spcAft>
              <a:buClr>
                <a:schemeClr val="dk1"/>
              </a:buClr>
              <a:buSzPts val="1800"/>
              <a:buNone/>
            </a:pPr>
            <a:r>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idx="1" type="body"/>
          </p:nvPr>
        </p:nvSpPr>
        <p:spPr>
          <a:xfrm>
            <a:off x="0" y="0"/>
            <a:ext cx="12192000" cy="6858000"/>
          </a:xfrm>
          <a:prstGeom prst="rect">
            <a:avLst/>
          </a:prstGeom>
        </p:spPr>
        <p:txBody>
          <a:bodyPr anchorCtr="0" anchor="t" bIns="45700" lIns="91425" spcFirstLastPara="1" rIns="91425" wrap="square" tIns="45700">
            <a:normAutofit fontScale="55000" lnSpcReduction="20000"/>
          </a:bodyPr>
          <a:lstStyle/>
          <a:p>
            <a:pPr indent="0" lvl="0" marL="0" rtl="0" algn="l">
              <a:spcBef>
                <a:spcPts val="1000"/>
              </a:spcBef>
              <a:spcAft>
                <a:spcPts val="0"/>
              </a:spcAft>
              <a:buNone/>
            </a:pPr>
            <a:r>
              <a:rPr lang="en-US"/>
              <a:t>The $GPRMC sentence is part of the NMEA 0183 standard used by GPS devices to convey essential information. It stands for "Recommended Minimum Specific GPS/Transit Data" and contains several critical pieces of data related to position, velocity, and time. </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None/>
            </a:pPr>
            <a:r>
              <a:rPr lang="en-US"/>
              <a:t>A $GPRMC sentence typically looks like this:</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None/>
            </a:pPr>
            <a:r>
              <a:rPr lang="en-US"/>
              <a:t>$GPRMC,hhmmss.sss,A,latitude,N,longitude,W,speed,course,date,mv,W*checksum</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None/>
            </a:pPr>
            <a:r>
              <a:rPr lang="en-US"/>
              <a:t>Detailed Explanation of Each Field: </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Clr>
                <a:schemeClr val="dk1"/>
              </a:buClr>
              <a:buSzPct val="39285"/>
              <a:buFont typeface="Arial"/>
              <a:buNone/>
            </a:pPr>
            <a:r>
              <a:rPr lang="en-US"/>
              <a:t>$GPRMC: Indicates the start of the RMC sentence.</a:t>
            </a:r>
            <a:endParaRPr/>
          </a:p>
          <a:p>
            <a:pPr indent="0" lvl="0" marL="0" rtl="0" algn="l">
              <a:spcBef>
                <a:spcPts val="1000"/>
              </a:spcBef>
              <a:spcAft>
                <a:spcPts val="0"/>
              </a:spcAft>
              <a:buClr>
                <a:schemeClr val="dk1"/>
              </a:buClr>
              <a:buSzPct val="39285"/>
              <a:buFont typeface="Arial"/>
              <a:buNone/>
            </a:pPr>
            <a:r>
              <a:rPr lang="en-US"/>
              <a:t>hhmmss.sss: Time of fix in UTC (hours, minutes, seconds, and milliseconds).</a:t>
            </a:r>
            <a:endParaRPr/>
          </a:p>
          <a:p>
            <a:pPr indent="0" lvl="0" marL="0" rtl="0" algn="l">
              <a:spcBef>
                <a:spcPts val="1000"/>
              </a:spcBef>
              <a:spcAft>
                <a:spcPts val="0"/>
              </a:spcAft>
              <a:buClr>
                <a:schemeClr val="dk1"/>
              </a:buClr>
              <a:buSzPct val="39285"/>
              <a:buFont typeface="Arial"/>
              <a:buNone/>
            </a:pPr>
            <a:r>
              <a:rPr lang="en-US"/>
              <a:t>A: Status (A = Active, V = Void). "Active" indicates a valid fix.</a:t>
            </a:r>
            <a:endParaRPr/>
          </a:p>
          <a:p>
            <a:pPr indent="0" lvl="0" marL="0" rtl="0" algn="l">
              <a:spcBef>
                <a:spcPts val="1000"/>
              </a:spcBef>
              <a:spcAft>
                <a:spcPts val="0"/>
              </a:spcAft>
              <a:buClr>
                <a:schemeClr val="dk1"/>
              </a:buClr>
              <a:buSzPct val="39285"/>
              <a:buFont typeface="Arial"/>
              <a:buNone/>
            </a:pPr>
            <a:r>
              <a:rPr lang="en-US"/>
              <a:t>latitude: Latitude in degrees and minutes (ddmm.mmmm).</a:t>
            </a:r>
            <a:endParaRPr/>
          </a:p>
          <a:p>
            <a:pPr indent="0" lvl="0" marL="0" rtl="0" algn="l">
              <a:spcBef>
                <a:spcPts val="1000"/>
              </a:spcBef>
              <a:spcAft>
                <a:spcPts val="0"/>
              </a:spcAft>
              <a:buClr>
                <a:schemeClr val="dk1"/>
              </a:buClr>
              <a:buSzPct val="39285"/>
              <a:buFont typeface="Arial"/>
              <a:buNone/>
            </a:pPr>
            <a:r>
              <a:rPr lang="en-US"/>
              <a:t>N: North/South indicator (N = North, S = South).</a:t>
            </a:r>
            <a:endParaRPr/>
          </a:p>
          <a:p>
            <a:pPr indent="0" lvl="0" marL="0" rtl="0" algn="l">
              <a:spcBef>
                <a:spcPts val="1000"/>
              </a:spcBef>
              <a:spcAft>
                <a:spcPts val="0"/>
              </a:spcAft>
              <a:buClr>
                <a:schemeClr val="dk1"/>
              </a:buClr>
              <a:buSzPct val="39285"/>
              <a:buFont typeface="Arial"/>
              <a:buNone/>
            </a:pPr>
            <a:r>
              <a:rPr lang="en-US"/>
              <a:t>longitude: Longitude in degrees and minutes (dddmm.mmmm).</a:t>
            </a:r>
            <a:endParaRPr/>
          </a:p>
          <a:p>
            <a:pPr indent="0" lvl="0" marL="0" rtl="0" algn="l">
              <a:spcBef>
                <a:spcPts val="1000"/>
              </a:spcBef>
              <a:spcAft>
                <a:spcPts val="0"/>
              </a:spcAft>
              <a:buClr>
                <a:schemeClr val="dk1"/>
              </a:buClr>
              <a:buSzPct val="39285"/>
              <a:buFont typeface="Arial"/>
              <a:buNone/>
            </a:pPr>
            <a:r>
              <a:rPr lang="en-US"/>
              <a:t>W: East/West indicator (E = East, W = West).</a:t>
            </a:r>
            <a:endParaRPr/>
          </a:p>
          <a:p>
            <a:pPr indent="0" lvl="0" marL="0" rtl="0" algn="l">
              <a:spcBef>
                <a:spcPts val="1000"/>
              </a:spcBef>
              <a:spcAft>
                <a:spcPts val="0"/>
              </a:spcAft>
              <a:buClr>
                <a:schemeClr val="dk1"/>
              </a:buClr>
              <a:buSzPct val="39285"/>
              <a:buFont typeface="Arial"/>
              <a:buNone/>
            </a:pPr>
            <a:r>
              <a:rPr lang="en-US"/>
              <a:t>speed: Speed over the ground in knots.</a:t>
            </a:r>
            <a:endParaRPr/>
          </a:p>
          <a:p>
            <a:pPr indent="0" lvl="0" marL="0" rtl="0" algn="l">
              <a:spcBef>
                <a:spcPts val="1000"/>
              </a:spcBef>
              <a:spcAft>
                <a:spcPts val="0"/>
              </a:spcAft>
              <a:buClr>
                <a:schemeClr val="dk1"/>
              </a:buClr>
              <a:buSzPct val="39285"/>
              <a:buFont typeface="Arial"/>
              <a:buNone/>
            </a:pPr>
            <a:r>
              <a:rPr lang="en-US"/>
              <a:t>course: Track angle in degrees (True).</a:t>
            </a:r>
            <a:endParaRPr/>
          </a:p>
          <a:p>
            <a:pPr indent="0" lvl="0" marL="0" rtl="0" algn="l">
              <a:spcBef>
                <a:spcPts val="1000"/>
              </a:spcBef>
              <a:spcAft>
                <a:spcPts val="0"/>
              </a:spcAft>
              <a:buClr>
                <a:schemeClr val="dk1"/>
              </a:buClr>
              <a:buSzPct val="39285"/>
              <a:buFont typeface="Arial"/>
              <a:buNone/>
            </a:pPr>
            <a:r>
              <a:rPr lang="en-US"/>
              <a:t>date: Date in the format ddmmyy.</a:t>
            </a:r>
            <a:endParaRPr/>
          </a:p>
          <a:p>
            <a:pPr indent="0" lvl="0" marL="0" rtl="0" algn="l">
              <a:spcBef>
                <a:spcPts val="1000"/>
              </a:spcBef>
              <a:spcAft>
                <a:spcPts val="0"/>
              </a:spcAft>
              <a:buClr>
                <a:schemeClr val="dk1"/>
              </a:buClr>
              <a:buSzPct val="39285"/>
              <a:buFont typeface="Arial"/>
              <a:buNone/>
            </a:pPr>
            <a:r>
              <a:rPr lang="en-US"/>
              <a:t>mv: Magnetic variation in degrees.</a:t>
            </a:r>
            <a:endParaRPr/>
          </a:p>
          <a:p>
            <a:pPr indent="0" lvl="0" marL="0" rtl="0" algn="l">
              <a:spcBef>
                <a:spcPts val="1000"/>
              </a:spcBef>
              <a:spcAft>
                <a:spcPts val="0"/>
              </a:spcAft>
              <a:buClr>
                <a:schemeClr val="dk1"/>
              </a:buClr>
              <a:buSzPct val="39285"/>
              <a:buFont typeface="Arial"/>
              <a:buNone/>
            </a:pPr>
            <a:r>
              <a:rPr lang="en-US"/>
              <a:t>W: Direction of magnetic variation (E = East, W = West).</a:t>
            </a:r>
            <a:endParaRPr/>
          </a:p>
          <a:p>
            <a:pPr indent="0" lvl="0" marL="0" rtl="0" algn="l">
              <a:spcBef>
                <a:spcPts val="1000"/>
              </a:spcBef>
              <a:spcAft>
                <a:spcPts val="0"/>
              </a:spcAft>
              <a:buClr>
                <a:schemeClr val="dk1"/>
              </a:buClr>
              <a:buSzPct val="39285"/>
              <a:buFont typeface="Arial"/>
              <a:buNone/>
            </a:pPr>
            <a:r>
              <a:rPr lang="en-US"/>
              <a:t>*checksum: Checksum for error-checking.</a:t>
            </a:r>
            <a:endParaRPr/>
          </a:p>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idx="1" type="body"/>
          </p:nvPr>
        </p:nvSpPr>
        <p:spPr>
          <a:xfrm>
            <a:off x="838200" y="236075"/>
            <a:ext cx="10515600" cy="60744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None/>
            </a:pPr>
            <a:r>
              <a:rPr lang="en-US"/>
              <a:t>Here’s an example $GPRMC sentence with actual values:</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None/>
            </a:pPr>
            <a:r>
              <a:rPr lang="en-US"/>
              <a:t>$GPRMC,123519,A,4807.038,N,01131.000,E,022.4,084.4,230394,003.1,W*6A</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Clr>
                <a:schemeClr val="dk1"/>
              </a:buClr>
              <a:buSzPct val="39285"/>
              <a:buFont typeface="Arial"/>
              <a:buNone/>
            </a:pPr>
            <a:r>
              <a:rPr lang="en-US"/>
              <a:t>Breaking Down the Example</a:t>
            </a:r>
            <a:endParaRPr/>
          </a:p>
          <a:p>
            <a:pPr indent="0" lvl="0" marL="0" rtl="0" algn="l">
              <a:spcBef>
                <a:spcPts val="1000"/>
              </a:spcBef>
              <a:spcAft>
                <a:spcPts val="0"/>
              </a:spcAft>
              <a:buClr>
                <a:schemeClr val="dk1"/>
              </a:buClr>
              <a:buSzPct val="39285"/>
              <a:buFont typeface="Arial"/>
              <a:buNone/>
            </a:pPr>
            <a:r>
              <a:rPr lang="en-US"/>
              <a:t>123519: Time of fix is 12:35:19 UTC.</a:t>
            </a:r>
            <a:endParaRPr/>
          </a:p>
          <a:p>
            <a:pPr indent="0" lvl="0" marL="0" rtl="0" algn="l">
              <a:spcBef>
                <a:spcPts val="1000"/>
              </a:spcBef>
              <a:spcAft>
                <a:spcPts val="0"/>
              </a:spcAft>
              <a:buClr>
                <a:schemeClr val="dk1"/>
              </a:buClr>
              <a:buSzPct val="39285"/>
              <a:buFont typeface="Arial"/>
              <a:buNone/>
            </a:pPr>
            <a:r>
              <a:rPr lang="en-US"/>
              <a:t>A: Status is Active (valid fix).</a:t>
            </a:r>
            <a:endParaRPr/>
          </a:p>
          <a:p>
            <a:pPr indent="0" lvl="0" marL="0" rtl="0" algn="l">
              <a:spcBef>
                <a:spcPts val="1000"/>
              </a:spcBef>
              <a:spcAft>
                <a:spcPts val="0"/>
              </a:spcAft>
              <a:buClr>
                <a:schemeClr val="dk1"/>
              </a:buClr>
              <a:buSzPct val="39285"/>
              <a:buFont typeface="Arial"/>
              <a:buNone/>
            </a:pPr>
            <a:r>
              <a:rPr lang="en-US"/>
              <a:t>4807.038,N: Latitude is 48 degrees, 7.038 minutes North.</a:t>
            </a:r>
            <a:endParaRPr/>
          </a:p>
          <a:p>
            <a:pPr indent="0" lvl="0" marL="0" rtl="0" algn="l">
              <a:spcBef>
                <a:spcPts val="1000"/>
              </a:spcBef>
              <a:spcAft>
                <a:spcPts val="0"/>
              </a:spcAft>
              <a:buClr>
                <a:schemeClr val="dk1"/>
              </a:buClr>
              <a:buSzPct val="39285"/>
              <a:buFont typeface="Arial"/>
              <a:buNone/>
            </a:pPr>
            <a:r>
              <a:rPr lang="en-US"/>
              <a:t>01131.000,E: Longitude is 11 degrees, 31.000 minutes East.</a:t>
            </a:r>
            <a:endParaRPr/>
          </a:p>
          <a:p>
            <a:pPr indent="0" lvl="0" marL="0" rtl="0" algn="l">
              <a:spcBef>
                <a:spcPts val="1000"/>
              </a:spcBef>
              <a:spcAft>
                <a:spcPts val="0"/>
              </a:spcAft>
              <a:buClr>
                <a:schemeClr val="dk1"/>
              </a:buClr>
              <a:buSzPct val="39285"/>
              <a:buFont typeface="Arial"/>
              <a:buNone/>
            </a:pPr>
            <a:r>
              <a:rPr lang="en-US"/>
              <a:t>022.4: Speed over ground is 22.4 knots.</a:t>
            </a:r>
            <a:endParaRPr/>
          </a:p>
          <a:p>
            <a:pPr indent="0" lvl="0" marL="0" rtl="0" algn="l">
              <a:spcBef>
                <a:spcPts val="1000"/>
              </a:spcBef>
              <a:spcAft>
                <a:spcPts val="0"/>
              </a:spcAft>
              <a:buClr>
                <a:schemeClr val="dk1"/>
              </a:buClr>
              <a:buSzPct val="39285"/>
              <a:buFont typeface="Arial"/>
              <a:buNone/>
            </a:pPr>
            <a:r>
              <a:rPr lang="en-US"/>
              <a:t>084.4: Track angle is 84.4 degrees (True).</a:t>
            </a:r>
            <a:endParaRPr/>
          </a:p>
          <a:p>
            <a:pPr indent="0" lvl="0" marL="0" rtl="0" algn="l">
              <a:spcBef>
                <a:spcPts val="1000"/>
              </a:spcBef>
              <a:spcAft>
                <a:spcPts val="0"/>
              </a:spcAft>
              <a:buClr>
                <a:schemeClr val="dk1"/>
              </a:buClr>
              <a:buSzPct val="39285"/>
              <a:buFont typeface="Arial"/>
              <a:buNone/>
            </a:pPr>
            <a:r>
              <a:rPr lang="en-US"/>
              <a:t>230394: Date of fix is 23rd March 1994.</a:t>
            </a:r>
            <a:endParaRPr/>
          </a:p>
          <a:p>
            <a:pPr indent="0" lvl="0" marL="0" rtl="0" algn="l">
              <a:spcBef>
                <a:spcPts val="1000"/>
              </a:spcBef>
              <a:spcAft>
                <a:spcPts val="0"/>
              </a:spcAft>
              <a:buClr>
                <a:schemeClr val="dk1"/>
              </a:buClr>
              <a:buSzPct val="39285"/>
              <a:buFont typeface="Arial"/>
              <a:buNone/>
            </a:pPr>
            <a:r>
              <a:rPr lang="en-US"/>
              <a:t>003.1,W: Magnetic variation is 3.1 degrees West.</a:t>
            </a:r>
            <a:endParaRPr/>
          </a:p>
          <a:p>
            <a:pPr indent="0" lvl="0" marL="0" rtl="0" algn="l">
              <a:spcBef>
                <a:spcPts val="1000"/>
              </a:spcBef>
              <a:spcAft>
                <a:spcPts val="0"/>
              </a:spcAft>
              <a:buClr>
                <a:schemeClr val="dk1"/>
              </a:buClr>
              <a:buSzPct val="39285"/>
              <a:buFont typeface="Arial"/>
              <a:buNone/>
            </a:pPr>
            <a:r>
              <a:rPr lang="en-US"/>
              <a:t>*6A: Checksum value for data integrity verification.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graphicFrame>
        <p:nvGraphicFramePr>
          <p:cNvPr id="113" name="Google Shape;113;p18"/>
          <p:cNvGraphicFramePr/>
          <p:nvPr/>
        </p:nvGraphicFramePr>
        <p:xfrm>
          <a:off x="245808" y="769441"/>
          <a:ext cx="3000000" cy="3000000"/>
        </p:xfrm>
        <a:graphic>
          <a:graphicData uri="http://schemas.openxmlformats.org/drawingml/2006/table">
            <a:tbl>
              <a:tblPr bandRow="1" firstRow="1">
                <a:noFill/>
                <a:tableStyleId>{F4B215EF-A6E4-465F-97D3-A29503E26F88}</a:tableStyleId>
              </a:tblPr>
              <a:tblGrid>
                <a:gridCol w="1045500"/>
                <a:gridCol w="4395025"/>
                <a:gridCol w="6309025"/>
              </a:tblGrid>
              <a:tr h="463625">
                <a:tc>
                  <a:txBody>
                    <a:bodyPr/>
                    <a:lstStyle/>
                    <a:p>
                      <a:pPr indent="0" lvl="0" marL="0" marR="0" rtl="0" algn="l">
                        <a:spcBef>
                          <a:spcPts val="0"/>
                        </a:spcBef>
                        <a:spcAft>
                          <a:spcPts val="0"/>
                        </a:spcAft>
                        <a:buNone/>
                      </a:pPr>
                      <a:r>
                        <a:rPr lang="en-US" sz="2000" u="none" cap="none" strike="noStrike"/>
                        <a:t>   Sl.no</a:t>
                      </a:r>
                      <a:endParaRPr/>
                    </a:p>
                  </a:txBody>
                  <a:tcPr marT="45725" marB="45725" marR="91450" marL="91450">
                    <a:solidFill>
                      <a:srgbClr val="5EACE3"/>
                    </a:solidFill>
                  </a:tcPr>
                </a:tc>
                <a:tc>
                  <a:txBody>
                    <a:bodyPr/>
                    <a:lstStyle/>
                    <a:p>
                      <a:pPr indent="0" lvl="0" marL="0" marR="0" rtl="0" algn="l">
                        <a:spcBef>
                          <a:spcPts val="0"/>
                        </a:spcBef>
                        <a:spcAft>
                          <a:spcPts val="0"/>
                        </a:spcAft>
                        <a:buNone/>
                      </a:pPr>
                      <a:r>
                        <a:rPr lang="en-US" sz="2000"/>
                        <a:t>              Title of paper</a:t>
                      </a:r>
                      <a:endParaRPr/>
                    </a:p>
                  </a:txBody>
                  <a:tcPr marT="45725" marB="45725" marR="91450" marL="91450">
                    <a:solidFill>
                      <a:srgbClr val="5EACE3"/>
                    </a:solidFill>
                  </a:tcPr>
                </a:tc>
                <a:tc>
                  <a:txBody>
                    <a:bodyPr/>
                    <a:lstStyle/>
                    <a:p>
                      <a:pPr indent="0" lvl="0" marL="0" marR="0" rtl="0" algn="l">
                        <a:spcBef>
                          <a:spcPts val="0"/>
                        </a:spcBef>
                        <a:spcAft>
                          <a:spcPts val="0"/>
                        </a:spcAft>
                        <a:buNone/>
                      </a:pPr>
                      <a:r>
                        <a:rPr lang="en-US" sz="2000"/>
                        <a:t>       Inference</a:t>
                      </a:r>
                      <a:endParaRPr/>
                    </a:p>
                  </a:txBody>
                  <a:tcPr marT="45725" marB="45725" marR="91450" marL="91450">
                    <a:solidFill>
                      <a:srgbClr val="5EACE3"/>
                    </a:solidFill>
                  </a:tcPr>
                </a:tc>
              </a:tr>
              <a:tr h="1469450">
                <a:tc>
                  <a:txBody>
                    <a:bodyPr/>
                    <a:lstStyle/>
                    <a:p>
                      <a:pPr indent="0" lvl="0" marL="0" marR="0" rtl="0" algn="l">
                        <a:spcBef>
                          <a:spcPts val="0"/>
                        </a:spcBef>
                        <a:spcAft>
                          <a:spcPts val="0"/>
                        </a:spcAft>
                        <a:buNone/>
                      </a:pPr>
                      <a:r>
                        <a:rPr lang="en-US" sz="1800"/>
                        <a:t>1.</a:t>
                      </a:r>
                      <a:endParaRPr/>
                    </a:p>
                  </a:txBody>
                  <a:tcPr marT="45725" marB="45725" marR="91450" marL="91450">
                    <a:solidFill>
                      <a:srgbClr val="D6EFF5"/>
                    </a:solidFill>
                  </a:tcPr>
                </a:tc>
                <a:tc>
                  <a:txBody>
                    <a:bodyPr/>
                    <a:lstStyle/>
                    <a:p>
                      <a:pPr indent="0" lvl="0" marL="0" marR="0" rtl="0" algn="l">
                        <a:spcBef>
                          <a:spcPts val="0"/>
                        </a:spcBef>
                        <a:spcAft>
                          <a:spcPts val="0"/>
                        </a:spcAft>
                        <a:buNone/>
                      </a:pPr>
                      <a:r>
                        <a:rPr lang="en-US" sz="1800"/>
                        <a:t>Characterizing GPS Disciplined Oscillators for </a:t>
                      </a:r>
                      <a:endParaRPr/>
                    </a:p>
                    <a:p>
                      <a:pPr indent="0" lvl="0" marL="0" marR="0" rtl="0" algn="l">
                        <a:spcBef>
                          <a:spcPts val="0"/>
                        </a:spcBef>
                        <a:spcAft>
                          <a:spcPts val="0"/>
                        </a:spcAft>
                        <a:buNone/>
                      </a:pPr>
                      <a:r>
                        <a:rPr lang="en-US" sz="1800"/>
                        <a:t>Distributed Vehicle-to-X Measurement </a:t>
                      </a:r>
                      <a:endParaRPr/>
                    </a:p>
                    <a:p>
                      <a:pPr indent="0" lvl="0" marL="0" marR="0" rtl="0" algn="l">
                        <a:spcBef>
                          <a:spcPts val="0"/>
                        </a:spcBef>
                        <a:spcAft>
                          <a:spcPts val="0"/>
                        </a:spcAft>
                        <a:buNone/>
                      </a:pPr>
                      <a:r>
                        <a:rPr lang="en-US" sz="1800"/>
                        <a:t>Applications  by Julia Bauer</a:t>
                      </a:r>
                      <a:endParaRPr/>
                    </a:p>
                  </a:txBody>
                  <a:tcPr marT="45725" marB="45725" marR="91450" marL="91450">
                    <a:solidFill>
                      <a:srgbClr val="D6EFF5"/>
                    </a:solidFill>
                  </a:tcPr>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The paper analyzes the reference signal stability of 1 PPS and 10 MHz signals provided by a low-cost GPS disciplined oscillator (GPSDO) under application-specific conditions using a software-defined radio and digital signal processing-based measurement system</a:t>
                      </a:r>
                      <a:endParaRPr sz="1800"/>
                    </a:p>
                  </a:txBody>
                  <a:tcPr marT="45725" marB="45725" marR="91450" marL="91450">
                    <a:solidFill>
                      <a:srgbClr val="D6EFF5"/>
                    </a:solidFill>
                  </a:tcPr>
                </a:tc>
              </a:tr>
              <a:tr h="1469450">
                <a:tc>
                  <a:txBody>
                    <a:bodyPr/>
                    <a:lstStyle/>
                    <a:p>
                      <a:pPr indent="0" lvl="0" marL="0" marR="0" rtl="0" algn="l">
                        <a:spcBef>
                          <a:spcPts val="0"/>
                        </a:spcBef>
                        <a:spcAft>
                          <a:spcPts val="0"/>
                        </a:spcAft>
                        <a:buNone/>
                      </a:pPr>
                      <a:r>
                        <a:rPr lang="en-US" sz="1800"/>
                        <a:t>2.</a:t>
                      </a:r>
                      <a:endParaRPr/>
                    </a:p>
                  </a:txBody>
                  <a:tcPr marT="45725" marB="45725" marR="91450" marL="91450">
                    <a:solidFill>
                      <a:srgbClr val="D6EFF5"/>
                    </a:solidFill>
                  </a:tcPr>
                </a:tc>
                <a:tc>
                  <a:txBody>
                    <a:bodyPr/>
                    <a:lstStyle/>
                    <a:p>
                      <a:pPr indent="0" lvl="0" marL="0" marR="0" rtl="0" algn="l">
                        <a:spcBef>
                          <a:spcPts val="0"/>
                        </a:spcBef>
                        <a:spcAft>
                          <a:spcPts val="0"/>
                        </a:spcAft>
                        <a:buNone/>
                      </a:pPr>
                      <a:r>
                        <a:rPr lang="en-US" sz="1800"/>
                        <a:t>Evaluating the Frequency and Time Uncertainty of GPS Disciplined Oscillators and Clocks by  Michael A. Lombardi </a:t>
                      </a:r>
                      <a:endParaRPr sz="1800"/>
                    </a:p>
                  </a:txBody>
                  <a:tcPr marT="45725" marB="45725" marR="91450" marL="91450">
                    <a:solidFill>
                      <a:srgbClr val="D6EFF5"/>
                    </a:solidFill>
                  </a:tcPr>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The paper discusses the evaluation of uncertainty in GPS disciplined oscillators (GPSDOs) and GPS disciplined clocks (GPSDCs) used as frequency and time references in various industries and also explains the relationship between GPS time and Coordinated Universal Time (UTC) and how GPS time is traceable to the International System (SI)</a:t>
                      </a:r>
                      <a:endParaRPr sz="1800"/>
                    </a:p>
                  </a:txBody>
                  <a:tcPr marT="45725" marB="45725" marR="91450" marL="91450">
                    <a:solidFill>
                      <a:srgbClr val="D6EFF5"/>
                    </a:solidFill>
                  </a:tcPr>
                </a:tc>
              </a:tr>
              <a:tr h="1469450">
                <a:tc>
                  <a:txBody>
                    <a:bodyPr/>
                    <a:lstStyle/>
                    <a:p>
                      <a:pPr indent="0" lvl="0" marL="0" marR="0" rtl="0" algn="l">
                        <a:spcBef>
                          <a:spcPts val="0"/>
                        </a:spcBef>
                        <a:spcAft>
                          <a:spcPts val="0"/>
                        </a:spcAft>
                        <a:buNone/>
                      </a:pPr>
                      <a:r>
                        <a:rPr lang="en-US" sz="1800"/>
                        <a:t>3.</a:t>
                      </a:r>
                      <a:endParaRPr/>
                    </a:p>
                  </a:txBody>
                  <a:tcPr marT="45725" marB="45725" marR="91450" marL="91450">
                    <a:solidFill>
                      <a:srgbClr val="D6EFF5"/>
                    </a:solidFill>
                  </a:tcPr>
                </a:tc>
                <a:tc>
                  <a:txBody>
                    <a:bodyPr/>
                    <a:lstStyle/>
                    <a:p>
                      <a:pPr indent="0" lvl="0" marL="0" marR="0" rtl="0" algn="l">
                        <a:spcBef>
                          <a:spcPts val="0"/>
                        </a:spcBef>
                        <a:spcAft>
                          <a:spcPts val="0"/>
                        </a:spcAft>
                        <a:buNone/>
                      </a:pPr>
                      <a:r>
                        <a:rPr lang="en-US" sz="1800"/>
                        <a:t>Senior Design Project Report on GPS Disciplined Oscillator by  Mohammed Faraz</a:t>
                      </a:r>
                      <a:endParaRPr/>
                    </a:p>
                    <a:p>
                      <a:pPr indent="0" lvl="0" marL="0" marR="0" rtl="0" algn="l">
                        <a:spcBef>
                          <a:spcPts val="0"/>
                        </a:spcBef>
                        <a:spcAft>
                          <a:spcPts val="0"/>
                        </a:spcAft>
                        <a:buNone/>
                      </a:pPr>
                      <a:r>
                        <a:rPr lang="en-US" sz="1800"/>
                        <a:t>[KLETECH]</a:t>
                      </a:r>
                      <a:endParaRPr/>
                    </a:p>
                  </a:txBody>
                  <a:tcPr marT="45725" marB="45725" marR="91450" marL="91450">
                    <a:solidFill>
                      <a:srgbClr val="D6EFF5"/>
                    </a:solidFill>
                  </a:tcPr>
                </a:tc>
                <a:tc>
                  <a:txBody>
                    <a:bodyPr/>
                    <a:lstStyle/>
                    <a:p>
                      <a:pPr indent="0" lvl="0" marL="0" marR="0" rtl="0" algn="l">
                        <a:spcBef>
                          <a:spcPts val="0"/>
                        </a:spcBef>
                        <a:spcAft>
                          <a:spcPts val="0"/>
                        </a:spcAft>
                        <a:buNone/>
                      </a:pPr>
                      <a:r>
                        <a:rPr lang="en-US" sz="1800"/>
                        <a:t>This project focuses on improving GPS data accuracy through the use of a Neo-6M module and Arduino processing, while also enhancing the frequency of the 1pps signal. An oscillator circuit, integrated with a timer, ensures precise frequency reference, reducing errors and costs for various applications. The project's innovation lies in its efficient utilization of a timer-based strategy to achieve dependable performance while minimizing expenses.</a:t>
                      </a:r>
                      <a:endParaRPr sz="1800"/>
                    </a:p>
                  </a:txBody>
                  <a:tcPr marT="45725" marB="45725" marR="91450" marL="91450">
                    <a:solidFill>
                      <a:srgbClr val="D6EFF5"/>
                    </a:solidFill>
                  </a:tcPr>
                </a:tc>
              </a:tr>
            </a:tbl>
          </a:graphicData>
        </a:graphic>
      </p:graphicFrame>
      <p:sp>
        <p:nvSpPr>
          <p:cNvPr id="114" name="Google Shape;114;p18"/>
          <p:cNvSpPr txBox="1"/>
          <p:nvPr/>
        </p:nvSpPr>
        <p:spPr>
          <a:xfrm>
            <a:off x="245808" y="0"/>
            <a:ext cx="609600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400" u="none" cap="none" strike="noStrike">
                <a:solidFill>
                  <a:schemeClr val="dk1"/>
                </a:solidFill>
                <a:latin typeface="Calibri"/>
                <a:ea typeface="Calibri"/>
                <a:cs typeface="Calibri"/>
                <a:sym typeface="Calibri"/>
              </a:rPr>
              <a:t> Literature Survey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1292" y="-2960"/>
            <a:ext cx="10515600" cy="109308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Phase Locked Loop (PLL)</a:t>
            </a:r>
            <a:endParaRPr/>
          </a:p>
        </p:txBody>
      </p:sp>
      <p:sp>
        <p:nvSpPr>
          <p:cNvPr id="120" name="Google Shape;120;p19"/>
          <p:cNvSpPr txBox="1"/>
          <p:nvPr>
            <p:ph idx="1" type="body"/>
          </p:nvPr>
        </p:nvSpPr>
        <p:spPr>
          <a:xfrm>
            <a:off x="-1292" y="1089455"/>
            <a:ext cx="12194582" cy="5765558"/>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800"/>
              <a:buNone/>
            </a:pPr>
            <a:r>
              <a:rPr b="1" lang="en-US" sz="1800"/>
              <a:t>Definition:</a:t>
            </a:r>
            <a:r>
              <a:rPr lang="en-US" sz="1800"/>
              <a:t> A Phase Locked Loop (PLL) is a control system that generates an output signal whose phase is related to the phase of an input signal. It maintains a constant phase difference between the input and output signals.</a:t>
            </a:r>
            <a:endParaRPr sz="1800"/>
          </a:p>
          <a:p>
            <a:pPr indent="0" lvl="0" marL="0" rtl="0" algn="l">
              <a:lnSpc>
                <a:spcPct val="120000"/>
              </a:lnSpc>
              <a:spcBef>
                <a:spcPts val="1000"/>
              </a:spcBef>
              <a:spcAft>
                <a:spcPts val="0"/>
              </a:spcAft>
              <a:buClr>
                <a:schemeClr val="dk1"/>
              </a:buClr>
              <a:buSzPts val="1800"/>
              <a:buNone/>
            </a:pPr>
            <a:r>
              <a:rPr b="1" lang="en-US" sz="1800"/>
              <a:t>Components of PLL:</a:t>
            </a:r>
            <a:endParaRPr sz="1800"/>
          </a:p>
          <a:p>
            <a:pPr indent="0" lvl="0" marL="0" rtl="0" algn="l">
              <a:lnSpc>
                <a:spcPct val="120000"/>
              </a:lnSpc>
              <a:spcBef>
                <a:spcPts val="1000"/>
              </a:spcBef>
              <a:spcAft>
                <a:spcPts val="0"/>
              </a:spcAft>
              <a:buClr>
                <a:schemeClr val="dk1"/>
              </a:buClr>
              <a:buSzPts val="1800"/>
              <a:buNone/>
            </a:pPr>
            <a:r>
              <a:rPr lang="en-US" sz="1800"/>
              <a:t>Phase Detector (PD): Compares phases of input and feedback signals.</a:t>
            </a:r>
            <a:endParaRPr sz="1800"/>
          </a:p>
          <a:p>
            <a:pPr indent="0" lvl="0" marL="0" rtl="0" algn="l">
              <a:lnSpc>
                <a:spcPct val="120000"/>
              </a:lnSpc>
              <a:spcBef>
                <a:spcPts val="1000"/>
              </a:spcBef>
              <a:spcAft>
                <a:spcPts val="0"/>
              </a:spcAft>
              <a:buClr>
                <a:schemeClr val="dk1"/>
              </a:buClr>
              <a:buSzPts val="1800"/>
              <a:buNone/>
            </a:pPr>
            <a:r>
              <a:rPr lang="en-US" sz="1800"/>
              <a:t>Voltage-Controlled Oscillator (VCO): Generates output signal with frequency controlled by input voltage.</a:t>
            </a:r>
            <a:endParaRPr sz="1800"/>
          </a:p>
          <a:p>
            <a:pPr indent="0" lvl="0" marL="0" rtl="0" algn="l">
              <a:lnSpc>
                <a:spcPct val="120000"/>
              </a:lnSpc>
              <a:spcBef>
                <a:spcPts val="1000"/>
              </a:spcBef>
              <a:spcAft>
                <a:spcPts val="0"/>
              </a:spcAft>
              <a:buClr>
                <a:schemeClr val="dk1"/>
              </a:buClr>
              <a:buSzPts val="1800"/>
              <a:buNone/>
            </a:pPr>
            <a:r>
              <a:rPr lang="en-US" sz="1800"/>
              <a:t>Low Pass Filter (LPF): Filters out high-frequency noise from VCO output.</a:t>
            </a:r>
            <a:endParaRPr sz="1800"/>
          </a:p>
          <a:p>
            <a:pPr indent="0" lvl="0" marL="0" rtl="0" algn="l">
              <a:lnSpc>
                <a:spcPct val="120000"/>
              </a:lnSpc>
              <a:spcBef>
                <a:spcPts val="1000"/>
              </a:spcBef>
              <a:spcAft>
                <a:spcPts val="0"/>
              </a:spcAft>
              <a:buClr>
                <a:schemeClr val="dk1"/>
              </a:buClr>
              <a:buSzPts val="1800"/>
              <a:buNone/>
            </a:pPr>
            <a:r>
              <a:rPr lang="en-US" sz="1800"/>
              <a:t>Frequency Divider (Divider): Divides the frequency of VCO output.</a:t>
            </a:r>
            <a:endParaRPr sz="1800"/>
          </a:p>
          <a:p>
            <a:pPr indent="0" lvl="0" marL="0" rtl="0" algn="l">
              <a:lnSpc>
                <a:spcPct val="120000"/>
              </a:lnSpc>
              <a:spcBef>
                <a:spcPts val="1000"/>
              </a:spcBef>
              <a:spcAft>
                <a:spcPts val="0"/>
              </a:spcAft>
              <a:buClr>
                <a:schemeClr val="dk1"/>
              </a:buClr>
              <a:buSzPts val="1800"/>
              <a:buNone/>
            </a:pPr>
            <a:r>
              <a:rPr b="1" lang="en-US" sz="1800"/>
              <a:t>Working Principle: </a:t>
            </a:r>
            <a:r>
              <a:rPr lang="en-US" sz="1800"/>
              <a:t>The phase detector compares the phase of the input signal and the feedback signal. The error signal from the phase detector controls the VCO, adjusting its frequency until the phase error is minimized.</a:t>
            </a:r>
            <a:endParaRPr sz="1800"/>
          </a:p>
          <a:p>
            <a:pPr indent="-228600" lvl="0" marL="228600" rtl="0" algn="l">
              <a:lnSpc>
                <a:spcPct val="90000"/>
              </a:lnSpc>
              <a:spcBef>
                <a:spcPts val="1000"/>
              </a:spcBef>
              <a:spcAft>
                <a:spcPts val="0"/>
              </a:spcAft>
              <a:buClr>
                <a:schemeClr val="dk1"/>
              </a:buClr>
              <a:buSzPts val="1800"/>
              <a:buNone/>
            </a:pPr>
            <a:r>
              <a:rPr b="1" lang="en-US" sz="1800"/>
              <a:t>Applications:</a:t>
            </a:r>
            <a:endParaRPr b="1" sz="1800"/>
          </a:p>
          <a:p>
            <a:pPr indent="-228600" lvl="0" marL="228600" rtl="0" algn="l">
              <a:lnSpc>
                <a:spcPct val="90000"/>
              </a:lnSpc>
              <a:spcBef>
                <a:spcPts val="1000"/>
              </a:spcBef>
              <a:spcAft>
                <a:spcPts val="0"/>
              </a:spcAft>
              <a:buClr>
                <a:schemeClr val="dk1"/>
              </a:buClr>
              <a:buSzPts val="1800"/>
              <a:buNone/>
            </a:pPr>
            <a:r>
              <a:rPr lang="en-US" sz="1800"/>
              <a:t>1.  Communication Systems</a:t>
            </a:r>
            <a:endParaRPr sz="1800"/>
          </a:p>
          <a:p>
            <a:pPr indent="-228600" lvl="0" marL="228600" rtl="0" algn="l">
              <a:lnSpc>
                <a:spcPct val="90000"/>
              </a:lnSpc>
              <a:spcBef>
                <a:spcPts val="1000"/>
              </a:spcBef>
              <a:spcAft>
                <a:spcPts val="0"/>
              </a:spcAft>
              <a:buClr>
                <a:schemeClr val="dk1"/>
              </a:buClr>
              <a:buSzPts val="1800"/>
              <a:buNone/>
            </a:pPr>
            <a:r>
              <a:rPr lang="en-US" sz="1800"/>
              <a:t>2.  Clock Recovery</a:t>
            </a:r>
            <a:endParaRPr sz="1800"/>
          </a:p>
          <a:p>
            <a:pPr indent="-228600" lvl="0" marL="228600" rtl="0" algn="l">
              <a:lnSpc>
                <a:spcPct val="90000"/>
              </a:lnSpc>
              <a:spcBef>
                <a:spcPts val="1000"/>
              </a:spcBef>
              <a:spcAft>
                <a:spcPts val="0"/>
              </a:spcAft>
              <a:buClr>
                <a:schemeClr val="dk1"/>
              </a:buClr>
              <a:buSzPts val="1800"/>
              <a:buNone/>
            </a:pPr>
            <a:r>
              <a:rPr lang="en-US" sz="1800"/>
              <a:t>3.  Frequency Synthesis</a:t>
            </a:r>
            <a:endParaRPr sz="1800"/>
          </a:p>
          <a:p>
            <a:pPr indent="0" lvl="0" marL="0" rtl="0" algn="l">
              <a:lnSpc>
                <a:spcPct val="90000"/>
              </a:lnSpc>
              <a:spcBef>
                <a:spcPts val="1000"/>
              </a:spcBef>
              <a:spcAft>
                <a:spcPts val="0"/>
              </a:spcAft>
              <a:buClr>
                <a:schemeClr val="dk1"/>
              </a:buClr>
              <a:buSzPts val="1800"/>
              <a:buNone/>
            </a:pPr>
            <a:r>
              <a:rPr lang="en-US" sz="1800"/>
              <a:t>4.  Modulation and Demodulation</a:t>
            </a:r>
            <a:endParaRPr sz="1800"/>
          </a:p>
        </p:txBody>
      </p:sp>
      <p:pic>
        <p:nvPicPr>
          <p:cNvPr id="121" name="Google Shape;121;p19"/>
          <p:cNvPicPr preferRelativeResize="0"/>
          <p:nvPr/>
        </p:nvPicPr>
        <p:blipFill rotWithShape="1">
          <a:blip r:embed="rId3">
            <a:alphaModFix/>
          </a:blip>
          <a:srcRect b="0" l="0" r="0" t="0"/>
          <a:stretch/>
        </p:blipFill>
        <p:spPr>
          <a:xfrm>
            <a:off x="7745924" y="4379885"/>
            <a:ext cx="4191000" cy="2476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1292" y="-2960"/>
            <a:ext cx="11277599" cy="9897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Circuit Examples Using Phase Locked Loop (PLL)</a:t>
            </a:r>
            <a:endParaRPr/>
          </a:p>
        </p:txBody>
      </p:sp>
      <p:sp>
        <p:nvSpPr>
          <p:cNvPr id="127" name="Google Shape;127;p20"/>
          <p:cNvSpPr txBox="1"/>
          <p:nvPr>
            <p:ph idx="1" type="body"/>
          </p:nvPr>
        </p:nvSpPr>
        <p:spPr>
          <a:xfrm>
            <a:off x="-1292" y="986133"/>
            <a:ext cx="12201040" cy="588825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Frequency Multiplier: </a:t>
            </a:r>
            <a:r>
              <a:rPr lang="en-US"/>
              <a:t>By utilizing the frequency division capability of the PLL, it can be configured to multiply the frequency of an input signal. This is useful in applications like clock multiplication.</a:t>
            </a:r>
            <a:endParaRPr/>
          </a:p>
          <a:p>
            <a:pPr indent="0" lvl="0" marL="0" rtl="0" algn="l">
              <a:lnSpc>
                <a:spcPct val="90000"/>
              </a:lnSpc>
              <a:spcBef>
                <a:spcPts val="1000"/>
              </a:spcBef>
              <a:spcAft>
                <a:spcPts val="0"/>
              </a:spcAft>
              <a:buClr>
                <a:schemeClr val="dk1"/>
              </a:buClr>
              <a:buSzPts val="2800"/>
              <a:buNone/>
            </a:pPr>
            <a:r>
              <a:rPr b="1" lang="en-US"/>
              <a:t>Frequency Demodulator: </a:t>
            </a:r>
            <a:r>
              <a:rPr lang="en-US"/>
              <a:t>PLLs can be employed as frequency demodulators to extract modulation information from a carrier signal. This is commonly used in FM demodulation.</a:t>
            </a:r>
            <a:endParaRPr/>
          </a:p>
          <a:p>
            <a:pPr indent="0" lvl="0" marL="0" rtl="0" algn="l">
              <a:lnSpc>
                <a:spcPct val="90000"/>
              </a:lnSpc>
              <a:spcBef>
                <a:spcPts val="1000"/>
              </a:spcBef>
              <a:spcAft>
                <a:spcPts val="0"/>
              </a:spcAft>
              <a:buClr>
                <a:schemeClr val="dk1"/>
              </a:buClr>
              <a:buSzPts val="2800"/>
              <a:buNone/>
            </a:pPr>
            <a:r>
              <a:rPr b="1" lang="en-US"/>
              <a:t>Frequency Synthesizer: </a:t>
            </a:r>
            <a:r>
              <a:rPr lang="en-US"/>
              <a:t>One of the primary applications of PLLs is in frequency synthesizers, where they generate stable output frequencies by phase-locking a variable oscillator to a reference signal. These synthesizers find extensive use in communication systems, test equipment, and instrumentation.</a:t>
            </a:r>
            <a:endParaRPr/>
          </a:p>
          <a:p>
            <a:pPr indent="0" lvl="0" marL="0" rtl="0" algn="l">
              <a:lnSpc>
                <a:spcPct val="90000"/>
              </a:lnSpc>
              <a:spcBef>
                <a:spcPts val="1000"/>
              </a:spcBef>
              <a:spcAft>
                <a:spcPts val="0"/>
              </a:spcAft>
              <a:buClr>
                <a:schemeClr val="dk1"/>
              </a:buClr>
              <a:buSzPts val="2800"/>
              <a:buNone/>
            </a:pPr>
            <a:r>
              <a:rPr b="1" lang="en-US"/>
              <a:t>Clock Generation: </a:t>
            </a:r>
            <a:r>
              <a:rPr lang="en-US"/>
              <a:t>PLLs are extensively used for clock generation in digital systems. They provide stable clock signals with precise frequency and phase control, essential for synchronous digital circuits and microprocessors.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1292" y="-80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Simulation Software for PLL Design</a:t>
            </a:r>
            <a:endParaRPr/>
          </a:p>
        </p:txBody>
      </p:sp>
      <p:sp>
        <p:nvSpPr>
          <p:cNvPr id="133" name="Google Shape;133;p21"/>
          <p:cNvSpPr txBox="1"/>
          <p:nvPr>
            <p:ph idx="1" type="body"/>
          </p:nvPr>
        </p:nvSpPr>
        <p:spPr>
          <a:xfrm>
            <a:off x="5166" y="1199235"/>
            <a:ext cx="12194583" cy="5655778"/>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dk1"/>
              </a:buClr>
              <a:buSzPts val="2800"/>
              <a:buNone/>
            </a:pPr>
            <a:r>
              <a:rPr b="1" lang="en-US"/>
              <a:t>1.TINA by Texas Instruments:</a:t>
            </a:r>
            <a:endParaRPr b="1"/>
          </a:p>
          <a:p>
            <a:pPr indent="-241934" lvl="0" marL="228600" rtl="0" algn="l">
              <a:lnSpc>
                <a:spcPct val="90000"/>
              </a:lnSpc>
              <a:spcBef>
                <a:spcPts val="1000"/>
              </a:spcBef>
              <a:spcAft>
                <a:spcPts val="0"/>
              </a:spcAft>
              <a:buClr>
                <a:schemeClr val="dk1"/>
              </a:buClr>
              <a:buSzPts val="2800"/>
              <a:buChar char="•"/>
            </a:pPr>
            <a:r>
              <a:rPr lang="en-US"/>
              <a:t>Comprehensive tool for PLL design and simulation.</a:t>
            </a:r>
            <a:endParaRPr/>
          </a:p>
          <a:p>
            <a:pPr indent="-241934" lvl="0" marL="228600" rtl="0" algn="l">
              <a:lnSpc>
                <a:spcPct val="90000"/>
              </a:lnSpc>
              <a:spcBef>
                <a:spcPts val="1000"/>
              </a:spcBef>
              <a:spcAft>
                <a:spcPts val="0"/>
              </a:spcAft>
              <a:buClr>
                <a:schemeClr val="dk1"/>
              </a:buClr>
              <a:buSzPts val="2800"/>
              <a:buChar char="•"/>
            </a:pPr>
            <a:r>
              <a:rPr lang="en-US"/>
              <a:t>Key Features: Design PLLs, analyze stability, evaluate phase noise.</a:t>
            </a:r>
            <a:endParaRPr/>
          </a:p>
          <a:p>
            <a:pPr indent="-241934" lvl="0" marL="228600" rtl="0" algn="l">
              <a:lnSpc>
                <a:spcPct val="90000"/>
              </a:lnSpc>
              <a:spcBef>
                <a:spcPts val="1000"/>
              </a:spcBef>
              <a:spcAft>
                <a:spcPts val="0"/>
              </a:spcAft>
              <a:buClr>
                <a:schemeClr val="dk1"/>
              </a:buClr>
              <a:buSzPts val="2800"/>
              <a:buChar char="•"/>
            </a:pPr>
            <a:r>
              <a:rPr lang="en-US"/>
              <a:t>Benefits: Accelerates design, facilitates optimization.</a:t>
            </a:r>
            <a:endParaRPr/>
          </a:p>
          <a:p>
            <a:pPr indent="-241934" lvl="0" marL="228600" rtl="0" algn="l">
              <a:lnSpc>
                <a:spcPct val="90000"/>
              </a:lnSpc>
              <a:spcBef>
                <a:spcPts val="1000"/>
              </a:spcBef>
              <a:spcAft>
                <a:spcPts val="0"/>
              </a:spcAft>
              <a:buClr>
                <a:schemeClr val="dk1"/>
              </a:buClr>
              <a:buSzPts val="2800"/>
              <a:buChar char="•"/>
            </a:pPr>
            <a:r>
              <a:rPr lang="en-US"/>
              <a:t>Ideal for engineers in communications, instrumentation, and signal processing.</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b="1" lang="en-US"/>
              <a:t>2.ADIsimPLL by Analog Devices:</a:t>
            </a:r>
            <a:endParaRPr/>
          </a:p>
          <a:p>
            <a:pPr indent="-241934" lvl="0" marL="228600" rtl="0" algn="l">
              <a:lnSpc>
                <a:spcPct val="90000"/>
              </a:lnSpc>
              <a:spcBef>
                <a:spcPts val="1000"/>
              </a:spcBef>
              <a:spcAft>
                <a:spcPts val="0"/>
              </a:spcAft>
              <a:buClr>
                <a:schemeClr val="dk1"/>
              </a:buClr>
              <a:buSzPts val="2800"/>
              <a:buChar char="•"/>
            </a:pPr>
            <a:r>
              <a:rPr lang="en-US"/>
              <a:t>Powerful platform for PLL design and analysis.</a:t>
            </a:r>
            <a:endParaRPr/>
          </a:p>
          <a:p>
            <a:pPr indent="-241934" lvl="0" marL="228600" rtl="0" algn="l">
              <a:lnSpc>
                <a:spcPct val="90000"/>
              </a:lnSpc>
              <a:spcBef>
                <a:spcPts val="1000"/>
              </a:spcBef>
              <a:spcAft>
                <a:spcPts val="0"/>
              </a:spcAft>
              <a:buClr>
                <a:schemeClr val="dk1"/>
              </a:buClr>
              <a:buSzPts val="2800"/>
              <a:buChar char="•"/>
            </a:pPr>
            <a:r>
              <a:rPr lang="en-US"/>
              <a:t>Key Features: Customizable parameters, phase noise analysis, loop filter optimization.</a:t>
            </a:r>
            <a:endParaRPr/>
          </a:p>
          <a:p>
            <a:pPr indent="-241934" lvl="0" marL="228600" rtl="0" algn="l">
              <a:lnSpc>
                <a:spcPct val="90000"/>
              </a:lnSpc>
              <a:spcBef>
                <a:spcPts val="1000"/>
              </a:spcBef>
              <a:spcAft>
                <a:spcPts val="0"/>
              </a:spcAft>
              <a:buClr>
                <a:schemeClr val="dk1"/>
              </a:buClr>
              <a:buSzPts val="2800"/>
              <a:buChar char="•"/>
            </a:pPr>
            <a:r>
              <a:rPr lang="en-US"/>
              <a:t>Benefits: Streamlines design process, offers access to Analog Devices' PLL products.</a:t>
            </a:r>
            <a:endParaRPr/>
          </a:p>
          <a:p>
            <a:pPr indent="-241934" lvl="0" marL="228600" rtl="0" algn="l">
              <a:lnSpc>
                <a:spcPct val="90000"/>
              </a:lnSpc>
              <a:spcBef>
                <a:spcPts val="1000"/>
              </a:spcBef>
              <a:spcAft>
                <a:spcPts val="0"/>
              </a:spcAft>
              <a:buClr>
                <a:schemeClr val="dk1"/>
              </a:buClr>
              <a:buSzPts val="2800"/>
              <a:buChar char="•"/>
            </a:pPr>
            <a:r>
              <a:rPr lang="en-US"/>
              <a:t>Suitable for engineers in aerospace, telecommunications, and automotive industries.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