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67" r:id="rId15"/>
    <p:sldId id="268" r:id="rId16"/>
    <p:sldId id="269" r:id="rId17"/>
    <p:sldId id="270"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h m" userId="e31ca784a19cf6f9" providerId="LiveId" clId="{D8054384-ED6A-41B9-A529-9136941393DF}"/>
    <pc:docChg chg="undo custSel addSld delSld modSld">
      <pc:chgData name="rakshith m" userId="e31ca784a19cf6f9" providerId="LiveId" clId="{D8054384-ED6A-41B9-A529-9136941393DF}" dt="2023-08-26T14:07:12.745" v="2066" actId="20577"/>
      <pc:docMkLst>
        <pc:docMk/>
      </pc:docMkLst>
      <pc:sldChg chg="add del">
        <pc:chgData name="rakshith m" userId="e31ca784a19cf6f9" providerId="LiveId" clId="{D8054384-ED6A-41B9-A529-9136941393DF}" dt="2023-08-26T13:50:50.550" v="1272" actId="47"/>
        <pc:sldMkLst>
          <pc:docMk/>
          <pc:sldMk cId="0" sldId="256"/>
        </pc:sldMkLst>
      </pc:sldChg>
      <pc:sldChg chg="modSp mod">
        <pc:chgData name="rakshith m" userId="e31ca784a19cf6f9" providerId="LiveId" clId="{D8054384-ED6A-41B9-A529-9136941393DF}" dt="2023-08-26T13:37:41.003" v="7" actId="255"/>
        <pc:sldMkLst>
          <pc:docMk/>
          <pc:sldMk cId="0" sldId="257"/>
        </pc:sldMkLst>
        <pc:spChg chg="mod">
          <ac:chgData name="rakshith m" userId="e31ca784a19cf6f9" providerId="LiveId" clId="{D8054384-ED6A-41B9-A529-9136941393DF}" dt="2023-08-26T13:37:28.068" v="6" actId="27636"/>
          <ac:spMkLst>
            <pc:docMk/>
            <pc:sldMk cId="0" sldId="257"/>
            <ac:spMk id="62" creationId="{00000000-0000-0000-0000-000000000000}"/>
          </ac:spMkLst>
        </pc:spChg>
        <pc:spChg chg="mod">
          <ac:chgData name="rakshith m" userId="e31ca784a19cf6f9" providerId="LiveId" clId="{D8054384-ED6A-41B9-A529-9136941393DF}" dt="2023-08-26T13:37:41.003" v="7" actId="255"/>
          <ac:spMkLst>
            <pc:docMk/>
            <pc:sldMk cId="0" sldId="257"/>
            <ac:spMk id="63" creationId="{00000000-0000-0000-0000-000000000000}"/>
          </ac:spMkLst>
        </pc:spChg>
      </pc:sldChg>
      <pc:sldChg chg="modSp mod">
        <pc:chgData name="rakshith m" userId="e31ca784a19cf6f9" providerId="LiveId" clId="{D8054384-ED6A-41B9-A529-9136941393DF}" dt="2023-08-26T13:48:58.388" v="1270" actId="20577"/>
        <pc:sldMkLst>
          <pc:docMk/>
          <pc:sldMk cId="0" sldId="258"/>
        </pc:sldMkLst>
        <pc:spChg chg="mod">
          <ac:chgData name="rakshith m" userId="e31ca784a19cf6f9" providerId="LiveId" clId="{D8054384-ED6A-41B9-A529-9136941393DF}" dt="2023-08-26T13:48:58.388" v="1270" actId="20577"/>
          <ac:spMkLst>
            <pc:docMk/>
            <pc:sldMk cId="0" sldId="258"/>
            <ac:spMk id="68" creationId="{00000000-0000-0000-0000-000000000000}"/>
          </ac:spMkLst>
        </pc:spChg>
      </pc:sldChg>
      <pc:sldChg chg="modSp mod">
        <pc:chgData name="rakshith m" userId="e31ca784a19cf6f9" providerId="LiveId" clId="{D8054384-ED6A-41B9-A529-9136941393DF}" dt="2023-08-26T14:04:04.159" v="1986" actId="20577"/>
        <pc:sldMkLst>
          <pc:docMk/>
          <pc:sldMk cId="0" sldId="259"/>
        </pc:sldMkLst>
        <pc:spChg chg="mod">
          <ac:chgData name="rakshith m" userId="e31ca784a19cf6f9" providerId="LiveId" clId="{D8054384-ED6A-41B9-A529-9136941393DF}" dt="2023-08-26T14:04:04.159" v="1986" actId="20577"/>
          <ac:spMkLst>
            <pc:docMk/>
            <pc:sldMk cId="0" sldId="259"/>
            <ac:spMk id="75" creationId="{00000000-0000-0000-0000-000000000000}"/>
          </ac:spMkLst>
        </pc:spChg>
      </pc:sldChg>
      <pc:sldChg chg="modSp mod">
        <pc:chgData name="rakshith m" userId="e31ca784a19cf6f9" providerId="LiveId" clId="{D8054384-ED6A-41B9-A529-9136941393DF}" dt="2023-08-26T14:07:12.745" v="2066" actId="20577"/>
        <pc:sldMkLst>
          <pc:docMk/>
          <pc:sldMk cId="0" sldId="260"/>
        </pc:sldMkLst>
        <pc:spChg chg="mod">
          <ac:chgData name="rakshith m" userId="e31ca784a19cf6f9" providerId="LiveId" clId="{D8054384-ED6A-41B9-A529-9136941393DF}" dt="2023-08-26T14:07:12.745" v="2066" actId="20577"/>
          <ac:spMkLst>
            <pc:docMk/>
            <pc:sldMk cId="0" sldId="260"/>
            <ac:spMk id="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3d3092ccd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3d3092ccd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58980dd2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58980dd2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58980dd2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58980dd2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58980dd2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58980dd2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58980dd2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58980dd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d3092ccdc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d3092ccdc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d3092ccdc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d3092ccdc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d3092ccdc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d3092ccdc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3d30846d3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3d30846d3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3d30846d3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3d30846d3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3d3092ccdc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3d3092ccd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58980dd2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58980dd2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58980dd2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58980dd2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d3092ccdc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3d3092ccdc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28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092ccd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092ccd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2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65450" y="1069800"/>
            <a:ext cx="80196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616161"/>
              </a:buClr>
              <a:buSzPts val="1600"/>
              <a:buFont typeface="Montserrat Medium"/>
              <a:buChar char="●"/>
            </a:pPr>
            <a:r>
              <a:rPr lang="en-GB" sz="1600">
                <a:solidFill>
                  <a:srgbClr val="616161"/>
                </a:solidFill>
                <a:latin typeface="Montserrat Medium"/>
                <a:ea typeface="Montserrat Medium"/>
                <a:cs typeface="Montserrat Medium"/>
                <a:sym typeface="Montserrat Medium"/>
              </a:rPr>
              <a:t>Your pitch time is for 10 Mins.</a:t>
            </a:r>
            <a:endParaRPr sz="1600">
              <a:solidFill>
                <a:srgbClr val="616161"/>
              </a:solidFill>
              <a:latin typeface="Montserrat Medium"/>
              <a:ea typeface="Montserrat Medium"/>
              <a:cs typeface="Montserrat Medium"/>
              <a:sym typeface="Montserrat Medium"/>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This included 7 mins of presentation and 3 mins of Q&amp;A.</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The presentation will be in person</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Keep it crisp, clear and concise.</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Demo is mandatory. (Video or Live demo)</a:t>
            </a:r>
            <a:endParaRPr sz="1800">
              <a:solidFill>
                <a:srgbClr val="616161"/>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616161"/>
              </a:buClr>
              <a:buSzPts val="1800"/>
              <a:buFont typeface="Proxima Nova"/>
              <a:buChar char="●"/>
            </a:pPr>
            <a:r>
              <a:rPr lang="en-GB" sz="1800">
                <a:solidFill>
                  <a:srgbClr val="616161"/>
                </a:solidFill>
                <a:latin typeface="Proxima Nova"/>
                <a:ea typeface="Proxima Nova"/>
                <a:cs typeface="Proxima Nova"/>
                <a:sym typeface="Proxima Nova"/>
              </a:rPr>
              <a:t>After pitch, there will be questions from Jury.</a:t>
            </a:r>
            <a:endParaRPr sz="1800" b="1" i="1">
              <a:solidFill>
                <a:srgbClr val="000985"/>
              </a:solidFill>
              <a:latin typeface="Montserrat"/>
              <a:ea typeface="Montserrat"/>
              <a:cs typeface="Montserrat"/>
              <a:sym typeface="Montserrat"/>
            </a:endParaRPr>
          </a:p>
        </p:txBody>
      </p:sp>
      <p:sp>
        <p:nvSpPr>
          <p:cNvPr id="55" name="Google Shape;55;p13"/>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3"/>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05" name="Google Shape;105;p20"/>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Architecture</a:t>
            </a:r>
            <a:endParaRPr sz="22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06" name="Google Shape;106;p20"/>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13" name="Google Shape;113;p21"/>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Business Logic of the solution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14" name="Google Shape;114;p21"/>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21"/>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21" name="Google Shape;121;p22"/>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Technology used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22" name="Google Shape;122;p22"/>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22"/>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29" name="Google Shape;129;p23"/>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Estimated cost of/after implementing the solution :</a:t>
            </a:r>
            <a:endParaRPr sz="2100" b="1">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a:solidFill>
                <a:srgbClr val="616161"/>
              </a:solidFill>
              <a:latin typeface="Proxima Nova"/>
              <a:ea typeface="Proxima Nova"/>
              <a:cs typeface="Proxima Nova"/>
              <a:sym typeface="Proxima Nova"/>
            </a:endParaRPr>
          </a:p>
        </p:txBody>
      </p:sp>
      <p:sp>
        <p:nvSpPr>
          <p:cNvPr id="130" name="Google Shape;130;p23"/>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23"/>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37" name="Google Shape;137;p24"/>
          <p:cNvSpPr txBox="1"/>
          <p:nvPr/>
        </p:nvSpPr>
        <p:spPr>
          <a:xfrm>
            <a:off x="311700" y="884950"/>
            <a:ext cx="8520600"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100" b="1">
                <a:solidFill>
                  <a:srgbClr val="001466"/>
                </a:solidFill>
                <a:latin typeface="Montserrat"/>
                <a:ea typeface="Montserrat"/>
                <a:cs typeface="Montserrat"/>
                <a:sym typeface="Montserrat"/>
              </a:rPr>
              <a:t>Demo Video/Live Demo</a:t>
            </a:r>
            <a:endParaRPr sz="1800" b="1">
              <a:solidFill>
                <a:srgbClr val="616161"/>
              </a:solidFill>
              <a:latin typeface="Proxima Nova"/>
              <a:ea typeface="Proxima Nova"/>
              <a:cs typeface="Proxima Nova"/>
              <a:sym typeface="Proxima Nova"/>
            </a:endParaRPr>
          </a:p>
        </p:txBody>
      </p:sp>
      <p:sp>
        <p:nvSpPr>
          <p:cNvPr id="138" name="Google Shape;138;p24"/>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24"/>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45" name="Google Shape;145;p25"/>
          <p:cNvSpPr txBox="1"/>
          <p:nvPr/>
        </p:nvSpPr>
        <p:spPr>
          <a:xfrm>
            <a:off x="311700" y="8405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GitHub Link (Codes should be public and available after hackathon also)</a:t>
            </a:r>
            <a:endParaRPr sz="2100" b="1">
              <a:solidFill>
                <a:srgbClr val="001466"/>
              </a:solidFill>
              <a:latin typeface="Montserrat"/>
              <a:ea typeface="Montserrat"/>
              <a:cs typeface="Montserrat"/>
              <a:sym typeface="Montserrat"/>
            </a:endParaRPr>
          </a:p>
          <a:p>
            <a:pPr marL="0" lvl="0" indent="0" algn="l" rtl="0">
              <a:lnSpc>
                <a:spcPct val="115000"/>
              </a:lnSpc>
              <a:spcBef>
                <a:spcPts val="0"/>
              </a:spcBef>
              <a:spcAft>
                <a:spcPts val="1200"/>
              </a:spcAft>
              <a:buNone/>
            </a:pPr>
            <a:endParaRPr sz="1800" b="1">
              <a:solidFill>
                <a:srgbClr val="616161"/>
              </a:solidFill>
              <a:latin typeface="Proxima Nova"/>
              <a:ea typeface="Proxima Nova"/>
              <a:cs typeface="Proxima Nova"/>
              <a:sym typeface="Proxima Nova"/>
            </a:endParaRPr>
          </a:p>
        </p:txBody>
      </p:sp>
      <p:sp>
        <p:nvSpPr>
          <p:cNvPr id="146" name="Google Shape;146;p25"/>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25"/>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6"/>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153" name="Google Shape;153;p26"/>
          <p:cNvSpPr txBox="1"/>
          <p:nvPr/>
        </p:nvSpPr>
        <p:spPr>
          <a:xfrm>
            <a:off x="311700" y="69660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100" b="1">
                <a:solidFill>
                  <a:srgbClr val="001466"/>
                </a:solidFill>
                <a:latin typeface="Montserrat"/>
                <a:ea typeface="Montserrat"/>
                <a:cs typeface="Montserrat"/>
                <a:sym typeface="Montserrat"/>
              </a:rPr>
              <a:t>Results Summary </a:t>
            </a:r>
            <a:endParaRPr sz="1800" b="1">
              <a:solidFill>
                <a:srgbClr val="616161"/>
              </a:solidFill>
              <a:latin typeface="Proxima Nova"/>
              <a:ea typeface="Proxima Nova"/>
              <a:cs typeface="Proxima Nova"/>
              <a:sym typeface="Proxima Nova"/>
            </a:endParaRPr>
          </a:p>
        </p:txBody>
      </p:sp>
      <p:sp>
        <p:nvSpPr>
          <p:cNvPr id="154" name="Google Shape;154;p26"/>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26"/>
          <p:cNvPicPr preferRelativeResize="0"/>
          <p:nvPr/>
        </p:nvPicPr>
        <p:blipFill rotWithShape="1">
          <a:blip r:embed="rId4">
            <a:alphaModFix/>
          </a:blip>
          <a:srcRect b="86591"/>
          <a:stretch/>
        </p:blipFill>
        <p:spPr>
          <a:xfrm>
            <a:off x="0" y="0"/>
            <a:ext cx="9144003" cy="689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3" cy="5143496"/>
          </a:xfrm>
          <a:prstGeom prst="rect">
            <a:avLst/>
          </a:prstGeom>
          <a:noFill/>
          <a:ln>
            <a:noFill/>
          </a:ln>
        </p:spPr>
      </p:pic>
      <p:sp>
        <p:nvSpPr>
          <p:cNvPr id="62" name="Google Shape;62;p14"/>
          <p:cNvSpPr txBox="1"/>
          <p:nvPr/>
        </p:nvSpPr>
        <p:spPr>
          <a:xfrm>
            <a:off x="287675" y="3304079"/>
            <a:ext cx="8520600" cy="572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solidFill>
                  <a:srgbClr val="202729"/>
                </a:solidFill>
                <a:latin typeface="Proxima Nova"/>
                <a:ea typeface="Proxima Nova"/>
                <a:cs typeface="Proxima Nova"/>
                <a:sym typeface="Proxima Nova"/>
              </a:rPr>
              <a:t>Team Name :BMSIT MCA</a:t>
            </a:r>
            <a:endParaRPr sz="2000" dirty="0">
              <a:solidFill>
                <a:srgbClr val="202729"/>
              </a:solidFill>
              <a:latin typeface="Proxima Nova"/>
              <a:ea typeface="Proxima Nova"/>
              <a:cs typeface="Proxima Nova"/>
              <a:sym typeface="Proxima Nova"/>
            </a:endParaRPr>
          </a:p>
        </p:txBody>
      </p:sp>
      <p:sp>
        <p:nvSpPr>
          <p:cNvPr id="63" name="Google Shape;63;p14"/>
          <p:cNvSpPr txBox="1"/>
          <p:nvPr/>
        </p:nvSpPr>
        <p:spPr>
          <a:xfrm>
            <a:off x="335725" y="3825025"/>
            <a:ext cx="8520600" cy="572700"/>
          </a:xfrm>
          <a:prstGeom prst="rect">
            <a:avLst/>
          </a:prstGeom>
          <a:noFill/>
          <a:ln>
            <a:noFill/>
          </a:ln>
        </p:spPr>
        <p:txBody>
          <a:bodyPr spcFirstLastPara="1" wrap="square" lIns="91425" tIns="91425" rIns="91425" bIns="91425" anchor="t" anchorCtr="0">
            <a:normAutofit fontScale="25000" lnSpcReduction="20000"/>
          </a:bodyPr>
          <a:lstStyle/>
          <a:p>
            <a:r>
              <a:rPr lang="en-GB" sz="8000" dirty="0">
                <a:solidFill>
                  <a:srgbClr val="202729"/>
                </a:solidFill>
                <a:latin typeface="Proxima Nova"/>
                <a:ea typeface="Proxima Nova"/>
                <a:cs typeface="Proxima Nova"/>
                <a:sym typeface="Proxima Nova"/>
              </a:rPr>
              <a:t>Problem Statement :</a:t>
            </a:r>
            <a:r>
              <a:rPr lang="en-US" sz="8000" b="1" i="0" dirty="0">
                <a:solidFill>
                  <a:srgbClr val="212529"/>
                </a:solidFill>
                <a:effectLst/>
                <a:latin typeface="Archivo"/>
              </a:rPr>
              <a:t>Financial Inclusion in Remote Areas: Digital Financial Services for Unconnected Regions</a:t>
            </a:r>
          </a:p>
          <a:p>
            <a:pPr marL="0" lvl="0" indent="0" algn="l" rtl="0">
              <a:spcBef>
                <a:spcPts val="0"/>
              </a:spcBef>
              <a:spcAft>
                <a:spcPts val="0"/>
              </a:spcAft>
              <a:buNone/>
            </a:pPr>
            <a:endParaRPr sz="2800" dirty="0">
              <a:solidFill>
                <a:srgbClr val="202729"/>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b="1" dirty="0">
                <a:solidFill>
                  <a:srgbClr val="001466"/>
                </a:solidFill>
                <a:latin typeface="Montserrat"/>
                <a:ea typeface="Montserrat"/>
                <a:cs typeface="Montserrat"/>
                <a:sym typeface="Montserrat"/>
              </a:rPr>
              <a:t>Brief about the Idea</a:t>
            </a:r>
            <a:endParaRPr sz="1200" b="1" dirty="0">
              <a:solidFill>
                <a:srgbClr val="001466"/>
              </a:solidFill>
              <a:latin typeface="Montserrat"/>
              <a:ea typeface="Montserrat"/>
              <a:cs typeface="Montserrat"/>
              <a:sym typeface="Montserrat"/>
            </a:endParaRP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Idea is to create a mobile application which is based on both internet and SMS communication. </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main goal is to create a user friendly Mobile Application which can be useful for the people from rural areas to perform financial transactions.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User Interface is simple yet self explanatory which even people without literacy can easily access.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remote villages will be divided into nodal points and each point will have it’s own database. This database will be used to update the transactions on an </a:t>
            </a:r>
            <a:r>
              <a:rPr lang="en-US" sz="1200" b="1">
                <a:solidFill>
                  <a:srgbClr val="616161"/>
                </a:solidFill>
                <a:latin typeface="Proxima Nova"/>
                <a:ea typeface="Proxima Nova"/>
                <a:cs typeface="Proxima Nova"/>
                <a:sym typeface="Proxima Nova"/>
              </a:rPr>
              <a:t>hourly basis.</a:t>
            </a:r>
            <a:endParaRPr lang="en-US" sz="1200" b="1" dirty="0">
              <a:solidFill>
                <a:srgbClr val="616161"/>
              </a:solidFill>
              <a:latin typeface="Proxima Nova"/>
              <a:ea typeface="Proxima Nova"/>
              <a:cs typeface="Proxima Nova"/>
              <a:sym typeface="Proxima Nova"/>
            </a:endParaRP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The Mobile Application will be able to update the transaction history every hour assuming that 15 minutes of internet might be available at that certain point in time since there are connectivity issues in rural areas.</a:t>
            </a:r>
          </a:p>
          <a:p>
            <a:pPr marL="285750" lvl="0" indent="-285750" algn="l" rtl="0">
              <a:lnSpc>
                <a:spcPct val="115000"/>
              </a:lnSpc>
              <a:spcBef>
                <a:spcPts val="0"/>
              </a:spcBef>
              <a:spcAft>
                <a:spcPts val="1200"/>
              </a:spcAft>
              <a:buFont typeface="Arial" panose="020B0604020202020204" pitchFamily="34" charset="0"/>
              <a:buChar char="•"/>
            </a:pPr>
            <a:r>
              <a:rPr lang="en-US" sz="1200" b="1" dirty="0">
                <a:solidFill>
                  <a:srgbClr val="616161"/>
                </a:solidFill>
                <a:latin typeface="Proxima Nova"/>
                <a:ea typeface="Proxima Nova"/>
                <a:cs typeface="Proxima Nova"/>
                <a:sym typeface="Proxima Nova"/>
              </a:rPr>
              <a:t>If we are not able to access internet over a period of time(say 2 hours) the Mobile Application will be updating the transaction details through the SMS feature available in the application</a:t>
            </a:r>
            <a:br>
              <a:rPr lang="en-US" sz="1200" b="1" dirty="0">
                <a:solidFill>
                  <a:srgbClr val="616161"/>
                </a:solidFill>
                <a:latin typeface="Proxima Nova"/>
                <a:ea typeface="Proxima Nova"/>
                <a:cs typeface="Proxima Nova"/>
                <a:sym typeface="Proxima Nova"/>
              </a:rPr>
            </a:br>
            <a:endParaRPr sz="1200" b="1" dirty="0">
              <a:solidFill>
                <a:srgbClr val="616161"/>
              </a:solidFill>
              <a:latin typeface="Proxima Nova"/>
              <a:ea typeface="Proxima Nova"/>
              <a:cs typeface="Proxima Nova"/>
              <a:sym typeface="Proxima Nova"/>
            </a:endParaRPr>
          </a:p>
        </p:txBody>
      </p:sp>
      <p:sp>
        <p:nvSpPr>
          <p:cNvPr id="69" name="Google Shape;69;p15"/>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15"/>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dirty="0">
                <a:solidFill>
                  <a:srgbClr val="001466"/>
                </a:solidFill>
                <a:latin typeface="Montserrat"/>
                <a:ea typeface="Montserrat"/>
                <a:cs typeface="Montserrat"/>
                <a:sym typeface="Montserrat"/>
              </a:rPr>
              <a:t>Opportunity :</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Our project aims at the problem of connectivity in rural areas through two paths.</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Internet communication is utilized when there is availability of network.</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SMS communication is used when Internet Communication is not available for a prolongated period of time.</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When it comes to useability, a user friendly UI with simple symbols that represent the functionalities offered in a simple and easy to understand manner.</a:t>
            </a:r>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en-US" dirty="0">
                <a:solidFill>
                  <a:srgbClr val="202729"/>
                </a:solidFill>
                <a:latin typeface="Montserrat"/>
                <a:ea typeface="Montserrat"/>
                <a:cs typeface="Montserrat"/>
                <a:sym typeface="Montserrat"/>
              </a:rPr>
              <a:t>Although Internet Communication and SMS Communication exists on their own, we are trying to bring the two worlds together in order to increase efficiency.</a:t>
            </a:r>
          </a:p>
        </p:txBody>
      </p:sp>
      <p:sp>
        <p:nvSpPr>
          <p:cNvPr id="76" name="Google Shape;76;p16"/>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16"/>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dirty="0">
                <a:solidFill>
                  <a:srgbClr val="001466"/>
                </a:solidFill>
                <a:latin typeface="Montserrat"/>
                <a:ea typeface="Montserrat"/>
                <a:cs typeface="Montserrat"/>
                <a:sym typeface="Montserrat"/>
              </a:rPr>
              <a:t>List of features offered by the solution :</a:t>
            </a:r>
            <a:endParaRPr sz="2200" b="1" dirty="0">
              <a:solidFill>
                <a:srgbClr val="001466"/>
              </a:solidFill>
              <a:latin typeface="Montserrat"/>
              <a:ea typeface="Montserrat"/>
              <a:cs typeface="Montserrat"/>
              <a:sym typeface="Montserrat"/>
            </a:endParaRP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Internet Connectivity</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SMS Connectivity</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dirty="0">
                <a:solidFill>
                  <a:srgbClr val="616161"/>
                </a:solidFill>
                <a:latin typeface="Proxima Nova"/>
                <a:ea typeface="Montserrat"/>
                <a:cs typeface="Montserrat"/>
                <a:sym typeface="Proxima Nova"/>
              </a:rPr>
              <a:t>Nodal databases</a:t>
            </a:r>
          </a:p>
          <a:p>
            <a:pPr marL="285750" lvl="0" indent="-285750" algn="l" rtl="0">
              <a:lnSpc>
                <a:spcPct val="115000"/>
              </a:lnSpc>
              <a:spcBef>
                <a:spcPts val="1200"/>
              </a:spcBef>
              <a:spcAft>
                <a:spcPts val="1200"/>
              </a:spcAft>
              <a:buClr>
                <a:schemeClr val="dk1"/>
              </a:buClr>
              <a:buSzPts val="1100"/>
              <a:buFont typeface="Arial" panose="020B0604020202020204" pitchFamily="34" charset="0"/>
              <a:buChar char="•"/>
            </a:pPr>
            <a:r>
              <a:rPr lang="en-GB" sz="1800" b="1">
                <a:solidFill>
                  <a:srgbClr val="616161"/>
                </a:solidFill>
                <a:latin typeface="Proxima Nova"/>
                <a:ea typeface="Montserrat"/>
                <a:cs typeface="Montserrat"/>
                <a:sym typeface="Proxima Nova"/>
              </a:rPr>
              <a:t>User friendly UI</a:t>
            </a:r>
            <a:endParaRPr sz="2200" b="1" dirty="0">
              <a:solidFill>
                <a:srgbClr val="001466"/>
              </a:solidFill>
              <a:latin typeface="Montserrat"/>
              <a:ea typeface="Montserrat"/>
              <a:cs typeface="Montserrat"/>
              <a:sym typeface="Montserrat"/>
            </a:endParaRPr>
          </a:p>
        </p:txBody>
      </p:sp>
      <p:sp>
        <p:nvSpPr>
          <p:cNvPr id="83" name="Google Shape;83;p17"/>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200" b="1">
                <a:solidFill>
                  <a:srgbClr val="001466"/>
                </a:solidFill>
                <a:latin typeface="Montserrat"/>
                <a:ea typeface="Montserrat"/>
                <a:cs typeface="Montserrat"/>
                <a:sym typeface="Montserrat"/>
              </a:rPr>
              <a:t>Proposed Solution</a:t>
            </a:r>
            <a:endParaRPr sz="2200" b="1">
              <a:solidFill>
                <a:srgbClr val="001466"/>
              </a:solidFill>
              <a:latin typeface="Montserrat"/>
              <a:ea typeface="Montserrat"/>
              <a:cs typeface="Montserrat"/>
              <a:sym typeface="Montserrat"/>
            </a:endParaRPr>
          </a:p>
          <a:p>
            <a:pPr marL="0" lvl="0" indent="0" algn="l" rtl="0">
              <a:lnSpc>
                <a:spcPct val="115000"/>
              </a:lnSpc>
              <a:spcBef>
                <a:spcPts val="0"/>
              </a:spcBef>
              <a:spcAft>
                <a:spcPts val="1200"/>
              </a:spcAft>
              <a:buNone/>
            </a:pPr>
            <a:endParaRPr sz="1800" b="1">
              <a:solidFill>
                <a:srgbClr val="616161"/>
              </a:solidFill>
              <a:latin typeface="Proxima Nova"/>
              <a:ea typeface="Proxima Nova"/>
              <a:cs typeface="Proxima Nova"/>
              <a:sym typeface="Proxima Nova"/>
            </a:endParaRPr>
          </a:p>
        </p:txBody>
      </p:sp>
      <p:sp>
        <p:nvSpPr>
          <p:cNvPr id="90" name="Google Shape;90;p18"/>
          <p:cNvSpPr/>
          <p:nvPr/>
        </p:nvSpPr>
        <p:spPr>
          <a:xfrm>
            <a:off x="0" y="4943700"/>
            <a:ext cx="9144000" cy="199800"/>
          </a:xfrm>
          <a:prstGeom prst="rect">
            <a:avLst/>
          </a:prstGeom>
          <a:solidFill>
            <a:srgbClr val="03192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 name="Google Shape;91;p18"/>
          <p:cNvPicPr preferRelativeResize="0"/>
          <p:nvPr/>
        </p:nvPicPr>
        <p:blipFill rotWithShape="1">
          <a:blip r:embed="rId3">
            <a:alphaModFix/>
          </a:blip>
          <a:srcRect b="86591"/>
          <a:stretch/>
        </p:blipFill>
        <p:spPr>
          <a:xfrm>
            <a:off x="0" y="0"/>
            <a:ext cx="9144003" cy="689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100" b="1" dirty="0">
                <a:solidFill>
                  <a:srgbClr val="001466"/>
                </a:solidFill>
                <a:latin typeface="Montserrat"/>
                <a:ea typeface="Montserrat"/>
                <a:cs typeface="Montserrat"/>
                <a:sym typeface="Montserrat"/>
              </a:rPr>
              <a:t>Class Diagram</a:t>
            </a:r>
          </a:p>
          <a:p>
            <a:pPr marL="0" lvl="0" indent="0" algn="l" rtl="0">
              <a:lnSpc>
                <a:spcPct val="115000"/>
              </a:lnSpc>
              <a:spcBef>
                <a:spcPts val="0"/>
              </a:spcBef>
              <a:spcAft>
                <a:spcPts val="0"/>
              </a:spcAft>
              <a:buClr>
                <a:schemeClr val="dk1"/>
              </a:buClr>
              <a:buSzPts val="1100"/>
              <a:buFont typeface="Arial"/>
              <a:buNone/>
            </a:pPr>
            <a:endParaRPr sz="2200" b="1" dirty="0">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dirty="0">
              <a:solidFill>
                <a:srgbClr val="616161"/>
              </a:solidFill>
              <a:latin typeface="Proxima Nova"/>
              <a:ea typeface="Proxima Nova"/>
              <a:cs typeface="Proxima Nova"/>
              <a:sym typeface="Proxima Nova"/>
            </a:endParaRP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3" name="Picture 2">
            <a:extLst>
              <a:ext uri="{FF2B5EF4-FFF2-40B4-BE49-F238E27FC236}">
                <a16:creationId xmlns:a16="http://schemas.microsoft.com/office/drawing/2014/main" id="{259538FD-338D-B093-53C5-FB9AD811FD5E}"/>
              </a:ext>
            </a:extLst>
          </p:cNvPr>
          <p:cNvPicPr>
            <a:picLocks noChangeAspect="1"/>
          </p:cNvPicPr>
          <p:nvPr/>
        </p:nvPicPr>
        <p:blipFill>
          <a:blip r:embed="rId5"/>
          <a:stretch>
            <a:fillRect/>
          </a:stretch>
        </p:blipFill>
        <p:spPr>
          <a:xfrm>
            <a:off x="2580166" y="753898"/>
            <a:ext cx="4363147" cy="41760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100" b="1">
                <a:solidFill>
                  <a:srgbClr val="001466"/>
                </a:solidFill>
                <a:latin typeface="Montserrat"/>
                <a:ea typeface="Montserrat"/>
                <a:cs typeface="Montserrat"/>
                <a:sym typeface="Montserrat"/>
              </a:rPr>
              <a:t>Use case </a:t>
            </a:r>
            <a:r>
              <a:rPr lang="en-GB" sz="2100" b="1" dirty="0">
                <a:solidFill>
                  <a:srgbClr val="001466"/>
                </a:solidFill>
                <a:latin typeface="Montserrat"/>
                <a:ea typeface="Montserrat"/>
                <a:cs typeface="Montserrat"/>
                <a:sym typeface="Montserrat"/>
              </a:rPr>
              <a:t>Diagram </a:t>
            </a:r>
            <a:endParaRPr sz="2200" b="1" dirty="0">
              <a:solidFill>
                <a:srgbClr val="001466"/>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1800" b="1" dirty="0">
              <a:solidFill>
                <a:srgbClr val="616161"/>
              </a:solidFill>
              <a:latin typeface="Proxima Nova"/>
              <a:ea typeface="Proxima Nova"/>
              <a:cs typeface="Proxima Nova"/>
              <a:sym typeface="Proxima Nova"/>
            </a:endParaRP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3" name="Picture 2">
            <a:extLst>
              <a:ext uri="{FF2B5EF4-FFF2-40B4-BE49-F238E27FC236}">
                <a16:creationId xmlns:a16="http://schemas.microsoft.com/office/drawing/2014/main" id="{F2A151DC-2BA8-4BA6-715A-2E4F3A134348}"/>
              </a:ext>
            </a:extLst>
          </p:cNvPr>
          <p:cNvPicPr>
            <a:picLocks noChangeAspect="1"/>
          </p:cNvPicPr>
          <p:nvPr/>
        </p:nvPicPr>
        <p:blipFill>
          <a:blip r:embed="rId5"/>
          <a:stretch>
            <a:fillRect/>
          </a:stretch>
        </p:blipFill>
        <p:spPr>
          <a:xfrm>
            <a:off x="1470838" y="1356669"/>
            <a:ext cx="6202324" cy="3430544"/>
          </a:xfrm>
          <a:prstGeom prst="rect">
            <a:avLst/>
          </a:prstGeom>
        </p:spPr>
      </p:pic>
    </p:spTree>
    <p:extLst>
      <p:ext uri="{BB962C8B-B14F-4D97-AF65-F5344CB8AC3E}">
        <p14:creationId xmlns:p14="http://schemas.microsoft.com/office/powerpoint/2010/main" val="122624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94924"/>
          <a:stretch/>
        </p:blipFill>
        <p:spPr>
          <a:xfrm>
            <a:off x="0" y="4882453"/>
            <a:ext cx="9144003" cy="261049"/>
          </a:xfrm>
          <a:prstGeom prst="rect">
            <a:avLst/>
          </a:prstGeom>
          <a:noFill/>
          <a:ln>
            <a:noFill/>
          </a:ln>
        </p:spPr>
      </p:pic>
      <p:sp>
        <p:nvSpPr>
          <p:cNvPr id="97" name="Google Shape;97;p19"/>
          <p:cNvSpPr txBox="1"/>
          <p:nvPr/>
        </p:nvSpPr>
        <p:spPr>
          <a:xfrm>
            <a:off x="311700" y="821650"/>
            <a:ext cx="8520600" cy="406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100" b="1" dirty="0">
                <a:solidFill>
                  <a:srgbClr val="001466"/>
                </a:solidFill>
                <a:latin typeface="Montserrat"/>
                <a:ea typeface="Montserrat"/>
                <a:cs typeface="Montserrat"/>
                <a:sym typeface="Montserrat"/>
              </a:rPr>
              <a:t>Flow chart of process</a:t>
            </a:r>
          </a:p>
        </p:txBody>
      </p:sp>
      <p:sp>
        <p:nvSpPr>
          <p:cNvPr id="98" name="Google Shape;98;p19"/>
          <p:cNvSpPr/>
          <p:nvPr/>
        </p:nvSpPr>
        <p:spPr>
          <a:xfrm>
            <a:off x="-6150" y="4946700"/>
            <a:ext cx="9156300" cy="196800"/>
          </a:xfrm>
          <a:prstGeom prst="rect">
            <a:avLst/>
          </a:prstGeom>
          <a:solidFill>
            <a:srgbClr val="03192E"/>
          </a:solidFill>
          <a:ln w="9525" cap="flat" cmpd="sng">
            <a:solidFill>
              <a:schemeClr val="dk2"/>
            </a:solidFill>
            <a:prstDash val="solid"/>
            <a:round/>
            <a:headEnd type="none" w="sm" len="sm"/>
            <a:tailEnd type="none" w="sm" len="sm"/>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rotWithShape="1">
          <a:blip r:embed="rId4">
            <a:alphaModFix/>
          </a:blip>
          <a:srcRect b="86591"/>
          <a:stretch/>
        </p:blipFill>
        <p:spPr>
          <a:xfrm>
            <a:off x="0" y="0"/>
            <a:ext cx="9144003" cy="689651"/>
          </a:xfrm>
          <a:prstGeom prst="rect">
            <a:avLst/>
          </a:prstGeom>
          <a:noFill/>
          <a:ln>
            <a:noFill/>
          </a:ln>
        </p:spPr>
      </p:pic>
      <p:pic>
        <p:nvPicPr>
          <p:cNvPr id="5" name="Picture 4">
            <a:extLst>
              <a:ext uri="{FF2B5EF4-FFF2-40B4-BE49-F238E27FC236}">
                <a16:creationId xmlns:a16="http://schemas.microsoft.com/office/drawing/2014/main" id="{0A4AB583-A28D-2555-B450-178606A20D24}"/>
              </a:ext>
            </a:extLst>
          </p:cNvPr>
          <p:cNvPicPr>
            <a:picLocks noChangeAspect="1"/>
          </p:cNvPicPr>
          <p:nvPr/>
        </p:nvPicPr>
        <p:blipFill>
          <a:blip r:embed="rId5"/>
          <a:stretch>
            <a:fillRect/>
          </a:stretch>
        </p:blipFill>
        <p:spPr>
          <a:xfrm>
            <a:off x="2324986" y="1103188"/>
            <a:ext cx="5277846" cy="3911261"/>
          </a:xfrm>
          <a:prstGeom prst="rect">
            <a:avLst/>
          </a:prstGeom>
        </p:spPr>
      </p:pic>
    </p:spTree>
    <p:extLst>
      <p:ext uri="{BB962C8B-B14F-4D97-AF65-F5344CB8AC3E}">
        <p14:creationId xmlns:p14="http://schemas.microsoft.com/office/powerpoint/2010/main" val="720176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411</Words>
  <Application>Microsoft Office PowerPoint</Application>
  <PresentationFormat>On-screen Show (16:9)</PresentationFormat>
  <Paragraphs>37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Archivo</vt:lpstr>
      <vt:lpstr>Montserrat Medium</vt:lpstr>
      <vt:lpstr>Montserrat</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Anirudh</cp:lastModifiedBy>
  <cp:revision>3</cp:revision>
  <dcterms:modified xsi:type="dcterms:W3CDTF">2023-08-27T05:22:44Z</dcterms:modified>
</cp:coreProperties>
</file>