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  only" type="objOnly">
  <p:cSld name="OBJECT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0" y="6507162"/>
            <a:ext cx="9144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The McGraw-Hill Companies, Inc. Permission required for reproduction or display.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33" name="Google Shape;133;p14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/>
        </p:nvSpPr>
        <p:spPr>
          <a:xfrm>
            <a:off x="304800" y="381000"/>
            <a:ext cx="6481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1.5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fully connected mesh topology (five devices)</a:t>
            </a:r>
            <a:endParaRPr/>
          </a:p>
        </p:txBody>
      </p:sp>
      <p:cxnSp>
        <p:nvCxnSpPr>
          <p:cNvPr id="136" name="Google Shape;136;p1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225" y="1652587"/>
            <a:ext cx="4854575" cy="360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44" name="Google Shape;144;p15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" name="Google Shape;145;p15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/>
        </p:nvSpPr>
        <p:spPr>
          <a:xfrm>
            <a:off x="304800" y="381000"/>
            <a:ext cx="584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1.6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star topology connecting four stations</a:t>
            </a:r>
            <a:endParaRPr/>
          </a:p>
        </p:txBody>
      </p:sp>
      <p:cxnSp>
        <p:nvCxnSpPr>
          <p:cNvPr id="147" name="Google Shape;147;p1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1881187"/>
            <a:ext cx="5905500" cy="314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7" name="Google Shape;157;p16"/>
          <p:cNvSpPr txBox="1"/>
          <p:nvPr/>
        </p:nvSpPr>
        <p:spPr>
          <a:xfrm>
            <a:off x="304800" y="457200"/>
            <a:ext cx="5897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1.7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bus topology connecting three stations</a:t>
            </a:r>
            <a:endParaRPr/>
          </a:p>
        </p:txBody>
      </p:sp>
      <p:cxnSp>
        <p:nvCxnSpPr>
          <p:cNvPr id="158" name="Google Shape;158;p1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2362200"/>
            <a:ext cx="7888287" cy="166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66" name="Google Shape;166;p17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7" name="Google Shape;167;p17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8" name="Google Shape;168;p17"/>
          <p:cNvSpPr txBox="1"/>
          <p:nvPr/>
        </p:nvSpPr>
        <p:spPr>
          <a:xfrm>
            <a:off x="304800" y="457200"/>
            <a:ext cx="5729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1.8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ring topology connecting six stations</a:t>
            </a:r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70" name="Google Shape;1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062" y="1922462"/>
            <a:ext cx="8593137" cy="309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77" name="Google Shape;177;p1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" name="Google Shape;179;p18"/>
          <p:cNvSpPr txBox="1"/>
          <p:nvPr/>
        </p:nvSpPr>
        <p:spPr>
          <a:xfrm>
            <a:off x="304800" y="381000"/>
            <a:ext cx="787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1.9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hybrid topology: a star backbone with three bus networks</a:t>
            </a:r>
            <a:endParaRPr/>
          </a:p>
        </p:txBody>
      </p:sp>
      <p:cxnSp>
        <p:nvCxnSpPr>
          <p:cNvPr id="180" name="Google Shape;180;p1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00" y="1490662"/>
            <a:ext cx="6883400" cy="414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88" name="Google Shape;188;p19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19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0" name="Google Shape;190;p19"/>
          <p:cNvSpPr txBox="1"/>
          <p:nvPr/>
        </p:nvSpPr>
        <p:spPr>
          <a:xfrm>
            <a:off x="304800" y="361950"/>
            <a:ext cx="43830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of Networks</a:t>
            </a:r>
            <a:endParaRPr/>
          </a:p>
        </p:txBody>
      </p:sp>
      <p:cxnSp>
        <p:nvCxnSpPr>
          <p:cNvPr id="191" name="Google Shape;191;p1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2" name="Google Shape;192;p19"/>
          <p:cNvSpPr txBox="1"/>
          <p:nvPr/>
        </p:nvSpPr>
        <p:spPr>
          <a:xfrm>
            <a:off x="457200" y="1524000"/>
            <a:ext cx="7315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4572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Area Networks (LANs)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distances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provide local interconnectivity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Area Networks (WANs)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distances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connectivity over large areas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Metropolitan Area Networks (MANs)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connectivity over areas such as a city, a campus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" name="Google Shape;202;p20"/>
          <p:cNvSpPr txBox="1"/>
          <p:nvPr/>
        </p:nvSpPr>
        <p:spPr>
          <a:xfrm>
            <a:off x="304800" y="381000"/>
            <a:ext cx="8294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1.10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isolated LAN connecting 12 computers to a hub in a closet</a:t>
            </a:r>
            <a:endParaRPr/>
          </a:p>
        </p:txBody>
      </p:sp>
      <p:cxnSp>
        <p:nvCxnSpPr>
          <p:cNvPr id="203" name="Google Shape;203;p2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04" name="Google Shape;2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837" y="1622425"/>
            <a:ext cx="6151562" cy="3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11" name="Google Shape;211;p21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3" name="Google Shape;213;p21"/>
          <p:cNvSpPr txBox="1"/>
          <p:nvPr/>
        </p:nvSpPr>
        <p:spPr>
          <a:xfrm>
            <a:off x="304800" y="381000"/>
            <a:ext cx="7165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1.11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WANs: a switched WAN and a point-to-point WAN</a:t>
            </a:r>
            <a:endParaRPr/>
          </a:p>
        </p:txBody>
      </p:sp>
      <p:cxnSp>
        <p:nvCxnSpPr>
          <p:cNvPr id="214" name="Google Shape;214;p2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600" y="1116012"/>
            <a:ext cx="7112000" cy="505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22" name="Google Shape;222;p22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" name="Google Shape;223;p22"/>
          <p:cNvCxnSpPr/>
          <p:nvPr/>
        </p:nvCxnSpPr>
        <p:spPr>
          <a:xfrm>
            <a:off x="152400" y="8382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4" name="Google Shape;224;p22"/>
          <p:cNvSpPr txBox="1"/>
          <p:nvPr/>
        </p:nvSpPr>
        <p:spPr>
          <a:xfrm>
            <a:off x="304800" y="228600"/>
            <a:ext cx="8196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1.12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heterogeneous network made of four WANs and two LANs</a:t>
            </a:r>
            <a:endParaRPr/>
          </a:p>
        </p:txBody>
      </p:sp>
      <p:cxnSp>
        <p:nvCxnSpPr>
          <p:cNvPr id="225" name="Google Shape;225;p2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4037" y="990600"/>
            <a:ext cx="57404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3" name="Google Shape;233;p2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228600" y="152400"/>
            <a:ext cx="41132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1-3   THE INTERNET</a:t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76200" y="1219200"/>
            <a:ext cx="8686800" cy="222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revolutionized many aspects of our daily lives. It has affected the way we do business as well as the way we spend our leisure time. The Internet is a communication system that has brought a wealth of information to our fingertips and organized it for our use. </a:t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228600" y="5045075"/>
            <a:ext cx="7467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 of the Internet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Service Providers (ISPs)</a:t>
            </a:r>
            <a:endParaRPr/>
          </a:p>
        </p:txBody>
      </p:sp>
      <p:sp>
        <p:nvSpPr>
          <p:cNvPr id="238" name="Google Shape;238;p23"/>
          <p:cNvSpPr txBox="1"/>
          <p:nvPr/>
        </p:nvSpPr>
        <p:spPr>
          <a:xfrm>
            <a:off x="239712" y="4511675"/>
            <a:ext cx="4867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228600" y="195262"/>
            <a:ext cx="62579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1-1   DATA COMMUNICATIONS</a:t>
            </a:r>
            <a:endParaRPr/>
          </a:p>
        </p:txBody>
      </p:sp>
      <p:sp>
        <p:nvSpPr>
          <p:cNvPr id="43" name="Google Shape;43;p6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76200" y="990600"/>
            <a:ext cx="86106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term </a:t>
            </a: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telecommunication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communication at a distance. The word </a:t>
            </a: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refers to information presented in whatever form is agreed upon by the parties creating and using the data. </a:t>
            </a: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communications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exchange of data between two devices via some form of transmission medium such as a wire cable. </a:t>
            </a: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228600" y="5048250"/>
            <a:ext cx="6781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Components of a data communications system</a:t>
            </a:r>
            <a:endParaRPr/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Flow</a:t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239712" y="4572000"/>
            <a:ext cx="4867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45" name="Google Shape;245;p24"/>
          <p:cNvCxnSpPr/>
          <p:nvPr/>
        </p:nvCxnSpPr>
        <p:spPr>
          <a:xfrm>
            <a:off x="152400" y="762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6" name="Google Shape;246;p24"/>
          <p:cNvCxnSpPr/>
          <p:nvPr/>
        </p:nvCxnSpPr>
        <p:spPr>
          <a:xfrm>
            <a:off x="152400" y="9144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7" name="Google Shape;247;p24"/>
          <p:cNvSpPr txBox="1"/>
          <p:nvPr/>
        </p:nvSpPr>
        <p:spPr>
          <a:xfrm>
            <a:off x="304800" y="304800"/>
            <a:ext cx="6113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1.13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organization of the Internet</a:t>
            </a:r>
            <a:endParaRPr/>
          </a:p>
        </p:txBody>
      </p:sp>
      <p:cxnSp>
        <p:nvCxnSpPr>
          <p:cNvPr id="248" name="Google Shape;248;p2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49" name="Google Shape;2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462" y="1095375"/>
            <a:ext cx="5494337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228600" y="152400"/>
            <a:ext cx="35829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1-4   PROTOCOLS</a:t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228600" y="1082675"/>
            <a:ext cx="8686800" cy="222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protocol is synonymous with rule. It consists of a set of rules that govern data communications. It determines what is communicated, how it is communicated and when it is communicated. The key elements of a protocol are syntax, semantics and timing</a:t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228600" y="4495800"/>
            <a:ext cx="74676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Syntax</a:t>
            </a:r>
            <a:endParaRPr/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Semantics</a:t>
            </a:r>
            <a:endParaRPr/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Timing</a:t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239712" y="3962400"/>
            <a:ext cx="4867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68" name="Google Shape;268;p26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" name="Google Shape;269;p26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0" name="Google Shape;270;p26"/>
          <p:cNvSpPr txBox="1"/>
          <p:nvPr/>
        </p:nvSpPr>
        <p:spPr>
          <a:xfrm>
            <a:off x="304800" y="361950"/>
            <a:ext cx="42354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a Protocol</a:t>
            </a:r>
            <a:endParaRPr/>
          </a:p>
        </p:txBody>
      </p:sp>
      <p:cxnSp>
        <p:nvCxnSpPr>
          <p:cNvPr id="271" name="Google Shape;271;p2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2" name="Google Shape;272;p26"/>
          <p:cNvSpPr txBox="1"/>
          <p:nvPr/>
        </p:nvSpPr>
        <p:spPr>
          <a:xfrm>
            <a:off x="457200" y="1524000"/>
            <a:ext cx="7315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4572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or format of the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how to read the bits - field delineation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Interprets the meaning of the bits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 which fields define what action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data should be sent and what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at which data should be sent or speed at which it is being received.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" name="Google Shape;54;p7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" name="Google Shape;55;p7"/>
          <p:cNvSpPr txBox="1"/>
          <p:nvPr/>
        </p:nvSpPr>
        <p:spPr>
          <a:xfrm>
            <a:off x="304800" y="381000"/>
            <a:ext cx="746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a data communication system</a:t>
            </a:r>
            <a:endParaRPr/>
          </a:p>
        </p:txBody>
      </p:sp>
      <p:cxnSp>
        <p:nvCxnSpPr>
          <p:cNvPr id="56" name="Google Shape;56;p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57" name="Google Shape;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637" y="2593975"/>
            <a:ext cx="7065962" cy="18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" name="Google Shape;65;p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6" name="Google Shape;66;p8"/>
          <p:cNvSpPr txBox="1"/>
          <p:nvPr/>
        </p:nvSpPr>
        <p:spPr>
          <a:xfrm>
            <a:off x="304800" y="381000"/>
            <a:ext cx="6800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1.2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(simplex, half-duplex, and full-duplex)</a:t>
            </a:r>
            <a:endParaRPr/>
          </a:p>
        </p:txBody>
      </p:sp>
      <p:cxnSp>
        <p:nvCxnSpPr>
          <p:cNvPr id="67" name="Google Shape;67;p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68" name="Google Shape;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71575"/>
            <a:ext cx="6489700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228600" y="152400"/>
            <a:ext cx="34242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1-2   NETWORKS</a:t>
            </a:r>
            <a:endParaRPr/>
          </a:p>
        </p:txBody>
      </p:sp>
      <p:sp>
        <p:nvSpPr>
          <p:cNvPr id="77" name="Google Shape;77;p9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228600" y="1219200"/>
            <a:ext cx="8610600" cy="3081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set of devices (often referred to as </a:t>
            </a: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connected by communication </a:t>
            </a: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node can be a computer, printer, or any other device capable of sending and/or receiving data generated by other nodes on the network. A link can be a cable, air, optical fiber, or any medium which can transport a signal carrying information.</a:t>
            </a:r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304800" y="4876800"/>
            <a:ext cx="76962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 Criteria</a:t>
            </a:r>
            <a:endParaRPr/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Physical Structures</a:t>
            </a:r>
            <a:endParaRPr/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Categories of Networks</a:t>
            </a: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304800" y="4343400"/>
            <a:ext cx="4867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8" name="Google Shape;88;p10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" name="Google Shape;89;p10"/>
          <p:cNvSpPr txBox="1"/>
          <p:nvPr/>
        </p:nvSpPr>
        <p:spPr>
          <a:xfrm>
            <a:off x="304800" y="361950"/>
            <a:ext cx="31972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Criteria</a:t>
            </a:r>
            <a:endParaRPr/>
          </a:p>
        </p:txBody>
      </p:sp>
      <p:cxnSp>
        <p:nvCxnSpPr>
          <p:cNvPr id="90" name="Google Shape;90;p1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" name="Google Shape;91;p10"/>
          <p:cNvSpPr txBox="1"/>
          <p:nvPr/>
        </p:nvSpPr>
        <p:spPr>
          <a:xfrm>
            <a:off x="457200" y="1524000"/>
            <a:ext cx="7315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4572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Network Elements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in terms of Delay and Throughput</a:t>
            </a:r>
            <a:endParaRPr b="1" i="0" sz="2000" u="none" cap="none" strike="noStrike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rate of network components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in terms of availability/robustness</a:t>
            </a:r>
            <a:endParaRPr b="1" i="0" sz="2000" u="none" cap="none" strike="noStrike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protection against corruption/loss of data due to: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</a:pPr>
            <a:r>
              <a:rPr b="1" i="0" lang="en-US" sz="16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</a:pPr>
            <a:r>
              <a:rPr b="1" i="0" lang="en-US" sz="16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Malicious users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99" name="Google Shape;99;p11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" name="Google Shape;100;p11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1" name="Google Shape;101;p11"/>
          <p:cNvSpPr txBox="1"/>
          <p:nvPr/>
        </p:nvSpPr>
        <p:spPr>
          <a:xfrm>
            <a:off x="304800" y="361950"/>
            <a:ext cx="36941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Structures</a:t>
            </a:r>
            <a:endParaRPr/>
          </a:p>
        </p:txBody>
      </p:sp>
      <p:cxnSp>
        <p:nvCxnSpPr>
          <p:cNvPr id="102" name="Google Shape;102;p1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" name="Google Shape;103;p11"/>
          <p:cNvSpPr txBox="1"/>
          <p:nvPr/>
        </p:nvSpPr>
        <p:spPr>
          <a:xfrm>
            <a:off x="457200" y="1524000"/>
            <a:ext cx="7315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4572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Connection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to Point - single transmitter and receiver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Multipoint - multiple recipients of single transmission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Topology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of devices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transmission - unicast, mulitcast, broadcast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11" name="Google Shape;111;p12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2" name="Google Shape;112;p12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3" name="Google Shape;113;p12"/>
          <p:cNvSpPr txBox="1"/>
          <p:nvPr/>
        </p:nvSpPr>
        <p:spPr>
          <a:xfrm>
            <a:off x="304800" y="457200"/>
            <a:ext cx="7054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1.3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connections: point-to-point and multipoint</a:t>
            </a:r>
            <a:endParaRPr/>
          </a:p>
        </p:txBody>
      </p:sp>
      <p:cxnSp>
        <p:nvCxnSpPr>
          <p:cNvPr id="114" name="Google Shape;114;p1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15" name="Google Shape;1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762" y="1717675"/>
            <a:ext cx="6827837" cy="39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22" name="Google Shape;122;p13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" name="Google Shape;123;p13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4" name="Google Shape;124;p13"/>
          <p:cNvSpPr txBox="1"/>
          <p:nvPr/>
        </p:nvSpPr>
        <p:spPr>
          <a:xfrm>
            <a:off x="304800" y="381000"/>
            <a:ext cx="3998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1.4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of topology</a:t>
            </a:r>
            <a:endParaRPr/>
          </a:p>
        </p:txBody>
      </p:sp>
      <p:cxnSp>
        <p:nvCxnSpPr>
          <p:cNvPr id="125" name="Google Shape;125;p1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112" y="2317750"/>
            <a:ext cx="6389687" cy="2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