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 name="Google Shape;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 name="Google Shape;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0" name="Google Shape;1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1" name="Google Shape;14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0" name="Google Shape;19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1" name="Google Shape;20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2" name="Google Shape;20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1" name="Google Shape;2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2" name="Google Shape;2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 name="Google Shape;24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 name="Google Shape;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2" name="Google Shape;2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3" name="Google Shape;27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3" name="Google Shape;2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4" name="Google Shape;29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5" name="Google Shape;29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6" name="Google Shape;30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7" name="Google Shape;30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7" name="Google Shape;31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8" name="Google Shape;31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6" name="Google Shape;3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7" name="Google Shape;34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8" name="Google Shape;34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6" name="Google Shape;3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7" name="Google Shape;36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7" name="Google Shape;37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8" name="Google Shape;37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9" name="Google Shape;38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0" name="Google Shape;39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0" name="Google Shape;4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1" name="Google Shape;40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2" name="Google Shape;41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3" name="Google Shape;41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3" name="Google Shape;42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4" name="Google Shape;42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4" name="Google Shape;43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5" name="Google Shape;43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1" name="Google Shape;4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2" name="Google Shape;45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2" name="Google Shape;46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3" name="Google Shape;46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0" name="Google Shape;48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1" name="Google Shape;48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7" name="Google Shape;4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8" name="Google Shape;49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8" name="Google Shape;50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9" name="Google Shape;50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25" name="Google Shape;52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6" name="Google Shape;52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 name="Google Shape;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 name="Google Shape;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6" name="Google Shape;53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7" name="Google Shape;53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55" name="Google Shape;55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6" name="Google Shape;55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6" name="Google Shape;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7" name="Google Shape;1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2.</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26" name="Google Shape;26;p4"/>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27" name="Google Shape;27;p4"/>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2</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Network Models</a:t>
            </a:r>
            <a:endParaRPr/>
          </a:p>
        </p:txBody>
      </p:sp>
      <p:sp>
        <p:nvSpPr>
          <p:cNvPr id="28" name="Google Shape;28;p4"/>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1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34" name="Google Shape;134;p1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35" name="Google Shape;135;p1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6" name="Google Shape;136;p13"/>
          <p:cNvSpPr txBox="1"/>
          <p:nvPr/>
        </p:nvSpPr>
        <p:spPr>
          <a:xfrm>
            <a:off x="304800" y="381000"/>
            <a:ext cx="31321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2.5  </a:t>
            </a:r>
            <a:r>
              <a:rPr b="1" i="1" lang="en-US" sz="2000" u="none">
                <a:solidFill>
                  <a:schemeClr val="dk1"/>
                </a:solidFill>
                <a:latin typeface="Times New Roman"/>
                <a:ea typeface="Times New Roman"/>
                <a:cs typeface="Times New Roman"/>
                <a:sym typeface="Times New Roman"/>
              </a:rPr>
              <a:t>Physical layer</a:t>
            </a:r>
            <a:endParaRPr/>
          </a:p>
        </p:txBody>
      </p:sp>
      <p:cxnSp>
        <p:nvCxnSpPr>
          <p:cNvPr id="137" name="Google Shape;137;p13"/>
          <p:cNvCxnSpPr/>
          <p:nvPr/>
        </p:nvCxnSpPr>
        <p:spPr>
          <a:xfrm>
            <a:off x="152400" y="61722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8" name="Google Shape;138;p13"/>
          <p:cNvPicPr preferRelativeResize="0"/>
          <p:nvPr/>
        </p:nvPicPr>
        <p:blipFill rotWithShape="1">
          <a:blip r:embed="rId3">
            <a:alphaModFix/>
          </a:blip>
          <a:srcRect b="0" l="0" r="0" t="0"/>
          <a:stretch/>
        </p:blipFill>
        <p:spPr>
          <a:xfrm>
            <a:off x="209550" y="2349500"/>
            <a:ext cx="8629650" cy="275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1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5" name="Google Shape;145;p1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6" name="Google Shape;146;p1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7" name="Google Shape;147;p1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8" name="Google Shape;148;p1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9" name="Google Shape;149;p1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0" name="Google Shape;150;p1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1" name="Google Shape;151;p1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52" name="Google Shape;152;p14"/>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53" name="Google Shape;153;p14"/>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54" name="Google Shape;154;p14"/>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physical layer is responsible for movements of</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individual bits from one hop (node) to the next.</a:t>
            </a:r>
            <a:endParaRPr/>
          </a:p>
        </p:txBody>
      </p:sp>
      <p:grpSp>
        <p:nvGrpSpPr>
          <p:cNvPr id="155" name="Google Shape;155;p14"/>
          <p:cNvGrpSpPr/>
          <p:nvPr/>
        </p:nvGrpSpPr>
        <p:grpSpPr>
          <a:xfrm>
            <a:off x="457200" y="2286000"/>
            <a:ext cx="1143000" cy="566737"/>
            <a:chOff x="1200" y="1248"/>
            <a:chExt cx="720" cy="357"/>
          </a:xfrm>
        </p:grpSpPr>
        <p:pic>
          <p:nvPicPr>
            <p:cNvPr id="156" name="Google Shape;156;p1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57" name="Google Shape;157;p1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64" name="Google Shape;164;p1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65" name="Google Shape;165;p1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66" name="Google Shape;166;p15"/>
          <p:cNvSpPr txBox="1"/>
          <p:nvPr/>
        </p:nvSpPr>
        <p:spPr>
          <a:xfrm>
            <a:off x="304800" y="381000"/>
            <a:ext cx="3222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2.6  </a:t>
            </a:r>
            <a:r>
              <a:rPr b="1" i="1" lang="en-US" sz="2000" u="none">
                <a:solidFill>
                  <a:schemeClr val="dk1"/>
                </a:solidFill>
                <a:latin typeface="Times New Roman"/>
                <a:ea typeface="Times New Roman"/>
                <a:cs typeface="Times New Roman"/>
                <a:sym typeface="Times New Roman"/>
              </a:rPr>
              <a:t>Data link layer</a:t>
            </a:r>
            <a:endParaRPr/>
          </a:p>
        </p:txBody>
      </p:sp>
      <p:cxnSp>
        <p:nvCxnSpPr>
          <p:cNvPr id="167" name="Google Shape;167;p1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68" name="Google Shape;168;p15"/>
          <p:cNvPicPr preferRelativeResize="0"/>
          <p:nvPr/>
        </p:nvPicPr>
        <p:blipFill rotWithShape="1">
          <a:blip r:embed="rId3">
            <a:alphaModFix/>
          </a:blip>
          <a:srcRect b="0" l="0" r="0" t="0"/>
          <a:stretch/>
        </p:blipFill>
        <p:spPr>
          <a:xfrm>
            <a:off x="268287" y="2057400"/>
            <a:ext cx="8418512" cy="2795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75" name="Google Shape;175;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1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7" name="Google Shape;177;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8" name="Google Shape;178;p1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9" name="Google Shape;179;p1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0" name="Google Shape;180;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 name="Google Shape;181;p1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82" name="Google Shape;182;p16"/>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83" name="Google Shape;183;p16"/>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84" name="Google Shape;184;p16"/>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data link layer is responsible for moving </a:t>
            </a:r>
            <a:br>
              <a:rPr b="1"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frames from one hop (node) to the next.</a:t>
            </a:r>
            <a:endParaRPr/>
          </a:p>
        </p:txBody>
      </p:sp>
      <p:grpSp>
        <p:nvGrpSpPr>
          <p:cNvPr id="185" name="Google Shape;185;p16"/>
          <p:cNvGrpSpPr/>
          <p:nvPr/>
        </p:nvGrpSpPr>
        <p:grpSpPr>
          <a:xfrm>
            <a:off x="457200" y="2286000"/>
            <a:ext cx="1143000" cy="566737"/>
            <a:chOff x="1200" y="1248"/>
            <a:chExt cx="720" cy="357"/>
          </a:xfrm>
        </p:grpSpPr>
        <p:pic>
          <p:nvPicPr>
            <p:cNvPr id="186" name="Google Shape;186;p1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87" name="Google Shape;187;p1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1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94" name="Google Shape;194;p1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95" name="Google Shape;195;p1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96" name="Google Shape;196;p17"/>
          <p:cNvSpPr txBox="1"/>
          <p:nvPr/>
        </p:nvSpPr>
        <p:spPr>
          <a:xfrm>
            <a:off x="304800" y="381000"/>
            <a:ext cx="37528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2.7  </a:t>
            </a:r>
            <a:r>
              <a:rPr b="1" i="1" lang="en-US" sz="2000" u="none">
                <a:solidFill>
                  <a:schemeClr val="dk1"/>
                </a:solidFill>
                <a:latin typeface="Times New Roman"/>
                <a:ea typeface="Times New Roman"/>
                <a:cs typeface="Times New Roman"/>
                <a:sym typeface="Times New Roman"/>
              </a:rPr>
              <a:t>Hop-to-hop delivery</a:t>
            </a:r>
            <a:endParaRPr/>
          </a:p>
        </p:txBody>
      </p:sp>
      <p:cxnSp>
        <p:nvCxnSpPr>
          <p:cNvPr id="197" name="Google Shape;197;p1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98" name="Google Shape;198;p17"/>
          <p:cNvPicPr preferRelativeResize="0"/>
          <p:nvPr/>
        </p:nvPicPr>
        <p:blipFill rotWithShape="1">
          <a:blip r:embed="rId3">
            <a:alphaModFix/>
          </a:blip>
          <a:srcRect b="0" l="0" r="0" t="0"/>
          <a:stretch/>
        </p:blipFill>
        <p:spPr>
          <a:xfrm>
            <a:off x="1066800" y="1143000"/>
            <a:ext cx="6216650" cy="45799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1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05" name="Google Shape;205;p1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06" name="Google Shape;206;p1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07" name="Google Shape;207;p18"/>
          <p:cNvSpPr txBox="1"/>
          <p:nvPr/>
        </p:nvSpPr>
        <p:spPr>
          <a:xfrm>
            <a:off x="304800" y="381000"/>
            <a:ext cx="31321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2.8  </a:t>
            </a:r>
            <a:r>
              <a:rPr b="1" i="1" lang="en-US" sz="2000" u="none">
                <a:solidFill>
                  <a:schemeClr val="dk1"/>
                </a:solidFill>
                <a:latin typeface="Times New Roman"/>
                <a:ea typeface="Times New Roman"/>
                <a:cs typeface="Times New Roman"/>
                <a:sym typeface="Times New Roman"/>
              </a:rPr>
              <a:t>Network layer</a:t>
            </a:r>
            <a:endParaRPr/>
          </a:p>
        </p:txBody>
      </p:sp>
      <p:cxnSp>
        <p:nvCxnSpPr>
          <p:cNvPr id="208" name="Google Shape;208;p1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09" name="Google Shape;209;p18"/>
          <p:cNvPicPr preferRelativeResize="0"/>
          <p:nvPr/>
        </p:nvPicPr>
        <p:blipFill rotWithShape="1">
          <a:blip r:embed="rId3">
            <a:alphaModFix/>
          </a:blip>
          <a:srcRect b="0" l="0" r="0" t="0"/>
          <a:stretch/>
        </p:blipFill>
        <p:spPr>
          <a:xfrm>
            <a:off x="239712" y="1963737"/>
            <a:ext cx="8675687" cy="29130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1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6" name="Google Shape;216;p1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1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1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1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1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1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2" name="Google Shape;222;p1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23" name="Google Shape;223;p19"/>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24" name="Google Shape;224;p19"/>
          <p:cNvCxnSpPr/>
          <p:nvPr/>
        </p:nvCxnSpPr>
        <p:spPr>
          <a:xfrm>
            <a:off x="458787" y="4343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25" name="Google Shape;225;p19"/>
          <p:cNvSpPr txBox="1"/>
          <p:nvPr/>
        </p:nvSpPr>
        <p:spPr>
          <a:xfrm>
            <a:off x="495300" y="3063875"/>
            <a:ext cx="8077200" cy="11874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network layer is responsible for the </a:t>
            </a:r>
            <a:br>
              <a:rPr b="1"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delivery of individual packets from </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source host to the destination host.</a:t>
            </a:r>
            <a:endParaRPr/>
          </a:p>
        </p:txBody>
      </p:sp>
      <p:grpSp>
        <p:nvGrpSpPr>
          <p:cNvPr id="226" name="Google Shape;226;p19"/>
          <p:cNvGrpSpPr/>
          <p:nvPr/>
        </p:nvGrpSpPr>
        <p:grpSpPr>
          <a:xfrm>
            <a:off x="533400" y="2286000"/>
            <a:ext cx="1143000" cy="566737"/>
            <a:chOff x="1200" y="1248"/>
            <a:chExt cx="720" cy="357"/>
          </a:xfrm>
        </p:grpSpPr>
        <p:pic>
          <p:nvPicPr>
            <p:cNvPr id="227" name="Google Shape;227;p1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28" name="Google Shape;228;p1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35" name="Google Shape;235;p2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36" name="Google Shape;236;p2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37" name="Google Shape;237;p20"/>
          <p:cNvSpPr txBox="1"/>
          <p:nvPr/>
        </p:nvSpPr>
        <p:spPr>
          <a:xfrm>
            <a:off x="304800" y="381000"/>
            <a:ext cx="4795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2.9  </a:t>
            </a:r>
            <a:r>
              <a:rPr b="1" i="1" lang="en-US" sz="2000" u="none">
                <a:solidFill>
                  <a:schemeClr val="dk1"/>
                </a:solidFill>
                <a:latin typeface="Times New Roman"/>
                <a:ea typeface="Times New Roman"/>
                <a:cs typeface="Times New Roman"/>
                <a:sym typeface="Times New Roman"/>
              </a:rPr>
              <a:t>Source-to-destination delivery</a:t>
            </a:r>
            <a:endParaRPr/>
          </a:p>
        </p:txBody>
      </p:sp>
      <p:cxnSp>
        <p:nvCxnSpPr>
          <p:cNvPr id="238" name="Google Shape;238;p2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39" name="Google Shape;239;p20"/>
          <p:cNvPicPr preferRelativeResize="0"/>
          <p:nvPr/>
        </p:nvPicPr>
        <p:blipFill rotWithShape="1">
          <a:blip r:embed="rId3">
            <a:alphaModFix/>
          </a:blip>
          <a:srcRect b="0" l="0" r="0" t="0"/>
          <a:stretch/>
        </p:blipFill>
        <p:spPr>
          <a:xfrm>
            <a:off x="1698625" y="1195387"/>
            <a:ext cx="5083175" cy="4824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46" name="Google Shape;246;p21"/>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47" name="Google Shape;247;p21"/>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48" name="Google Shape;248;p21"/>
          <p:cNvSpPr txBox="1"/>
          <p:nvPr/>
        </p:nvSpPr>
        <p:spPr>
          <a:xfrm>
            <a:off x="304800" y="304800"/>
            <a:ext cx="34401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2.10  </a:t>
            </a:r>
            <a:r>
              <a:rPr b="1" i="1" lang="en-US" sz="2000" u="none">
                <a:solidFill>
                  <a:schemeClr val="dk1"/>
                </a:solidFill>
                <a:latin typeface="Times New Roman"/>
                <a:ea typeface="Times New Roman"/>
                <a:cs typeface="Times New Roman"/>
                <a:sym typeface="Times New Roman"/>
              </a:rPr>
              <a:t>Transport layer</a:t>
            </a:r>
            <a:endParaRPr/>
          </a:p>
        </p:txBody>
      </p:sp>
      <p:cxnSp>
        <p:nvCxnSpPr>
          <p:cNvPr id="249" name="Google Shape;249;p2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50" name="Google Shape;250;p21"/>
          <p:cNvPicPr preferRelativeResize="0"/>
          <p:nvPr/>
        </p:nvPicPr>
        <p:blipFill rotWithShape="1">
          <a:blip r:embed="rId3">
            <a:alphaModFix/>
          </a:blip>
          <a:srcRect b="0" l="0" r="0" t="0"/>
          <a:stretch/>
        </p:blipFill>
        <p:spPr>
          <a:xfrm>
            <a:off x="152400" y="1774825"/>
            <a:ext cx="8693150" cy="30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57" name="Google Shape;257;p2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2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Google Shape;259;p2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0" name="Google Shape;260;p2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1" name="Google Shape;261;p2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2" name="Google Shape;262;p2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3" name="Google Shape;263;p2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64" name="Google Shape;264;p22"/>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65" name="Google Shape;265;p22"/>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66" name="Google Shape;266;p22"/>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transport layer is responsible for the delivery </a:t>
            </a:r>
            <a:br>
              <a:rPr b="1"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of a message from one process to another.</a:t>
            </a:r>
            <a:endParaRPr/>
          </a:p>
        </p:txBody>
      </p:sp>
      <p:grpSp>
        <p:nvGrpSpPr>
          <p:cNvPr id="267" name="Google Shape;267;p22"/>
          <p:cNvGrpSpPr/>
          <p:nvPr/>
        </p:nvGrpSpPr>
        <p:grpSpPr>
          <a:xfrm>
            <a:off x="533400" y="2286000"/>
            <a:ext cx="1143000" cy="566737"/>
            <a:chOff x="1200" y="1248"/>
            <a:chExt cx="720" cy="357"/>
          </a:xfrm>
        </p:grpSpPr>
        <p:pic>
          <p:nvPicPr>
            <p:cNvPr id="268" name="Google Shape;268;p2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69" name="Google Shape;269;p2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 name="Google Shape;35;p5"/>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5"/>
          <p:cNvSpPr txBox="1"/>
          <p:nvPr/>
        </p:nvSpPr>
        <p:spPr>
          <a:xfrm>
            <a:off x="228600" y="76200"/>
            <a:ext cx="44529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2-1   LAYERED TASKS</a:t>
            </a:r>
            <a:endParaRPr/>
          </a:p>
        </p:txBody>
      </p:sp>
      <p:sp>
        <p:nvSpPr>
          <p:cNvPr id="37" name="Google Shape;37;p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Google Shape;38;p5"/>
          <p:cNvSpPr txBox="1"/>
          <p:nvPr/>
        </p:nvSpPr>
        <p:spPr>
          <a:xfrm>
            <a:off x="76200" y="1127125"/>
            <a:ext cx="8610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use the concept of </a:t>
            </a:r>
            <a:r>
              <a:rPr b="1" i="1" lang="en-US" sz="2800" u="none">
                <a:solidFill>
                  <a:schemeClr val="hlink"/>
                </a:solidFill>
                <a:latin typeface="Times New Roman"/>
                <a:ea typeface="Times New Roman"/>
                <a:cs typeface="Times New Roman"/>
                <a:sym typeface="Times New Roman"/>
              </a:rPr>
              <a:t>layers</a:t>
            </a:r>
            <a:r>
              <a:rPr b="1" i="1" lang="en-US" sz="2800" u="none">
                <a:solidFill>
                  <a:schemeClr val="dk1"/>
                </a:solidFill>
                <a:latin typeface="Times New Roman"/>
                <a:ea typeface="Times New Roman"/>
                <a:cs typeface="Times New Roman"/>
                <a:sym typeface="Times New Roman"/>
              </a:rPr>
              <a:t> in our daily life. As an example, let us consider two friends who communicate through postal mail. The process of sending a letter to a friend would be complex if there were no services available from the post office. </a:t>
            </a:r>
            <a:endParaRPr/>
          </a:p>
        </p:txBody>
      </p:sp>
      <p:sp>
        <p:nvSpPr>
          <p:cNvPr id="39" name="Google Shape;39;p5"/>
          <p:cNvSpPr txBox="1"/>
          <p:nvPr/>
        </p:nvSpPr>
        <p:spPr>
          <a:xfrm>
            <a:off x="228600" y="4972050"/>
            <a:ext cx="57150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Sender, Receiver, and Carrier</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Hierarchy</a:t>
            </a:r>
            <a:endParaRPr/>
          </a:p>
        </p:txBody>
      </p:sp>
      <p:sp>
        <p:nvSpPr>
          <p:cNvPr id="40" name="Google Shape;40;p5"/>
          <p:cNvSpPr txBox="1"/>
          <p:nvPr/>
        </p:nvSpPr>
        <p:spPr>
          <a:xfrm>
            <a:off x="239712" y="44958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76" name="Google Shape;276;p23"/>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77" name="Google Shape;277;p23"/>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78" name="Google Shape;278;p23"/>
          <p:cNvSpPr txBox="1"/>
          <p:nvPr/>
        </p:nvSpPr>
        <p:spPr>
          <a:xfrm>
            <a:off x="304800" y="304800"/>
            <a:ext cx="69373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2.11  </a:t>
            </a:r>
            <a:r>
              <a:rPr b="1" i="1" lang="en-US" sz="2000" u="none">
                <a:solidFill>
                  <a:schemeClr val="dk1"/>
                </a:solidFill>
                <a:latin typeface="Times New Roman"/>
                <a:ea typeface="Times New Roman"/>
                <a:cs typeface="Times New Roman"/>
                <a:sym typeface="Times New Roman"/>
              </a:rPr>
              <a:t>Reliable process-to-process delivery of a message</a:t>
            </a:r>
            <a:endParaRPr/>
          </a:p>
        </p:txBody>
      </p:sp>
      <p:cxnSp>
        <p:nvCxnSpPr>
          <p:cNvPr id="279" name="Google Shape;279;p2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80" name="Google Shape;280;p23"/>
          <p:cNvPicPr preferRelativeResize="0"/>
          <p:nvPr/>
        </p:nvPicPr>
        <p:blipFill rotWithShape="1">
          <a:blip r:embed="rId3">
            <a:alphaModFix/>
          </a:blip>
          <a:srcRect b="0" l="0" r="0" t="0"/>
          <a:stretch/>
        </p:blipFill>
        <p:spPr>
          <a:xfrm>
            <a:off x="530225" y="2025650"/>
            <a:ext cx="7623175" cy="313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87" name="Google Shape;287;p24"/>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88" name="Google Shape;288;p24"/>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9" name="Google Shape;289;p24"/>
          <p:cNvSpPr txBox="1"/>
          <p:nvPr/>
        </p:nvSpPr>
        <p:spPr>
          <a:xfrm>
            <a:off x="0" y="533400"/>
            <a:ext cx="31861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2.12  </a:t>
            </a:r>
            <a:r>
              <a:rPr b="1" i="1" lang="en-US" sz="2000" u="none">
                <a:solidFill>
                  <a:schemeClr val="dk1"/>
                </a:solidFill>
                <a:latin typeface="Times New Roman"/>
                <a:ea typeface="Times New Roman"/>
                <a:cs typeface="Times New Roman"/>
                <a:sym typeface="Times New Roman"/>
              </a:rPr>
              <a:t>Session layer</a:t>
            </a:r>
            <a:endParaRPr/>
          </a:p>
        </p:txBody>
      </p:sp>
      <p:cxnSp>
        <p:nvCxnSpPr>
          <p:cNvPr id="290" name="Google Shape;290;p2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91" name="Google Shape;291;p24"/>
          <p:cNvPicPr preferRelativeResize="0"/>
          <p:nvPr/>
        </p:nvPicPr>
        <p:blipFill rotWithShape="1">
          <a:blip r:embed="rId3">
            <a:alphaModFix/>
          </a:blip>
          <a:srcRect b="0" l="0" r="0" t="0"/>
          <a:stretch/>
        </p:blipFill>
        <p:spPr>
          <a:xfrm>
            <a:off x="206375" y="1665287"/>
            <a:ext cx="8556625" cy="39735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98" name="Google Shape;298;p25"/>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99" name="Google Shape;299;p25"/>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00" name="Google Shape;300;p25"/>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session layer is responsible for dialog </a:t>
            </a:r>
            <a:br>
              <a:rPr b="1"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control and synchronization.</a:t>
            </a:r>
            <a:endParaRPr/>
          </a:p>
        </p:txBody>
      </p:sp>
      <p:grpSp>
        <p:nvGrpSpPr>
          <p:cNvPr id="301" name="Google Shape;301;p25"/>
          <p:cNvGrpSpPr/>
          <p:nvPr/>
        </p:nvGrpSpPr>
        <p:grpSpPr>
          <a:xfrm>
            <a:off x="533400" y="2286000"/>
            <a:ext cx="1143000" cy="566737"/>
            <a:chOff x="1200" y="1248"/>
            <a:chExt cx="720" cy="357"/>
          </a:xfrm>
        </p:grpSpPr>
        <p:pic>
          <p:nvPicPr>
            <p:cNvPr id="302" name="Google Shape;302;p2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03" name="Google Shape;303;p2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10" name="Google Shape;310;p2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11" name="Google Shape;311;p2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12" name="Google Shape;312;p26"/>
          <p:cNvSpPr txBox="1"/>
          <p:nvPr/>
        </p:nvSpPr>
        <p:spPr>
          <a:xfrm>
            <a:off x="304800" y="381000"/>
            <a:ext cx="3721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2.13  </a:t>
            </a:r>
            <a:r>
              <a:rPr b="1" i="1" lang="en-US" sz="2000" u="none">
                <a:solidFill>
                  <a:schemeClr val="dk1"/>
                </a:solidFill>
                <a:latin typeface="Times New Roman"/>
                <a:ea typeface="Times New Roman"/>
                <a:cs typeface="Times New Roman"/>
                <a:sym typeface="Times New Roman"/>
              </a:rPr>
              <a:t>Presentation layer</a:t>
            </a:r>
            <a:endParaRPr/>
          </a:p>
        </p:txBody>
      </p:sp>
      <p:cxnSp>
        <p:nvCxnSpPr>
          <p:cNvPr id="313" name="Google Shape;313;p2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14" name="Google Shape;314;p26"/>
          <p:cNvPicPr preferRelativeResize="0"/>
          <p:nvPr/>
        </p:nvPicPr>
        <p:blipFill rotWithShape="1">
          <a:blip r:embed="rId3">
            <a:alphaModFix/>
          </a:blip>
          <a:srcRect b="0" l="0" r="0" t="0"/>
          <a:stretch/>
        </p:blipFill>
        <p:spPr>
          <a:xfrm>
            <a:off x="344487" y="2014537"/>
            <a:ext cx="8418512" cy="28622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21" name="Google Shape;321;p2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2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3" name="Google Shape;323;p2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4" name="Google Shape;324;p2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5" name="Google Shape;325;p2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6" name="Google Shape;326;p2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7" name="Google Shape;327;p2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28" name="Google Shape;328;p27"/>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29" name="Google Shape;329;p27"/>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30" name="Google Shape;330;p27"/>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presentation layer is responsible for translation, compression, and encryption.</a:t>
            </a:r>
            <a:endParaRPr/>
          </a:p>
        </p:txBody>
      </p:sp>
      <p:grpSp>
        <p:nvGrpSpPr>
          <p:cNvPr id="331" name="Google Shape;331;p27"/>
          <p:cNvGrpSpPr/>
          <p:nvPr/>
        </p:nvGrpSpPr>
        <p:grpSpPr>
          <a:xfrm>
            <a:off x="533400" y="2286000"/>
            <a:ext cx="1143000" cy="566737"/>
            <a:chOff x="1200" y="1248"/>
            <a:chExt cx="720" cy="357"/>
          </a:xfrm>
        </p:grpSpPr>
        <p:pic>
          <p:nvPicPr>
            <p:cNvPr id="332" name="Google Shape;332;p2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33" name="Google Shape;333;p2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2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40" name="Google Shape;340;p2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41" name="Google Shape;341;p2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42" name="Google Shape;342;p28"/>
          <p:cNvSpPr txBox="1"/>
          <p:nvPr/>
        </p:nvSpPr>
        <p:spPr>
          <a:xfrm>
            <a:off x="304800" y="381000"/>
            <a:ext cx="3608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2.14  </a:t>
            </a:r>
            <a:r>
              <a:rPr b="1" i="1" lang="en-US" sz="2000" u="none">
                <a:solidFill>
                  <a:schemeClr val="dk1"/>
                </a:solidFill>
                <a:latin typeface="Times New Roman"/>
                <a:ea typeface="Times New Roman"/>
                <a:cs typeface="Times New Roman"/>
                <a:sym typeface="Times New Roman"/>
              </a:rPr>
              <a:t>Application layer</a:t>
            </a:r>
            <a:endParaRPr/>
          </a:p>
        </p:txBody>
      </p:sp>
      <p:cxnSp>
        <p:nvCxnSpPr>
          <p:cNvPr id="343" name="Google Shape;343;p2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44" name="Google Shape;344;p28"/>
          <p:cNvPicPr preferRelativeResize="0"/>
          <p:nvPr/>
        </p:nvPicPr>
        <p:blipFill rotWithShape="1">
          <a:blip r:embed="rId3">
            <a:alphaModFix/>
          </a:blip>
          <a:srcRect b="0" l="0" r="0" t="0"/>
          <a:stretch/>
        </p:blipFill>
        <p:spPr>
          <a:xfrm>
            <a:off x="384175" y="1371600"/>
            <a:ext cx="8455025" cy="42751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2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1" name="Google Shape;351;p2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2" name="Google Shape;352;p2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Google Shape;353;p2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Google Shape;354;p2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2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2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Google Shape;357;p2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58" name="Google Shape;358;p29"/>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59" name="Google Shape;359;p29"/>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60" name="Google Shape;360;p29"/>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application layer is responsible for </a:t>
            </a:r>
            <a:br>
              <a:rPr b="1"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providing services to the user.</a:t>
            </a:r>
            <a:endParaRPr/>
          </a:p>
        </p:txBody>
      </p:sp>
      <p:grpSp>
        <p:nvGrpSpPr>
          <p:cNvPr id="361" name="Google Shape;361;p29"/>
          <p:cNvGrpSpPr/>
          <p:nvPr/>
        </p:nvGrpSpPr>
        <p:grpSpPr>
          <a:xfrm>
            <a:off x="533400" y="2286000"/>
            <a:ext cx="1143000" cy="566737"/>
            <a:chOff x="1200" y="1248"/>
            <a:chExt cx="720" cy="357"/>
          </a:xfrm>
        </p:grpSpPr>
        <p:pic>
          <p:nvPicPr>
            <p:cNvPr id="362" name="Google Shape;362;p2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63" name="Google Shape;363;p2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3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70" name="Google Shape;370;p30"/>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71" name="Google Shape;371;p30"/>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72" name="Google Shape;372;p30"/>
          <p:cNvSpPr txBox="1"/>
          <p:nvPr/>
        </p:nvSpPr>
        <p:spPr>
          <a:xfrm>
            <a:off x="304800" y="304800"/>
            <a:ext cx="3784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2.15  </a:t>
            </a:r>
            <a:r>
              <a:rPr b="1" i="1" lang="en-US" sz="2000" u="none">
                <a:solidFill>
                  <a:schemeClr val="dk1"/>
                </a:solidFill>
                <a:latin typeface="Times New Roman"/>
                <a:ea typeface="Times New Roman"/>
                <a:cs typeface="Times New Roman"/>
                <a:sym typeface="Times New Roman"/>
              </a:rPr>
              <a:t>Summary of layers</a:t>
            </a:r>
            <a:endParaRPr/>
          </a:p>
        </p:txBody>
      </p:sp>
      <p:cxnSp>
        <p:nvCxnSpPr>
          <p:cNvPr id="373" name="Google Shape;373;p3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74" name="Google Shape;374;p30"/>
          <p:cNvPicPr preferRelativeResize="0"/>
          <p:nvPr/>
        </p:nvPicPr>
        <p:blipFill rotWithShape="1">
          <a:blip r:embed="rId3">
            <a:alphaModFix/>
          </a:blip>
          <a:srcRect b="0" l="0" r="0" t="0"/>
          <a:stretch/>
        </p:blipFill>
        <p:spPr>
          <a:xfrm>
            <a:off x="344487" y="1644650"/>
            <a:ext cx="8189912" cy="3765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3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1" name="Google Shape;381;p31"/>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2" name="Google Shape;382;p31"/>
          <p:cNvSpPr txBox="1"/>
          <p:nvPr/>
        </p:nvSpPr>
        <p:spPr>
          <a:xfrm>
            <a:off x="228600" y="76200"/>
            <a:ext cx="61118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2-4   TCP/IP PROTOCOL SUITE</a:t>
            </a:r>
            <a:endParaRPr/>
          </a:p>
        </p:txBody>
      </p:sp>
      <p:sp>
        <p:nvSpPr>
          <p:cNvPr id="383" name="Google Shape;383;p31"/>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4" name="Google Shape;384;p31"/>
          <p:cNvSpPr txBox="1"/>
          <p:nvPr/>
        </p:nvSpPr>
        <p:spPr>
          <a:xfrm>
            <a:off x="76200" y="990600"/>
            <a:ext cx="8610600" cy="308133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layers in the </a:t>
            </a:r>
            <a:r>
              <a:rPr b="1" i="1" lang="en-US" sz="2800" u="none">
                <a:solidFill>
                  <a:schemeClr val="hlink"/>
                </a:solidFill>
                <a:latin typeface="Times New Roman"/>
                <a:ea typeface="Times New Roman"/>
                <a:cs typeface="Times New Roman"/>
                <a:sym typeface="Times New Roman"/>
              </a:rPr>
              <a:t>TCP/IP protocol suite</a:t>
            </a:r>
            <a:r>
              <a:rPr b="1" i="1" lang="en-US" sz="2800" u="none">
                <a:solidFill>
                  <a:schemeClr val="dk1"/>
                </a:solidFill>
                <a:latin typeface="Times New Roman"/>
                <a:ea typeface="Times New Roman"/>
                <a:cs typeface="Times New Roman"/>
                <a:sym typeface="Times New Roman"/>
              </a:rPr>
              <a:t> do not exactly match those in the OSI model. The original TCP/IP protocol suite was defined as having four layers: </a:t>
            </a:r>
            <a:r>
              <a:rPr b="1" i="1" lang="en-US" sz="2800" u="none">
                <a:solidFill>
                  <a:schemeClr val="folHlink"/>
                </a:solidFill>
                <a:latin typeface="Times New Roman"/>
                <a:ea typeface="Times New Roman"/>
                <a:cs typeface="Times New Roman"/>
                <a:sym typeface="Times New Roman"/>
              </a:rPr>
              <a:t>host-to-network</a:t>
            </a:r>
            <a:r>
              <a:rPr b="1" i="1" lang="en-US" sz="2800" u="none">
                <a:solidFill>
                  <a:schemeClr val="dk1"/>
                </a:solidFill>
                <a:latin typeface="Times New Roman"/>
                <a:ea typeface="Times New Roman"/>
                <a:cs typeface="Times New Roman"/>
                <a:sym typeface="Times New Roman"/>
              </a:rPr>
              <a:t>, </a:t>
            </a:r>
            <a:r>
              <a:rPr b="1" i="1" lang="en-US" sz="2800" u="none">
                <a:solidFill>
                  <a:schemeClr val="folHlink"/>
                </a:solidFill>
                <a:latin typeface="Times New Roman"/>
                <a:ea typeface="Times New Roman"/>
                <a:cs typeface="Times New Roman"/>
                <a:sym typeface="Times New Roman"/>
              </a:rPr>
              <a:t>internet</a:t>
            </a:r>
            <a:r>
              <a:rPr b="1" i="1" lang="en-US" sz="2800" u="none">
                <a:solidFill>
                  <a:schemeClr val="dk1"/>
                </a:solidFill>
                <a:latin typeface="Times New Roman"/>
                <a:ea typeface="Times New Roman"/>
                <a:cs typeface="Times New Roman"/>
                <a:sym typeface="Times New Roman"/>
              </a:rPr>
              <a:t>, </a:t>
            </a:r>
            <a:r>
              <a:rPr b="1" i="1" lang="en-US" sz="2800" u="none">
                <a:solidFill>
                  <a:schemeClr val="folHlink"/>
                </a:solidFill>
                <a:latin typeface="Times New Roman"/>
                <a:ea typeface="Times New Roman"/>
                <a:cs typeface="Times New Roman"/>
                <a:sym typeface="Times New Roman"/>
              </a:rPr>
              <a:t>transport</a:t>
            </a:r>
            <a:r>
              <a:rPr b="1" i="1" lang="en-US" sz="2800" u="none">
                <a:solidFill>
                  <a:schemeClr val="dk1"/>
                </a:solidFill>
                <a:latin typeface="Times New Roman"/>
                <a:ea typeface="Times New Roman"/>
                <a:cs typeface="Times New Roman"/>
                <a:sym typeface="Times New Roman"/>
              </a:rPr>
              <a:t>, and </a:t>
            </a:r>
            <a:r>
              <a:rPr b="1" i="1" lang="en-US" sz="2800" u="none">
                <a:solidFill>
                  <a:schemeClr val="folHlink"/>
                </a:solidFill>
                <a:latin typeface="Times New Roman"/>
                <a:ea typeface="Times New Roman"/>
                <a:cs typeface="Times New Roman"/>
                <a:sym typeface="Times New Roman"/>
              </a:rPr>
              <a:t>application</a:t>
            </a:r>
            <a:r>
              <a:rPr b="1" i="1" lang="en-US" sz="2800" u="none">
                <a:solidFill>
                  <a:schemeClr val="dk1"/>
                </a:solidFill>
                <a:latin typeface="Times New Roman"/>
                <a:ea typeface="Times New Roman"/>
                <a:cs typeface="Times New Roman"/>
                <a:sym typeface="Times New Roman"/>
              </a:rPr>
              <a:t>. However, when TCP/IP is compared to OSI, we can say that the TCP/IP protocol suite is made of five layers: </a:t>
            </a:r>
            <a:r>
              <a:rPr b="1" i="1" lang="en-US" sz="2800" u="none">
                <a:solidFill>
                  <a:schemeClr val="folHlink"/>
                </a:solidFill>
                <a:latin typeface="Times New Roman"/>
                <a:ea typeface="Times New Roman"/>
                <a:cs typeface="Times New Roman"/>
                <a:sym typeface="Times New Roman"/>
              </a:rPr>
              <a:t>physical</a:t>
            </a:r>
            <a:r>
              <a:rPr b="1" i="1" lang="en-US" sz="2800" u="none">
                <a:solidFill>
                  <a:schemeClr val="dk1"/>
                </a:solidFill>
                <a:latin typeface="Times New Roman"/>
                <a:ea typeface="Times New Roman"/>
                <a:cs typeface="Times New Roman"/>
                <a:sym typeface="Times New Roman"/>
              </a:rPr>
              <a:t>, </a:t>
            </a:r>
            <a:r>
              <a:rPr b="1" i="1" lang="en-US" sz="2800" u="none">
                <a:solidFill>
                  <a:schemeClr val="folHlink"/>
                </a:solidFill>
                <a:latin typeface="Times New Roman"/>
                <a:ea typeface="Times New Roman"/>
                <a:cs typeface="Times New Roman"/>
                <a:sym typeface="Times New Roman"/>
              </a:rPr>
              <a:t>data link</a:t>
            </a:r>
            <a:r>
              <a:rPr b="1" i="1" lang="en-US" sz="2800" u="none">
                <a:solidFill>
                  <a:schemeClr val="dk1"/>
                </a:solidFill>
                <a:latin typeface="Times New Roman"/>
                <a:ea typeface="Times New Roman"/>
                <a:cs typeface="Times New Roman"/>
                <a:sym typeface="Times New Roman"/>
              </a:rPr>
              <a:t>, </a:t>
            </a:r>
            <a:r>
              <a:rPr b="1" i="1" lang="en-US" sz="2800" u="none">
                <a:solidFill>
                  <a:schemeClr val="folHlink"/>
                </a:solidFill>
                <a:latin typeface="Times New Roman"/>
                <a:ea typeface="Times New Roman"/>
                <a:cs typeface="Times New Roman"/>
                <a:sym typeface="Times New Roman"/>
              </a:rPr>
              <a:t>network</a:t>
            </a:r>
            <a:r>
              <a:rPr b="1" i="1" lang="en-US" sz="2800" u="none">
                <a:solidFill>
                  <a:schemeClr val="dk1"/>
                </a:solidFill>
                <a:latin typeface="Times New Roman"/>
                <a:ea typeface="Times New Roman"/>
                <a:cs typeface="Times New Roman"/>
                <a:sym typeface="Times New Roman"/>
              </a:rPr>
              <a:t>, </a:t>
            </a:r>
            <a:r>
              <a:rPr b="1" i="1" lang="en-US" sz="2800" u="none">
                <a:solidFill>
                  <a:schemeClr val="folHlink"/>
                </a:solidFill>
                <a:latin typeface="Times New Roman"/>
                <a:ea typeface="Times New Roman"/>
                <a:cs typeface="Times New Roman"/>
                <a:sym typeface="Times New Roman"/>
              </a:rPr>
              <a:t>transport</a:t>
            </a:r>
            <a:r>
              <a:rPr b="1" i="1" lang="en-US" sz="2800" u="none">
                <a:solidFill>
                  <a:schemeClr val="dk1"/>
                </a:solidFill>
                <a:latin typeface="Times New Roman"/>
                <a:ea typeface="Times New Roman"/>
                <a:cs typeface="Times New Roman"/>
                <a:sym typeface="Times New Roman"/>
              </a:rPr>
              <a:t>, and </a:t>
            </a:r>
            <a:r>
              <a:rPr b="1" i="1" lang="en-US" sz="2800" u="none">
                <a:solidFill>
                  <a:schemeClr val="folHlink"/>
                </a:solidFill>
                <a:latin typeface="Times New Roman"/>
                <a:ea typeface="Times New Roman"/>
                <a:cs typeface="Times New Roman"/>
                <a:sym typeface="Times New Roman"/>
              </a:rPr>
              <a:t>application</a:t>
            </a:r>
            <a:r>
              <a:rPr b="1" i="1" lang="en-US" sz="2800" u="none">
                <a:solidFill>
                  <a:schemeClr val="dk1"/>
                </a:solidFill>
                <a:latin typeface="Times New Roman"/>
                <a:ea typeface="Times New Roman"/>
                <a:cs typeface="Times New Roman"/>
                <a:sym typeface="Times New Roman"/>
              </a:rPr>
              <a:t>.</a:t>
            </a:r>
            <a:endParaRPr/>
          </a:p>
        </p:txBody>
      </p:sp>
      <p:sp>
        <p:nvSpPr>
          <p:cNvPr id="385" name="Google Shape;385;p31"/>
          <p:cNvSpPr txBox="1"/>
          <p:nvPr/>
        </p:nvSpPr>
        <p:spPr>
          <a:xfrm>
            <a:off x="152400" y="4819650"/>
            <a:ext cx="57150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Physical and Data Link Layers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Network Layer</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Transport Layer</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Application Layer</a:t>
            </a:r>
            <a:endParaRPr/>
          </a:p>
        </p:txBody>
      </p:sp>
      <p:sp>
        <p:nvSpPr>
          <p:cNvPr id="386" name="Google Shape;386;p31"/>
          <p:cNvSpPr txBox="1"/>
          <p:nvPr/>
        </p:nvSpPr>
        <p:spPr>
          <a:xfrm>
            <a:off x="163512" y="43434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3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93" name="Google Shape;393;p3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94" name="Google Shape;394;p3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95" name="Google Shape;395;p32"/>
          <p:cNvSpPr txBox="1"/>
          <p:nvPr/>
        </p:nvSpPr>
        <p:spPr>
          <a:xfrm>
            <a:off x="304800" y="381000"/>
            <a:ext cx="4257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2.16  </a:t>
            </a:r>
            <a:r>
              <a:rPr b="1" i="1" lang="en-US" sz="2000" u="none">
                <a:solidFill>
                  <a:schemeClr val="dk1"/>
                </a:solidFill>
                <a:latin typeface="Times New Roman"/>
                <a:ea typeface="Times New Roman"/>
                <a:cs typeface="Times New Roman"/>
                <a:sym typeface="Times New Roman"/>
              </a:rPr>
              <a:t>TCP/IP and OSI model</a:t>
            </a:r>
            <a:endParaRPr/>
          </a:p>
        </p:txBody>
      </p:sp>
      <p:cxnSp>
        <p:nvCxnSpPr>
          <p:cNvPr id="396" name="Google Shape;396;p32"/>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97" name="Google Shape;397;p32"/>
          <p:cNvPicPr preferRelativeResize="0"/>
          <p:nvPr/>
        </p:nvPicPr>
        <p:blipFill rotWithShape="1">
          <a:blip r:embed="rId3">
            <a:alphaModFix/>
          </a:blip>
          <a:srcRect b="0" l="0" r="0" t="0"/>
          <a:stretch/>
        </p:blipFill>
        <p:spPr>
          <a:xfrm>
            <a:off x="696912" y="1143000"/>
            <a:ext cx="7532687" cy="50022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7" name="Google Shape;47;p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8" name="Google Shape;48;p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9" name="Google Shape;49;p6"/>
          <p:cNvSpPr txBox="1"/>
          <p:nvPr/>
        </p:nvSpPr>
        <p:spPr>
          <a:xfrm>
            <a:off x="304800" y="381000"/>
            <a:ext cx="4914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  </a:t>
            </a:r>
            <a:r>
              <a:rPr b="1" i="0" lang="en-US" sz="1800" u="none">
                <a:solidFill>
                  <a:schemeClr val="dk1"/>
                </a:solidFill>
                <a:latin typeface="Times New Roman"/>
                <a:ea typeface="Times New Roman"/>
                <a:cs typeface="Times New Roman"/>
                <a:sym typeface="Times New Roman"/>
              </a:rPr>
              <a:t>Tasks involved in sending a letter</a:t>
            </a:r>
            <a:endParaRPr/>
          </a:p>
        </p:txBody>
      </p:sp>
      <p:cxnSp>
        <p:nvCxnSpPr>
          <p:cNvPr id="50" name="Google Shape;50;p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1" name="Google Shape;51;p6"/>
          <p:cNvPicPr preferRelativeResize="0"/>
          <p:nvPr/>
        </p:nvPicPr>
        <p:blipFill rotWithShape="1">
          <a:blip r:embed="rId3">
            <a:alphaModFix/>
          </a:blip>
          <a:srcRect b="0" l="0" r="0" t="0"/>
          <a:stretch/>
        </p:blipFill>
        <p:spPr>
          <a:xfrm>
            <a:off x="1663700" y="1219200"/>
            <a:ext cx="5575300" cy="47990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3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04" name="Google Shape;404;p33"/>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5" name="Google Shape;405;p33"/>
          <p:cNvSpPr txBox="1"/>
          <p:nvPr/>
        </p:nvSpPr>
        <p:spPr>
          <a:xfrm>
            <a:off x="228600" y="76200"/>
            <a:ext cx="36957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2-5   ADDRESSING</a:t>
            </a:r>
            <a:endParaRPr/>
          </a:p>
        </p:txBody>
      </p:sp>
      <p:sp>
        <p:nvSpPr>
          <p:cNvPr id="406" name="Google Shape;406;p33"/>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7" name="Google Shape;407;p33"/>
          <p:cNvSpPr txBox="1"/>
          <p:nvPr/>
        </p:nvSpPr>
        <p:spPr>
          <a:xfrm>
            <a:off x="76200" y="1066800"/>
            <a:ext cx="8915400" cy="9461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Four levels of addresses are used in an internet employing the TCP/IP protocols: </a:t>
            </a:r>
            <a:r>
              <a:rPr b="1" i="1" lang="en-US" sz="2800" u="none">
                <a:solidFill>
                  <a:schemeClr val="hlink"/>
                </a:solidFill>
                <a:latin typeface="Times New Roman"/>
                <a:ea typeface="Times New Roman"/>
                <a:cs typeface="Times New Roman"/>
                <a:sym typeface="Times New Roman"/>
              </a:rPr>
              <a:t>physical</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logical</a:t>
            </a:r>
            <a:r>
              <a:rPr b="1" i="1" lang="en-US" sz="2800" u="none">
                <a:solidFill>
                  <a:schemeClr val="dk1"/>
                </a:solidFill>
                <a:latin typeface="Times New Roman"/>
                <a:ea typeface="Times New Roman"/>
                <a:cs typeface="Times New Roman"/>
                <a:sym typeface="Times New Roman"/>
              </a:rPr>
              <a:t>, </a:t>
            </a:r>
            <a:r>
              <a:rPr b="1" i="1" lang="en-US" sz="2800" u="none">
                <a:solidFill>
                  <a:schemeClr val="hlink"/>
                </a:solidFill>
                <a:latin typeface="Times New Roman"/>
                <a:ea typeface="Times New Roman"/>
                <a:cs typeface="Times New Roman"/>
                <a:sym typeface="Times New Roman"/>
              </a:rPr>
              <a:t>port</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specific</a:t>
            </a:r>
            <a:r>
              <a:rPr b="1" i="1" lang="en-US" sz="2800" u="none">
                <a:solidFill>
                  <a:schemeClr val="dk1"/>
                </a:solidFill>
                <a:latin typeface="Times New Roman"/>
                <a:ea typeface="Times New Roman"/>
                <a:cs typeface="Times New Roman"/>
                <a:sym typeface="Times New Roman"/>
              </a:rPr>
              <a:t>.</a:t>
            </a:r>
            <a:endParaRPr/>
          </a:p>
        </p:txBody>
      </p:sp>
      <p:sp>
        <p:nvSpPr>
          <p:cNvPr id="408" name="Google Shape;408;p33"/>
          <p:cNvSpPr txBox="1"/>
          <p:nvPr/>
        </p:nvSpPr>
        <p:spPr>
          <a:xfrm>
            <a:off x="228600" y="3933825"/>
            <a:ext cx="57150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Physical Addresses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Logical Addresses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Port Addresses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Specific Addresses</a:t>
            </a:r>
            <a:endParaRPr/>
          </a:p>
        </p:txBody>
      </p:sp>
      <p:sp>
        <p:nvSpPr>
          <p:cNvPr id="409" name="Google Shape;409;p33"/>
          <p:cNvSpPr txBox="1"/>
          <p:nvPr/>
        </p:nvSpPr>
        <p:spPr>
          <a:xfrm>
            <a:off x="239712" y="3457575"/>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3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16" name="Google Shape;416;p3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17" name="Google Shape;417;p3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18" name="Google Shape;418;p34"/>
          <p:cNvSpPr txBox="1"/>
          <p:nvPr/>
        </p:nvSpPr>
        <p:spPr>
          <a:xfrm>
            <a:off x="304800" y="381000"/>
            <a:ext cx="3997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2.17  </a:t>
            </a:r>
            <a:r>
              <a:rPr b="1" i="1" lang="en-US" sz="2000" u="none">
                <a:solidFill>
                  <a:schemeClr val="dk1"/>
                </a:solidFill>
                <a:latin typeface="Times New Roman"/>
                <a:ea typeface="Times New Roman"/>
                <a:cs typeface="Times New Roman"/>
                <a:sym typeface="Times New Roman"/>
              </a:rPr>
              <a:t>Addresses in TCP/IP</a:t>
            </a:r>
            <a:endParaRPr/>
          </a:p>
        </p:txBody>
      </p:sp>
      <p:cxnSp>
        <p:nvCxnSpPr>
          <p:cNvPr id="419" name="Google Shape;419;p3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20" name="Google Shape;420;p34"/>
          <p:cNvPicPr preferRelativeResize="0"/>
          <p:nvPr/>
        </p:nvPicPr>
        <p:blipFill rotWithShape="1">
          <a:blip r:embed="rId3">
            <a:alphaModFix/>
          </a:blip>
          <a:srcRect b="0" l="0" r="0" t="0"/>
          <a:stretch/>
        </p:blipFill>
        <p:spPr>
          <a:xfrm>
            <a:off x="395287" y="2286000"/>
            <a:ext cx="7834312" cy="1997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3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27" name="Google Shape;427;p3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28" name="Google Shape;428;p3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29" name="Google Shape;429;p35"/>
          <p:cNvSpPr txBox="1"/>
          <p:nvPr/>
        </p:nvSpPr>
        <p:spPr>
          <a:xfrm>
            <a:off x="304800" y="381000"/>
            <a:ext cx="67627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2.18  </a:t>
            </a:r>
            <a:r>
              <a:rPr b="1" i="1" lang="en-US" sz="2000" u="none">
                <a:solidFill>
                  <a:schemeClr val="dk1"/>
                </a:solidFill>
                <a:latin typeface="Times New Roman"/>
                <a:ea typeface="Times New Roman"/>
                <a:cs typeface="Times New Roman"/>
                <a:sym typeface="Times New Roman"/>
              </a:rPr>
              <a:t>Relationship of layers and addresses in TCP/IP</a:t>
            </a:r>
            <a:endParaRPr/>
          </a:p>
        </p:txBody>
      </p:sp>
      <p:cxnSp>
        <p:nvCxnSpPr>
          <p:cNvPr id="430" name="Google Shape;430;p35"/>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31" name="Google Shape;431;p35"/>
          <p:cNvPicPr preferRelativeResize="0"/>
          <p:nvPr/>
        </p:nvPicPr>
        <p:blipFill rotWithShape="1">
          <a:blip r:embed="rId3">
            <a:alphaModFix/>
          </a:blip>
          <a:srcRect b="0" l="0" r="0" t="0"/>
          <a:stretch/>
        </p:blipFill>
        <p:spPr>
          <a:xfrm>
            <a:off x="685800" y="1266825"/>
            <a:ext cx="7467600" cy="4829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3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38" name="Google Shape;438;p3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36"/>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40" name="Google Shape;440;p36"/>
          <p:cNvGrpSpPr/>
          <p:nvPr/>
        </p:nvGrpSpPr>
        <p:grpSpPr>
          <a:xfrm>
            <a:off x="490537" y="773112"/>
            <a:ext cx="738187" cy="474662"/>
            <a:chOff x="309" y="487"/>
            <a:chExt cx="465" cy="299"/>
          </a:xfrm>
        </p:grpSpPr>
        <p:sp>
          <p:nvSpPr>
            <p:cNvPr id="441" name="Google Shape;441;p3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2" name="Google Shape;442;p36"/>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43" name="Google Shape;443;p36"/>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4" name="Google Shape;444;p3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5" name="Google Shape;445;p36"/>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6" name="Google Shape;446;p36"/>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7" name="Google Shape;447;p36"/>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Figure 2.19 a node with physical address 10 sends a frame to a node with physical address 87. The two nodes are connected by a link (bus topology LAN). As the figure shows, the computer with physical address </a:t>
            </a:r>
            <a:r>
              <a:rPr b="1" i="1" lang="en-US" sz="2800" u="none">
                <a:solidFill>
                  <a:schemeClr val="hlink"/>
                </a:solidFill>
                <a:latin typeface="Times New Roman"/>
                <a:ea typeface="Times New Roman"/>
                <a:cs typeface="Times New Roman"/>
                <a:sym typeface="Times New Roman"/>
              </a:rPr>
              <a:t>10</a:t>
            </a:r>
            <a:r>
              <a:rPr b="1" i="1" lang="en-US" sz="2800" u="none">
                <a:solidFill>
                  <a:schemeClr val="dk1"/>
                </a:solidFill>
                <a:latin typeface="Times New Roman"/>
                <a:ea typeface="Times New Roman"/>
                <a:cs typeface="Times New Roman"/>
                <a:sym typeface="Times New Roman"/>
              </a:rPr>
              <a:t> is the sender, and the computer with physical address </a:t>
            </a:r>
            <a:r>
              <a:rPr b="1" i="1" lang="en-US" sz="2800" u="none">
                <a:solidFill>
                  <a:schemeClr val="hlink"/>
                </a:solidFill>
                <a:latin typeface="Times New Roman"/>
                <a:ea typeface="Times New Roman"/>
                <a:cs typeface="Times New Roman"/>
                <a:sym typeface="Times New Roman"/>
              </a:rPr>
              <a:t>87</a:t>
            </a:r>
            <a:r>
              <a:rPr b="1" i="1" lang="en-US" sz="2800" u="none">
                <a:solidFill>
                  <a:schemeClr val="dk1"/>
                </a:solidFill>
                <a:latin typeface="Times New Roman"/>
                <a:ea typeface="Times New Roman"/>
                <a:cs typeface="Times New Roman"/>
                <a:sym typeface="Times New Roman"/>
              </a:rPr>
              <a:t> is the receiver.</a:t>
            </a:r>
            <a:endParaRPr/>
          </a:p>
        </p:txBody>
      </p:sp>
      <p:sp>
        <p:nvSpPr>
          <p:cNvPr id="448" name="Google Shape;448;p36"/>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2.1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3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55" name="Google Shape;455;p3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56" name="Google Shape;456;p3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57" name="Google Shape;457;p37"/>
          <p:cNvSpPr txBox="1"/>
          <p:nvPr/>
        </p:nvSpPr>
        <p:spPr>
          <a:xfrm>
            <a:off x="304800" y="381000"/>
            <a:ext cx="3763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2.19  </a:t>
            </a:r>
            <a:r>
              <a:rPr b="1" i="1" lang="en-US" sz="2000" u="none">
                <a:solidFill>
                  <a:schemeClr val="dk1"/>
                </a:solidFill>
                <a:latin typeface="Times New Roman"/>
                <a:ea typeface="Times New Roman"/>
                <a:cs typeface="Times New Roman"/>
                <a:sym typeface="Times New Roman"/>
              </a:rPr>
              <a:t>Physical addresses</a:t>
            </a:r>
            <a:endParaRPr/>
          </a:p>
        </p:txBody>
      </p:sp>
      <p:cxnSp>
        <p:nvCxnSpPr>
          <p:cNvPr id="458" name="Google Shape;458;p3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59" name="Google Shape;459;p37"/>
          <p:cNvPicPr preferRelativeResize="0"/>
          <p:nvPr/>
        </p:nvPicPr>
        <p:blipFill rotWithShape="1">
          <a:blip r:embed="rId3">
            <a:alphaModFix/>
          </a:blip>
          <a:srcRect b="0" l="0" r="0" t="0"/>
          <a:stretch/>
        </p:blipFill>
        <p:spPr>
          <a:xfrm>
            <a:off x="481012" y="2487612"/>
            <a:ext cx="8053387" cy="18557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p3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66" name="Google Shape;466;p3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7" name="Google Shape;467;p38"/>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68" name="Google Shape;468;p38"/>
          <p:cNvGrpSpPr/>
          <p:nvPr/>
        </p:nvGrpSpPr>
        <p:grpSpPr>
          <a:xfrm>
            <a:off x="490537" y="773112"/>
            <a:ext cx="738187" cy="474662"/>
            <a:chOff x="309" y="487"/>
            <a:chExt cx="465" cy="299"/>
          </a:xfrm>
        </p:grpSpPr>
        <p:sp>
          <p:nvSpPr>
            <p:cNvPr id="469" name="Google Shape;469;p3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0" name="Google Shape;470;p38"/>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71" name="Google Shape;471;p38"/>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2" name="Google Shape;472;p3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3" name="Google Shape;473;p38"/>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4" name="Google Shape;474;p38"/>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5" name="Google Shape;475;p38"/>
          <p:cNvSpPr txBox="1"/>
          <p:nvPr/>
        </p:nvSpPr>
        <p:spPr>
          <a:xfrm>
            <a:off x="228600" y="14478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Most local-area networks use a </a:t>
            </a:r>
            <a:r>
              <a:rPr b="1" i="1" lang="en-US" sz="2800" u="none">
                <a:solidFill>
                  <a:schemeClr val="hlink"/>
                </a:solidFill>
                <a:latin typeface="Times New Roman"/>
                <a:ea typeface="Times New Roman"/>
                <a:cs typeface="Times New Roman"/>
                <a:sym typeface="Times New Roman"/>
              </a:rPr>
              <a:t>48-bit</a:t>
            </a:r>
            <a:r>
              <a:rPr b="1" i="1" lang="en-US" sz="2800" u="none">
                <a:solidFill>
                  <a:schemeClr val="dk1"/>
                </a:solidFill>
                <a:latin typeface="Times New Roman"/>
                <a:ea typeface="Times New Roman"/>
                <a:cs typeface="Times New Roman"/>
                <a:sym typeface="Times New Roman"/>
              </a:rPr>
              <a:t> (6-byte) physical address written as 12 hexadecimal digits; every byte (2 hexadecimal digits) is separated by a colon, as shown below:</a:t>
            </a:r>
            <a:endParaRPr/>
          </a:p>
        </p:txBody>
      </p:sp>
      <p:sp>
        <p:nvSpPr>
          <p:cNvPr id="476" name="Google Shape;476;p38"/>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2.2</a:t>
            </a:r>
            <a:endParaRPr/>
          </a:p>
        </p:txBody>
      </p:sp>
      <p:sp>
        <p:nvSpPr>
          <p:cNvPr id="477" name="Google Shape;477;p38"/>
          <p:cNvSpPr txBox="1"/>
          <p:nvPr/>
        </p:nvSpPr>
        <p:spPr>
          <a:xfrm>
            <a:off x="228600" y="3717925"/>
            <a:ext cx="8534400" cy="1503362"/>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3200"/>
              <a:buFont typeface="Times New Roman"/>
              <a:buNone/>
            </a:pPr>
            <a:r>
              <a:rPr b="1" i="0" lang="en-US" sz="3200" u="none">
                <a:solidFill>
                  <a:schemeClr val="folHlink"/>
                </a:solidFill>
                <a:latin typeface="Times New Roman"/>
                <a:ea typeface="Times New Roman"/>
                <a:cs typeface="Times New Roman"/>
                <a:sym typeface="Times New Roman"/>
              </a:rPr>
              <a:t>07:01:02:01:2C:4B</a:t>
            </a:r>
            <a:br>
              <a:rPr b="1" i="0" lang="en-US" sz="3200" u="none">
                <a:solidFill>
                  <a:schemeClr val="folHlink"/>
                </a:solidFill>
                <a:latin typeface="Times New Roman"/>
                <a:ea typeface="Times New Roman"/>
                <a:cs typeface="Times New Roman"/>
                <a:sym typeface="Times New Roman"/>
              </a:rPr>
            </a:br>
            <a:endParaRPr/>
          </a:p>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 6-byte (12 hexadecimal digits) physical address.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3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4" name="Google Shape;484;p3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5" name="Google Shape;485;p39"/>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86" name="Google Shape;486;p39"/>
          <p:cNvGrpSpPr/>
          <p:nvPr/>
        </p:nvGrpSpPr>
        <p:grpSpPr>
          <a:xfrm>
            <a:off x="490537" y="773112"/>
            <a:ext cx="738187" cy="474662"/>
            <a:chOff x="309" y="487"/>
            <a:chExt cx="465" cy="299"/>
          </a:xfrm>
        </p:grpSpPr>
        <p:sp>
          <p:nvSpPr>
            <p:cNvPr id="487" name="Google Shape;487;p3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39"/>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89" name="Google Shape;489;p39"/>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0" name="Google Shape;490;p3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1" name="Google Shape;491;p39"/>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2" name="Google Shape;492;p39"/>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3" name="Google Shape;493;p39"/>
          <p:cNvSpPr txBox="1"/>
          <p:nvPr/>
        </p:nvSpPr>
        <p:spPr>
          <a:xfrm>
            <a:off x="228600" y="1524000"/>
            <a:ext cx="8534400" cy="39354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endParaRPr/>
          </a:p>
        </p:txBody>
      </p:sp>
      <p:sp>
        <p:nvSpPr>
          <p:cNvPr id="494" name="Google Shape;494;p39"/>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2.3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4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01" name="Google Shape;501;p4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02" name="Google Shape;502;p4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03" name="Google Shape;503;p40"/>
          <p:cNvSpPr txBox="1"/>
          <p:nvPr/>
        </p:nvSpPr>
        <p:spPr>
          <a:xfrm>
            <a:off x="304800" y="381000"/>
            <a:ext cx="31289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2.20  </a:t>
            </a:r>
            <a:r>
              <a:rPr b="1" i="1" lang="en-US" sz="2000" u="none">
                <a:solidFill>
                  <a:schemeClr val="dk1"/>
                </a:solidFill>
                <a:latin typeface="Times New Roman"/>
                <a:ea typeface="Times New Roman"/>
                <a:cs typeface="Times New Roman"/>
                <a:sym typeface="Times New Roman"/>
              </a:rPr>
              <a:t>IP addresses</a:t>
            </a:r>
            <a:endParaRPr/>
          </a:p>
        </p:txBody>
      </p:sp>
      <p:cxnSp>
        <p:nvCxnSpPr>
          <p:cNvPr id="504" name="Google Shape;504;p4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05" name="Google Shape;505;p40"/>
          <p:cNvPicPr preferRelativeResize="0"/>
          <p:nvPr/>
        </p:nvPicPr>
        <p:blipFill rotWithShape="1">
          <a:blip r:embed="rId3">
            <a:alphaModFix/>
          </a:blip>
          <a:srcRect b="0" l="0" r="0" t="0"/>
          <a:stretch/>
        </p:blipFill>
        <p:spPr>
          <a:xfrm>
            <a:off x="1550987" y="1089025"/>
            <a:ext cx="6069012" cy="5083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4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12" name="Google Shape;512;p4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3" name="Google Shape;513;p41"/>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14" name="Google Shape;514;p41"/>
          <p:cNvGrpSpPr/>
          <p:nvPr/>
        </p:nvGrpSpPr>
        <p:grpSpPr>
          <a:xfrm>
            <a:off x="490537" y="773112"/>
            <a:ext cx="738187" cy="474662"/>
            <a:chOff x="309" y="487"/>
            <a:chExt cx="465" cy="299"/>
          </a:xfrm>
        </p:grpSpPr>
        <p:sp>
          <p:nvSpPr>
            <p:cNvPr id="515" name="Google Shape;515;p4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6" name="Google Shape;516;p41"/>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517" name="Google Shape;517;p41"/>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8" name="Google Shape;518;p4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9" name="Google Shape;519;p41"/>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0" name="Google Shape;520;p41"/>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1" name="Google Shape;521;p41"/>
          <p:cNvSpPr txBox="1"/>
          <p:nvPr/>
        </p:nvSpPr>
        <p:spPr>
          <a:xfrm>
            <a:off x="228600" y="1371600"/>
            <a:ext cx="8534400" cy="43624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2.21 shows two computers communicating via the Internet. The sending computer is running three processes at this time with port addresses a, b, and c. The receiving computer is running two processes at this time with port addresses j and k. Process </a:t>
            </a:r>
            <a:r>
              <a:rPr b="1" i="1" lang="en-US" sz="2800" u="none">
                <a:solidFill>
                  <a:schemeClr val="hlink"/>
                </a:solidFill>
                <a:latin typeface="Times New Roman"/>
                <a:ea typeface="Times New Roman"/>
                <a:cs typeface="Times New Roman"/>
                <a:sym typeface="Times New Roman"/>
              </a:rPr>
              <a:t>a</a:t>
            </a:r>
            <a:r>
              <a:rPr b="1" i="1" lang="en-US" sz="2800" u="none">
                <a:solidFill>
                  <a:schemeClr val="dk1"/>
                </a:solidFill>
                <a:latin typeface="Times New Roman"/>
                <a:ea typeface="Times New Roman"/>
                <a:cs typeface="Times New Roman"/>
                <a:sym typeface="Times New Roman"/>
              </a:rPr>
              <a:t> in the sending computer needs to communicate with process </a:t>
            </a:r>
            <a:r>
              <a:rPr b="1" i="1" lang="en-US" sz="2800" u="none">
                <a:solidFill>
                  <a:schemeClr val="hlink"/>
                </a:solidFill>
                <a:latin typeface="Times New Roman"/>
                <a:ea typeface="Times New Roman"/>
                <a:cs typeface="Times New Roman"/>
                <a:sym typeface="Times New Roman"/>
              </a:rPr>
              <a:t>j</a:t>
            </a:r>
            <a:r>
              <a:rPr b="1" i="1" lang="en-US" sz="2800" u="none">
                <a:solidFill>
                  <a:schemeClr val="dk1"/>
                </a:solidFill>
                <a:latin typeface="Times New Roman"/>
                <a:ea typeface="Times New Roman"/>
                <a:cs typeface="Times New Roman"/>
                <a:sym typeface="Times New Roman"/>
              </a:rPr>
              <a:t> in the receiving computer. Note that although physical addresses change from hop to hop, logical and port addresses remain the same from the source to destination. </a:t>
            </a:r>
            <a:endParaRPr/>
          </a:p>
        </p:txBody>
      </p:sp>
      <p:sp>
        <p:nvSpPr>
          <p:cNvPr id="522" name="Google Shape;522;p41"/>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2.4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4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29" name="Google Shape;529;p4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30" name="Google Shape;530;p4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31" name="Google Shape;531;p42"/>
          <p:cNvSpPr txBox="1"/>
          <p:nvPr/>
        </p:nvSpPr>
        <p:spPr>
          <a:xfrm>
            <a:off x="304800" y="381000"/>
            <a:ext cx="3325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2.21  </a:t>
            </a:r>
            <a:r>
              <a:rPr b="1" i="1" lang="en-US" sz="2000" u="none">
                <a:solidFill>
                  <a:schemeClr val="dk1"/>
                </a:solidFill>
                <a:latin typeface="Times New Roman"/>
                <a:ea typeface="Times New Roman"/>
                <a:cs typeface="Times New Roman"/>
                <a:sym typeface="Times New Roman"/>
              </a:rPr>
              <a:t>Port addresses</a:t>
            </a:r>
            <a:endParaRPr/>
          </a:p>
        </p:txBody>
      </p:sp>
      <p:cxnSp>
        <p:nvCxnSpPr>
          <p:cNvPr id="532" name="Google Shape;532;p42"/>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33" name="Google Shape;533;p42"/>
          <p:cNvPicPr preferRelativeResize="0"/>
          <p:nvPr/>
        </p:nvPicPr>
        <p:blipFill rotWithShape="1">
          <a:blip r:embed="rId3">
            <a:alphaModFix/>
          </a:blip>
          <a:srcRect b="0" l="0" r="0" t="0"/>
          <a:stretch/>
        </p:blipFill>
        <p:spPr>
          <a:xfrm>
            <a:off x="885825" y="990600"/>
            <a:ext cx="7038975" cy="527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 name="Google Shape;58;p7"/>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 name="Google Shape;59;p7"/>
          <p:cNvSpPr txBox="1"/>
          <p:nvPr/>
        </p:nvSpPr>
        <p:spPr>
          <a:xfrm>
            <a:off x="228600" y="76200"/>
            <a:ext cx="43275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2-2   THE OSI MODEL</a:t>
            </a:r>
            <a:endParaRPr/>
          </a:p>
        </p:txBody>
      </p:sp>
      <p:sp>
        <p:nvSpPr>
          <p:cNvPr id="60" name="Google Shape;60;p7"/>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 name="Google Shape;61;p7"/>
          <p:cNvSpPr txBox="1"/>
          <p:nvPr/>
        </p:nvSpPr>
        <p:spPr>
          <a:xfrm>
            <a:off x="76200" y="850900"/>
            <a:ext cx="8610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Established in 1947, the International Standards Organization (</a:t>
            </a:r>
            <a:r>
              <a:rPr b="1" i="1" lang="en-US" sz="2800" u="none">
                <a:solidFill>
                  <a:schemeClr val="hlink"/>
                </a:solidFill>
                <a:latin typeface="Times New Roman"/>
                <a:ea typeface="Times New Roman"/>
                <a:cs typeface="Times New Roman"/>
                <a:sym typeface="Times New Roman"/>
              </a:rPr>
              <a:t>ISO</a:t>
            </a:r>
            <a:r>
              <a:rPr b="1" i="1" lang="en-US" sz="2800" u="none">
                <a:solidFill>
                  <a:schemeClr val="dk1"/>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b="1" i="1" lang="en-US" sz="2800" u="none">
                <a:solidFill>
                  <a:schemeClr val="hlink"/>
                </a:solidFill>
                <a:latin typeface="Times New Roman"/>
                <a:ea typeface="Times New Roman"/>
                <a:cs typeface="Times New Roman"/>
                <a:sym typeface="Times New Roman"/>
              </a:rPr>
              <a:t>OSI</a:t>
            </a:r>
            <a:r>
              <a:rPr b="1" i="1" lang="en-US" sz="2800" u="none">
                <a:solidFill>
                  <a:schemeClr val="dk1"/>
                </a:solidFill>
                <a:latin typeface="Times New Roman"/>
                <a:ea typeface="Times New Roman"/>
                <a:cs typeface="Times New Roman"/>
                <a:sym typeface="Times New Roman"/>
              </a:rPr>
              <a:t>) model. It was first introduced in the late 1970s. </a:t>
            </a:r>
            <a:endParaRPr/>
          </a:p>
        </p:txBody>
      </p:sp>
      <p:sp>
        <p:nvSpPr>
          <p:cNvPr id="62" name="Google Shape;62;p7"/>
          <p:cNvSpPr txBox="1"/>
          <p:nvPr/>
        </p:nvSpPr>
        <p:spPr>
          <a:xfrm>
            <a:off x="228600" y="4972050"/>
            <a:ext cx="57150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Layered Architecture</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Peer-to-Peer Processes</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Encapsulation</a:t>
            </a:r>
            <a:endParaRPr/>
          </a:p>
        </p:txBody>
      </p:sp>
      <p:sp>
        <p:nvSpPr>
          <p:cNvPr id="63" name="Google Shape;63;p7"/>
          <p:cNvSpPr txBox="1"/>
          <p:nvPr/>
        </p:nvSpPr>
        <p:spPr>
          <a:xfrm>
            <a:off x="239712" y="44958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8" name="Shape 538"/>
        <p:cNvGrpSpPr/>
        <p:nvPr/>
      </p:nvGrpSpPr>
      <p:grpSpPr>
        <a:xfrm>
          <a:off x="0" y="0"/>
          <a:ext cx="0" cy="0"/>
          <a:chOff x="0" y="0"/>
          <a:chExt cx="0" cy="0"/>
        </a:xfrm>
      </p:grpSpPr>
      <p:sp>
        <p:nvSpPr>
          <p:cNvPr id="539" name="Google Shape;539;p4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40" name="Google Shape;540;p4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1" name="Google Shape;541;p4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2" name="Google Shape;542;p4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3" name="Google Shape;543;p4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4" name="Google Shape;544;p4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5" name="Google Shape;545;p4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6" name="Google Shape;546;p4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47" name="Google Shape;547;p43"/>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48" name="Google Shape;548;p43"/>
          <p:cNvCxnSpPr/>
          <p:nvPr/>
        </p:nvCxnSpPr>
        <p:spPr>
          <a:xfrm>
            <a:off x="458787" y="3962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49" name="Google Shape;549;p43"/>
          <p:cNvSpPr txBox="1"/>
          <p:nvPr/>
        </p:nvSpPr>
        <p:spPr>
          <a:xfrm>
            <a:off x="495300" y="30638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physical addresses will change from hop to hop,</a:t>
            </a:r>
            <a:endParaRPr/>
          </a:p>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but the logical addresses usually remain the same.</a:t>
            </a:r>
            <a:endParaRPr/>
          </a:p>
        </p:txBody>
      </p:sp>
      <p:grpSp>
        <p:nvGrpSpPr>
          <p:cNvPr id="550" name="Google Shape;550;p43"/>
          <p:cNvGrpSpPr/>
          <p:nvPr/>
        </p:nvGrpSpPr>
        <p:grpSpPr>
          <a:xfrm>
            <a:off x="533400" y="2286000"/>
            <a:ext cx="1143000" cy="566737"/>
            <a:chOff x="1200" y="1248"/>
            <a:chExt cx="720" cy="357"/>
          </a:xfrm>
        </p:grpSpPr>
        <p:pic>
          <p:nvPicPr>
            <p:cNvPr id="551" name="Google Shape;551;p4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52" name="Google Shape;552;p4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4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9" name="Google Shape;559;p4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0" name="Google Shape;560;p44"/>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61" name="Google Shape;561;p44"/>
          <p:cNvGrpSpPr/>
          <p:nvPr/>
        </p:nvGrpSpPr>
        <p:grpSpPr>
          <a:xfrm>
            <a:off x="490537" y="773112"/>
            <a:ext cx="738187" cy="474662"/>
            <a:chOff x="309" y="487"/>
            <a:chExt cx="465" cy="299"/>
          </a:xfrm>
        </p:grpSpPr>
        <p:sp>
          <p:nvSpPr>
            <p:cNvPr id="562" name="Google Shape;562;p4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3" name="Google Shape;563;p44"/>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564" name="Google Shape;564;p44"/>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5" name="Google Shape;565;p4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6" name="Google Shape;566;p44"/>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7" name="Google Shape;567;p44"/>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8" name="Google Shape;568;p44"/>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2.5</a:t>
            </a:r>
            <a:endParaRPr/>
          </a:p>
        </p:txBody>
      </p:sp>
      <p:sp>
        <p:nvSpPr>
          <p:cNvPr id="569" name="Google Shape;569;p44"/>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port address is a 16-bit address represented by one decimal number as shown.</a:t>
            </a:r>
            <a:endParaRPr/>
          </a:p>
        </p:txBody>
      </p:sp>
      <p:sp>
        <p:nvSpPr>
          <p:cNvPr id="570" name="Google Shape;570;p44"/>
          <p:cNvSpPr txBox="1"/>
          <p:nvPr/>
        </p:nvSpPr>
        <p:spPr>
          <a:xfrm>
            <a:off x="304800" y="2819400"/>
            <a:ext cx="8382000" cy="19304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3200"/>
              <a:buFont typeface="Times New Roman"/>
              <a:buNone/>
            </a:pPr>
            <a:r>
              <a:rPr b="1" i="0" lang="en-US" sz="3200" u="none">
                <a:solidFill>
                  <a:schemeClr val="folHlink"/>
                </a:solidFill>
                <a:latin typeface="Times New Roman"/>
                <a:ea typeface="Times New Roman"/>
                <a:cs typeface="Times New Roman"/>
                <a:sym typeface="Times New Roman"/>
              </a:rPr>
              <a:t>753</a:t>
            </a:r>
            <a:br>
              <a:rPr b="1" i="0" lang="en-US" sz="3200" u="none">
                <a:solidFill>
                  <a:schemeClr val="folHlink"/>
                </a:solidFill>
                <a:latin typeface="Times New Roman"/>
                <a:ea typeface="Times New Roman"/>
                <a:cs typeface="Times New Roman"/>
                <a:sym typeface="Times New Roman"/>
              </a:rPr>
            </a:br>
            <a:endParaRPr/>
          </a:p>
          <a:p>
            <a:pPr indent="0" lvl="0" marL="0" marR="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A 16-bit port address represented </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as one single 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0" name="Google Shape;70;p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 name="Google Shape;71;p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 name="Google Shape;72;p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 name="Google Shape;73;p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 name="Google Shape;74;p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 name="Google Shape;75;p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6" name="Google Shape;76;p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7" name="Google Shape;77;p8"/>
          <p:cNvCxnSpPr/>
          <p:nvPr/>
        </p:nvCxnSpPr>
        <p:spPr>
          <a:xfrm>
            <a:off x="457200" y="2819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78" name="Google Shape;78;p8"/>
          <p:cNvCxnSpPr/>
          <p:nvPr/>
        </p:nvCxnSpPr>
        <p:spPr>
          <a:xfrm>
            <a:off x="458787" y="3810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79" name="Google Shape;79;p8"/>
          <p:cNvSpPr txBox="1"/>
          <p:nvPr/>
        </p:nvSpPr>
        <p:spPr>
          <a:xfrm>
            <a:off x="495300" y="2911475"/>
            <a:ext cx="8077200" cy="8223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ISO is the organization.</a:t>
            </a:r>
            <a:br>
              <a:rPr b="1"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OSI is the model.</a:t>
            </a:r>
            <a:endParaRPr/>
          </a:p>
        </p:txBody>
      </p:sp>
      <p:grpSp>
        <p:nvGrpSpPr>
          <p:cNvPr id="80" name="Google Shape;80;p8"/>
          <p:cNvGrpSpPr/>
          <p:nvPr/>
        </p:nvGrpSpPr>
        <p:grpSpPr>
          <a:xfrm>
            <a:off x="457200" y="2133600"/>
            <a:ext cx="1143000" cy="566737"/>
            <a:chOff x="1200" y="1248"/>
            <a:chExt cx="720" cy="357"/>
          </a:xfrm>
        </p:grpSpPr>
        <p:pic>
          <p:nvPicPr>
            <p:cNvPr id="81" name="Google Shape;81;p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2" name="Google Shape;82;p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9" name="Google Shape;89;p9"/>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90" name="Google Shape;90;p9"/>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1" name="Google Shape;91;p9"/>
          <p:cNvSpPr txBox="1"/>
          <p:nvPr/>
        </p:nvSpPr>
        <p:spPr>
          <a:xfrm>
            <a:off x="304800" y="457200"/>
            <a:ext cx="48101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2.2  </a:t>
            </a:r>
            <a:r>
              <a:rPr b="1" i="1" lang="en-US" sz="2000" u="none">
                <a:solidFill>
                  <a:schemeClr val="dk1"/>
                </a:solidFill>
                <a:latin typeface="Times New Roman"/>
                <a:ea typeface="Times New Roman"/>
                <a:cs typeface="Times New Roman"/>
                <a:sym typeface="Times New Roman"/>
              </a:rPr>
              <a:t>Seven layers of the OSI model</a:t>
            </a:r>
            <a:endParaRPr/>
          </a:p>
        </p:txBody>
      </p:sp>
      <p:cxnSp>
        <p:nvCxnSpPr>
          <p:cNvPr id="92" name="Google Shape;92;p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3" name="Google Shape;93;p9"/>
          <p:cNvPicPr preferRelativeResize="0"/>
          <p:nvPr/>
        </p:nvPicPr>
        <p:blipFill rotWithShape="1">
          <a:blip r:embed="rId3">
            <a:alphaModFix/>
          </a:blip>
          <a:srcRect b="0" l="0" r="0" t="0"/>
          <a:stretch/>
        </p:blipFill>
        <p:spPr>
          <a:xfrm>
            <a:off x="2149475" y="1427162"/>
            <a:ext cx="4251325" cy="4364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00" name="Google Shape;100;p1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1" name="Google Shape;101;p1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2" name="Google Shape;102;p10"/>
          <p:cNvSpPr txBox="1"/>
          <p:nvPr/>
        </p:nvSpPr>
        <p:spPr>
          <a:xfrm>
            <a:off x="304800" y="381000"/>
            <a:ext cx="67151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2.3  </a:t>
            </a:r>
            <a:r>
              <a:rPr b="1" i="1" lang="en-US" sz="2000" u="none">
                <a:solidFill>
                  <a:schemeClr val="dk1"/>
                </a:solidFill>
                <a:latin typeface="Times New Roman"/>
                <a:ea typeface="Times New Roman"/>
                <a:cs typeface="Times New Roman"/>
                <a:sym typeface="Times New Roman"/>
              </a:rPr>
              <a:t>The interaction between layers in the OSI model</a:t>
            </a:r>
            <a:endParaRPr/>
          </a:p>
        </p:txBody>
      </p:sp>
      <p:cxnSp>
        <p:nvCxnSpPr>
          <p:cNvPr id="103" name="Google Shape;103;p10"/>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04" name="Google Shape;104;p10"/>
          <p:cNvPicPr preferRelativeResize="0"/>
          <p:nvPr/>
        </p:nvPicPr>
        <p:blipFill rotWithShape="1">
          <a:blip r:embed="rId3">
            <a:alphaModFix/>
          </a:blip>
          <a:srcRect b="0" l="0" r="0" t="0"/>
          <a:stretch/>
        </p:blipFill>
        <p:spPr>
          <a:xfrm>
            <a:off x="882650" y="1066800"/>
            <a:ext cx="6965950" cy="5160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1" name="Google Shape;111;p1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2" name="Google Shape;112;p1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3" name="Google Shape;113;p11"/>
          <p:cNvSpPr txBox="1"/>
          <p:nvPr/>
        </p:nvSpPr>
        <p:spPr>
          <a:xfrm>
            <a:off x="304800" y="381000"/>
            <a:ext cx="5248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2.4  </a:t>
            </a:r>
            <a:r>
              <a:rPr b="1" i="1" lang="en-US" sz="2000" u="none">
                <a:solidFill>
                  <a:schemeClr val="dk1"/>
                </a:solidFill>
                <a:latin typeface="Times New Roman"/>
                <a:ea typeface="Times New Roman"/>
                <a:cs typeface="Times New Roman"/>
                <a:sym typeface="Times New Roman"/>
              </a:rPr>
              <a:t>An exchange using the OSI model</a:t>
            </a:r>
            <a:endParaRPr/>
          </a:p>
        </p:txBody>
      </p:sp>
      <p:cxnSp>
        <p:nvCxnSpPr>
          <p:cNvPr id="114" name="Google Shape;114;p1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5" name="Google Shape;115;p11"/>
          <p:cNvPicPr preferRelativeResize="0"/>
          <p:nvPr/>
        </p:nvPicPr>
        <p:blipFill rotWithShape="1">
          <a:blip r:embed="rId3">
            <a:alphaModFix/>
          </a:blip>
          <a:srcRect b="0" l="0" r="0" t="0"/>
          <a:stretch/>
        </p:blipFill>
        <p:spPr>
          <a:xfrm>
            <a:off x="554037" y="1200150"/>
            <a:ext cx="7523162" cy="481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2" name="Google Shape;122;p12"/>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3" name="Google Shape;123;p12"/>
          <p:cNvSpPr txBox="1"/>
          <p:nvPr/>
        </p:nvSpPr>
        <p:spPr>
          <a:xfrm>
            <a:off x="228600" y="76200"/>
            <a:ext cx="66309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2-3   LAYERS IN THE OSI MODEL</a:t>
            </a:r>
            <a:endParaRPr/>
          </a:p>
        </p:txBody>
      </p:sp>
      <p:sp>
        <p:nvSpPr>
          <p:cNvPr id="124" name="Google Shape;124;p12"/>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5" name="Google Shape;125;p12"/>
          <p:cNvSpPr txBox="1"/>
          <p:nvPr/>
        </p:nvSpPr>
        <p:spPr>
          <a:xfrm>
            <a:off x="76200" y="987425"/>
            <a:ext cx="8610600" cy="9461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this section we briefly describe the functions of each layer in the OSI model.</a:t>
            </a:r>
            <a:endParaRPr/>
          </a:p>
        </p:txBody>
      </p:sp>
      <p:sp>
        <p:nvSpPr>
          <p:cNvPr id="126" name="Google Shape;126;p12"/>
          <p:cNvSpPr txBox="1"/>
          <p:nvPr/>
        </p:nvSpPr>
        <p:spPr>
          <a:xfrm>
            <a:off x="228600" y="3295650"/>
            <a:ext cx="571500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Physical Layer</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Data Link Layer</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Network Layer</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Transport Layer</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Session Layer</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Presentation Layer</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Application Layer</a:t>
            </a:r>
            <a:endParaRPr/>
          </a:p>
        </p:txBody>
      </p:sp>
      <p:sp>
        <p:nvSpPr>
          <p:cNvPr id="127" name="Google Shape;127;p12"/>
          <p:cNvSpPr txBox="1"/>
          <p:nvPr/>
        </p:nvSpPr>
        <p:spPr>
          <a:xfrm>
            <a:off x="239712" y="28194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