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 name="Google Shape;2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6" name="Google Shape;14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7" name="Google Shape;1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6" name="Google Shape;17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5" name="Google Shape;2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6" name="Google Shape;20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8" name="Google Shape;22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 name="Google Shape;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 name="Google Shape;3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6" name="Google Shape;2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7" name="Google Shape;24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4" name="Google Shape;26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3" name="Google Shape;2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4" name="Google Shape;2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 name="Google Shape;4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 name="Google Shape;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9" name="Google Shape;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 name="Google Shape;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0" name="Google Shape;9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 name="Google Shape;9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9" name="Google Shape;1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2" name="Shape 12"/>
        <p:cNvGrpSpPr/>
        <p:nvPr/>
      </p:nvGrpSpPr>
      <p:grpSpPr>
        <a:xfrm>
          <a:off x="0" y="0"/>
          <a:ext cx="0" cy="0"/>
          <a:chOff x="0" y="0"/>
          <a:chExt cx="0" cy="0"/>
        </a:xfrm>
      </p:grpSpPr>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2" name="Google Shape;22;p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3" name="Google Shape;23;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4" name="Google Shape;24;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5" name="Google Shape;25;p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32" name="Google Shape;32;p5"/>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33" name="Google Shape;33;p5"/>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3</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Data and Signals</a:t>
            </a:r>
            <a:endParaRPr/>
          </a:p>
        </p:txBody>
      </p:sp>
      <p:sp>
        <p:nvSpPr>
          <p:cNvPr id="34" name="Google Shape;34;p5"/>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2" name="Google Shape;132;p1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 name="Google Shape;133;p14"/>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34" name="Google Shape;134;p14"/>
          <p:cNvGrpSpPr/>
          <p:nvPr/>
        </p:nvGrpSpPr>
        <p:grpSpPr>
          <a:xfrm>
            <a:off x="490537" y="773112"/>
            <a:ext cx="738187" cy="474662"/>
            <a:chOff x="309" y="487"/>
            <a:chExt cx="465" cy="299"/>
          </a:xfrm>
        </p:grpSpPr>
        <p:sp>
          <p:nvSpPr>
            <p:cNvPr id="135" name="Google Shape;135;p1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 name="Google Shape;136;p14"/>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37" name="Google Shape;137;p14"/>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 name="Google Shape;138;p1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 name="Google Shape;139;p14"/>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 name="Google Shape;140;p14"/>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 name="Google Shape;141;p14"/>
          <p:cNvSpPr txBox="1"/>
          <p:nvPr/>
        </p:nvSpPr>
        <p:spPr>
          <a:xfrm>
            <a:off x="228600" y="12954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endParaRPr/>
          </a:p>
        </p:txBody>
      </p:sp>
      <p:sp>
        <p:nvSpPr>
          <p:cNvPr id="142" name="Google Shape;142;p14"/>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3.28</a:t>
            </a:r>
            <a:endParaRPr/>
          </a:p>
        </p:txBody>
      </p:sp>
      <p:pic>
        <p:nvPicPr>
          <p:cNvPr id="143" name="Google Shape;143;p14"/>
          <p:cNvPicPr preferRelativeResize="0"/>
          <p:nvPr/>
        </p:nvPicPr>
        <p:blipFill rotWithShape="1">
          <a:blip r:embed="rId3">
            <a:alphaModFix/>
          </a:blip>
          <a:srcRect b="0" l="0" r="0" t="0"/>
          <a:stretch/>
        </p:blipFill>
        <p:spPr>
          <a:xfrm>
            <a:off x="2590800" y="4267200"/>
            <a:ext cx="3821112" cy="431800"/>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1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50" name="Google Shape;150;p1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51" name="Google Shape;151;p1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52" name="Google Shape;152;p15"/>
          <p:cNvSpPr txBox="1"/>
          <p:nvPr/>
        </p:nvSpPr>
        <p:spPr>
          <a:xfrm>
            <a:off x="304800" y="381000"/>
            <a:ext cx="4575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3.27  </a:t>
            </a:r>
            <a:r>
              <a:rPr b="1" i="1" lang="en-US" sz="2000" u="none">
                <a:solidFill>
                  <a:schemeClr val="dk1"/>
                </a:solidFill>
                <a:latin typeface="Times New Roman"/>
                <a:ea typeface="Times New Roman"/>
                <a:cs typeface="Times New Roman"/>
                <a:sym typeface="Times New Roman"/>
              </a:rPr>
              <a:t>Decibels for Example 3.28</a:t>
            </a:r>
            <a:endParaRPr/>
          </a:p>
        </p:txBody>
      </p:sp>
      <p:cxnSp>
        <p:nvCxnSpPr>
          <p:cNvPr id="153" name="Google Shape;153;p15"/>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54" name="Google Shape;154;p15"/>
          <p:cNvPicPr preferRelativeResize="0"/>
          <p:nvPr/>
        </p:nvPicPr>
        <p:blipFill rotWithShape="1">
          <a:blip r:embed="rId3">
            <a:alphaModFix/>
          </a:blip>
          <a:srcRect b="0" l="0" r="0" t="0"/>
          <a:stretch/>
        </p:blipFill>
        <p:spPr>
          <a:xfrm>
            <a:off x="152400" y="2209800"/>
            <a:ext cx="8766175" cy="23383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1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1" name="Google Shape;161;p1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16"/>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63" name="Google Shape;163;p16"/>
          <p:cNvGrpSpPr/>
          <p:nvPr/>
        </p:nvGrpSpPr>
        <p:grpSpPr>
          <a:xfrm>
            <a:off x="490537" y="773112"/>
            <a:ext cx="738187" cy="474662"/>
            <a:chOff x="309" y="487"/>
            <a:chExt cx="465" cy="299"/>
          </a:xfrm>
        </p:grpSpPr>
        <p:sp>
          <p:nvSpPr>
            <p:cNvPr id="164" name="Google Shape;164;p1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5" name="Google Shape;165;p16"/>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66" name="Google Shape;166;p16"/>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7" name="Google Shape;167;p1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8" name="Google Shape;168;p16"/>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9" name="Google Shape;169;p16"/>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0" name="Google Shape;170;p16"/>
          <p:cNvSpPr txBox="1"/>
          <p:nvPr/>
        </p:nvSpPr>
        <p:spPr>
          <a:xfrm>
            <a:off x="228600" y="1447800"/>
            <a:ext cx="85344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Sometimes the decibel is used to measure signal power in milliwatts. In this case, it is referred to as </a:t>
            </a:r>
            <a:r>
              <a:rPr b="1" i="1" lang="en-US" sz="2800" u="none">
                <a:solidFill>
                  <a:schemeClr val="hlink"/>
                </a:solidFill>
                <a:latin typeface="Times New Roman"/>
                <a:ea typeface="Times New Roman"/>
                <a:cs typeface="Times New Roman"/>
                <a:sym typeface="Times New Roman"/>
              </a:rPr>
              <a:t>dB</a:t>
            </a:r>
            <a:r>
              <a:rPr b="1" baseline="-25000" i="1" lang="en-US" sz="2800" u="none">
                <a:solidFill>
                  <a:schemeClr val="hlink"/>
                </a:solidFill>
                <a:latin typeface="Times New Roman"/>
                <a:ea typeface="Times New Roman"/>
                <a:cs typeface="Times New Roman"/>
                <a:sym typeface="Times New Roman"/>
              </a:rPr>
              <a:t>m</a:t>
            </a:r>
            <a:r>
              <a:rPr b="1" i="1" lang="en-US" sz="2800" u="none">
                <a:solidFill>
                  <a:schemeClr val="dk1"/>
                </a:solidFill>
                <a:latin typeface="Times New Roman"/>
                <a:ea typeface="Times New Roman"/>
                <a:cs typeface="Times New Roman"/>
                <a:sym typeface="Times New Roman"/>
              </a:rPr>
              <a:t> and is calculated as dB</a:t>
            </a:r>
            <a:r>
              <a:rPr b="1" baseline="-25000" i="1" lang="en-US" sz="2800" u="none">
                <a:solidFill>
                  <a:schemeClr val="dk1"/>
                </a:solidFill>
                <a:latin typeface="Times New Roman"/>
                <a:ea typeface="Times New Roman"/>
                <a:cs typeface="Times New Roman"/>
                <a:sym typeface="Times New Roman"/>
              </a:rPr>
              <a:t>m</a:t>
            </a:r>
            <a:r>
              <a:rPr b="1" i="1" lang="en-US" sz="2800" u="none">
                <a:solidFill>
                  <a:schemeClr val="dk1"/>
                </a:solidFill>
                <a:latin typeface="Times New Roman"/>
                <a:ea typeface="Times New Roman"/>
                <a:cs typeface="Times New Roman"/>
                <a:sym typeface="Times New Roman"/>
              </a:rPr>
              <a:t> = 10 log10 P</a:t>
            </a:r>
            <a:r>
              <a:rPr b="1" baseline="-25000" i="1" lang="en-US" sz="2800" u="none">
                <a:solidFill>
                  <a:schemeClr val="dk1"/>
                </a:solidFill>
                <a:latin typeface="Times New Roman"/>
                <a:ea typeface="Times New Roman"/>
                <a:cs typeface="Times New Roman"/>
                <a:sym typeface="Times New Roman"/>
              </a:rPr>
              <a:t>m </a:t>
            </a:r>
            <a:r>
              <a:rPr b="1" i="1" lang="en-US" sz="2800" u="none">
                <a:solidFill>
                  <a:schemeClr val="dk1"/>
                </a:solidFill>
                <a:latin typeface="Times New Roman"/>
                <a:ea typeface="Times New Roman"/>
                <a:cs typeface="Times New Roman"/>
                <a:sym typeface="Times New Roman"/>
              </a:rPr>
              <a:t>, where P</a:t>
            </a:r>
            <a:r>
              <a:rPr b="1" baseline="-25000" i="1" lang="en-US" sz="2800" u="none">
                <a:solidFill>
                  <a:schemeClr val="dk1"/>
                </a:solidFill>
                <a:latin typeface="Times New Roman"/>
                <a:ea typeface="Times New Roman"/>
                <a:cs typeface="Times New Roman"/>
                <a:sym typeface="Times New Roman"/>
              </a:rPr>
              <a:t>m</a:t>
            </a:r>
            <a:r>
              <a:rPr b="1" i="1" lang="en-US" sz="2800" u="none">
                <a:solidFill>
                  <a:schemeClr val="dk1"/>
                </a:solidFill>
                <a:latin typeface="Times New Roman"/>
                <a:ea typeface="Times New Roman"/>
                <a:cs typeface="Times New Roman"/>
                <a:sym typeface="Times New Roman"/>
              </a:rPr>
              <a:t> is the power in milliwatts. Calculate the power of a signal with dB</a:t>
            </a:r>
            <a:r>
              <a:rPr b="1" baseline="-25000" i="1" lang="en-US" sz="2800" u="none">
                <a:solidFill>
                  <a:schemeClr val="dk1"/>
                </a:solidFill>
                <a:latin typeface="Times New Roman"/>
                <a:ea typeface="Times New Roman"/>
                <a:cs typeface="Times New Roman"/>
                <a:sym typeface="Times New Roman"/>
              </a:rPr>
              <a:t>m</a:t>
            </a:r>
            <a:r>
              <a:rPr b="1" i="1" lang="en-US" sz="2800" u="none">
                <a:solidFill>
                  <a:schemeClr val="dk1"/>
                </a:solidFill>
                <a:latin typeface="Times New Roman"/>
                <a:ea typeface="Times New Roman"/>
                <a:cs typeface="Times New Roman"/>
                <a:sym typeface="Times New Roman"/>
              </a:rPr>
              <a:t> = −30.</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calculate the power in the signal as</a:t>
            </a:r>
            <a:endParaRPr/>
          </a:p>
        </p:txBody>
      </p:sp>
      <p:sp>
        <p:nvSpPr>
          <p:cNvPr id="171" name="Google Shape;171;p1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3.29</a:t>
            </a:r>
            <a:endParaRPr/>
          </a:p>
        </p:txBody>
      </p:sp>
      <p:pic>
        <p:nvPicPr>
          <p:cNvPr id="172" name="Google Shape;172;p16"/>
          <p:cNvPicPr preferRelativeResize="0"/>
          <p:nvPr/>
        </p:nvPicPr>
        <p:blipFill rotWithShape="1">
          <a:blip r:embed="rId3">
            <a:alphaModFix/>
          </a:blip>
          <a:srcRect b="0" l="0" r="0" t="0"/>
          <a:stretch/>
        </p:blipFill>
        <p:spPr>
          <a:xfrm>
            <a:off x="1760537" y="5073650"/>
            <a:ext cx="4945062" cy="869950"/>
          </a:xfrm>
          <a:prstGeom prst="rect">
            <a:avLst/>
          </a:prstGeom>
          <a:noFill/>
          <a:ln cap="flat" cmpd="thickThin" w="57150">
            <a:solidFill>
              <a:srgbClr val="3366FF"/>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9" name="Google Shape;179;p1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 name="Google Shape;180;p17"/>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81" name="Google Shape;181;p17"/>
          <p:cNvGrpSpPr/>
          <p:nvPr/>
        </p:nvGrpSpPr>
        <p:grpSpPr>
          <a:xfrm>
            <a:off x="490537" y="773112"/>
            <a:ext cx="738187" cy="474662"/>
            <a:chOff x="309" y="487"/>
            <a:chExt cx="465" cy="299"/>
          </a:xfrm>
        </p:grpSpPr>
        <p:sp>
          <p:nvSpPr>
            <p:cNvPr id="182" name="Google Shape;182;p1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17"/>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84" name="Google Shape;184;p17"/>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 name="Google Shape;185;p1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 name="Google Shape;186;p17"/>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17"/>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17"/>
          <p:cNvSpPr txBox="1"/>
          <p:nvPr/>
        </p:nvSpPr>
        <p:spPr>
          <a:xfrm>
            <a:off x="228600" y="11430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loss in a cable is usually defined in decibels per kilometer (dB/km). If the signal at the beginning of a cable with −0.3 dB/km has a power of 2 mW, what is the power of the signal at 5 km?</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loss in the cable in decibels is 5 × (−0.3) = −1.5 dB. We can calculate the power as</a:t>
            </a:r>
            <a:endParaRPr/>
          </a:p>
        </p:txBody>
      </p:sp>
      <p:sp>
        <p:nvSpPr>
          <p:cNvPr id="189" name="Google Shape;189;p1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3.30</a:t>
            </a:r>
            <a:endParaRPr/>
          </a:p>
        </p:txBody>
      </p:sp>
      <p:pic>
        <p:nvPicPr>
          <p:cNvPr id="190" name="Google Shape;190;p17"/>
          <p:cNvPicPr preferRelativeResize="0"/>
          <p:nvPr/>
        </p:nvPicPr>
        <p:blipFill rotWithShape="1">
          <a:blip r:embed="rId3">
            <a:alphaModFix/>
          </a:blip>
          <a:srcRect b="0" l="0" r="0" t="0"/>
          <a:stretch/>
        </p:blipFill>
        <p:spPr>
          <a:xfrm>
            <a:off x="2560637" y="4343400"/>
            <a:ext cx="4022725" cy="1898650"/>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1" name="Google Shape;201;p19"/>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Distortion</a:t>
            </a:r>
            <a:endParaRPr/>
          </a:p>
        </p:txBody>
      </p:sp>
      <p:sp>
        <p:nvSpPr>
          <p:cNvPr id="202" name="Google Shape;202;p19"/>
          <p:cNvSpPr txBox="1"/>
          <p:nvPr>
            <p:ph idx="1" type="body"/>
          </p:nvPr>
        </p:nvSpPr>
        <p:spPr>
          <a:xfrm>
            <a:off x="609600" y="16002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Means that the signal changes its form or shape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Distortion occurs in </a:t>
            </a:r>
            <a:r>
              <a:rPr b="0" i="0" lang="en-US" sz="2800" u="none" cap="none" strike="noStrike">
                <a:solidFill>
                  <a:schemeClr val="hlink"/>
                </a:solidFill>
                <a:latin typeface="Tahoma"/>
                <a:ea typeface="Tahoma"/>
                <a:cs typeface="Tahoma"/>
                <a:sym typeface="Tahoma"/>
              </a:rPr>
              <a:t>composite</a:t>
            </a:r>
            <a:r>
              <a:rPr b="0" i="0" lang="en-US" sz="2800" u="none" cap="none" strike="noStrike">
                <a:solidFill>
                  <a:schemeClr val="dk1"/>
                </a:solidFill>
                <a:latin typeface="Tahoma"/>
                <a:ea typeface="Tahoma"/>
                <a:cs typeface="Tahoma"/>
                <a:sym typeface="Tahoma"/>
              </a:rPr>
              <a:t> signals</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Each frequency component has its own </a:t>
            </a:r>
            <a:r>
              <a:rPr b="0" i="0" lang="en-US" sz="2800" u="none" cap="none" strike="noStrike">
                <a:solidFill>
                  <a:schemeClr val="hlink"/>
                </a:solidFill>
                <a:latin typeface="Tahoma"/>
                <a:ea typeface="Tahoma"/>
                <a:cs typeface="Tahoma"/>
                <a:sym typeface="Tahoma"/>
              </a:rPr>
              <a:t>propagation speed</a:t>
            </a:r>
            <a:r>
              <a:rPr b="0" i="0" lang="en-US" sz="2800" u="none" cap="none" strike="noStrike">
                <a:solidFill>
                  <a:schemeClr val="dk1"/>
                </a:solidFill>
                <a:latin typeface="Tahoma"/>
                <a:ea typeface="Tahoma"/>
                <a:cs typeface="Tahoma"/>
                <a:sym typeface="Tahoma"/>
              </a:rPr>
              <a:t> traveling through a medium.</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different components therefore arrive with </a:t>
            </a:r>
            <a:r>
              <a:rPr b="0" i="0" lang="en-US" sz="2800" u="none" cap="none" strike="noStrike">
                <a:solidFill>
                  <a:schemeClr val="hlink"/>
                </a:solidFill>
                <a:latin typeface="Tahoma"/>
                <a:ea typeface="Tahoma"/>
                <a:cs typeface="Tahoma"/>
                <a:sym typeface="Tahoma"/>
              </a:rPr>
              <a:t>different delays</a:t>
            </a:r>
            <a:r>
              <a:rPr b="0" i="0" lang="en-US" sz="2800" u="none" cap="none" strike="noStrike">
                <a:solidFill>
                  <a:schemeClr val="dk1"/>
                </a:solidFill>
                <a:latin typeface="Tahoma"/>
                <a:ea typeface="Tahoma"/>
                <a:cs typeface="Tahoma"/>
                <a:sym typeface="Tahoma"/>
              </a:rPr>
              <a:t> at the receiver.</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That means that the signals have </a:t>
            </a:r>
            <a:r>
              <a:rPr b="0" i="0" lang="en-US" sz="2800" u="none" cap="none" strike="noStrike">
                <a:solidFill>
                  <a:schemeClr val="hlink"/>
                </a:solidFill>
                <a:latin typeface="Tahoma"/>
                <a:ea typeface="Tahoma"/>
                <a:cs typeface="Tahoma"/>
                <a:sym typeface="Tahoma"/>
              </a:rPr>
              <a:t>different phases</a:t>
            </a:r>
            <a:r>
              <a:rPr b="0" i="0" lang="en-US" sz="2800" u="none" cap="none" strike="noStrike">
                <a:solidFill>
                  <a:schemeClr val="dk1"/>
                </a:solidFill>
                <a:latin typeface="Tahoma"/>
                <a:ea typeface="Tahoma"/>
                <a:cs typeface="Tahoma"/>
                <a:sym typeface="Tahoma"/>
              </a:rPr>
              <a:t> at the receiver than they did at the source.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09" name="Google Shape;209;p2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10" name="Google Shape;210;p2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11" name="Google Shape;211;p20"/>
          <p:cNvSpPr txBox="1"/>
          <p:nvPr/>
        </p:nvSpPr>
        <p:spPr>
          <a:xfrm>
            <a:off x="304800" y="285750"/>
            <a:ext cx="3503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3.28  </a:t>
            </a:r>
            <a:r>
              <a:rPr b="1" i="1" lang="en-US" sz="3200" u="none">
                <a:solidFill>
                  <a:schemeClr val="dk1"/>
                </a:solidFill>
                <a:latin typeface="Times New Roman"/>
                <a:ea typeface="Times New Roman"/>
                <a:cs typeface="Times New Roman"/>
                <a:sym typeface="Times New Roman"/>
              </a:rPr>
              <a:t>Distortion</a:t>
            </a:r>
            <a:endParaRPr/>
          </a:p>
        </p:txBody>
      </p:sp>
      <p:cxnSp>
        <p:nvCxnSpPr>
          <p:cNvPr id="212" name="Google Shape;212;p20"/>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13" name="Google Shape;213;p20"/>
          <p:cNvPicPr preferRelativeResize="0"/>
          <p:nvPr/>
        </p:nvPicPr>
        <p:blipFill rotWithShape="1">
          <a:blip r:embed="rId3">
            <a:alphaModFix/>
          </a:blip>
          <a:srcRect b="0" l="0" r="0" t="0"/>
          <a:stretch/>
        </p:blipFill>
        <p:spPr>
          <a:xfrm>
            <a:off x="350837" y="1887537"/>
            <a:ext cx="8335962" cy="32178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4" name="Google Shape;224;p22"/>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Noise</a:t>
            </a:r>
            <a:endParaRPr/>
          </a:p>
        </p:txBody>
      </p:sp>
      <p:sp>
        <p:nvSpPr>
          <p:cNvPr id="225" name="Google Shape;225;p22"/>
          <p:cNvSpPr txBox="1"/>
          <p:nvPr>
            <p:ph idx="1" type="body"/>
          </p:nvPr>
        </p:nvSpPr>
        <p:spPr>
          <a:xfrm>
            <a:off x="5334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There are different types of noise</a:t>
            </a:r>
            <a:endParaRPr/>
          </a:p>
          <a:p>
            <a:pPr indent="-285750" lvl="1" marL="742950" marR="0" rtl="0" algn="l">
              <a:lnSpc>
                <a:spcPct val="90000"/>
              </a:lnSpc>
              <a:spcBef>
                <a:spcPts val="560"/>
              </a:spcBef>
              <a:spcAft>
                <a:spcPts val="0"/>
              </a:spcAft>
              <a:buClr>
                <a:schemeClr val="hlink"/>
              </a:buClr>
              <a:buSzPts val="1540"/>
              <a:buFont typeface="Noto Sans Symbols"/>
              <a:buChar char="■"/>
            </a:pPr>
            <a:r>
              <a:rPr b="0" i="0" lang="en-US" sz="2800" u="none" cap="none" strike="noStrike">
                <a:solidFill>
                  <a:schemeClr val="hlink"/>
                </a:solidFill>
                <a:latin typeface="Tahoma"/>
                <a:ea typeface="Tahoma"/>
                <a:cs typeface="Tahoma"/>
                <a:sym typeface="Tahoma"/>
              </a:rPr>
              <a:t>Thermal</a:t>
            </a:r>
            <a:r>
              <a:rPr b="0" i="0" lang="en-US" sz="2800" u="none" cap="none" strike="noStrike">
                <a:solidFill>
                  <a:schemeClr val="dk1"/>
                </a:solidFill>
                <a:latin typeface="Tahoma"/>
                <a:ea typeface="Tahoma"/>
                <a:cs typeface="Tahoma"/>
                <a:sym typeface="Tahoma"/>
              </a:rPr>
              <a:t> - random noise of electrons in the wire creates an extra signal</a:t>
            </a:r>
            <a:endParaRPr/>
          </a:p>
          <a:p>
            <a:pPr indent="-285750" lvl="1" marL="742950" marR="0" rtl="0" algn="l">
              <a:lnSpc>
                <a:spcPct val="90000"/>
              </a:lnSpc>
              <a:spcBef>
                <a:spcPts val="560"/>
              </a:spcBef>
              <a:spcAft>
                <a:spcPts val="0"/>
              </a:spcAft>
              <a:buClr>
                <a:schemeClr val="hlink"/>
              </a:buClr>
              <a:buSzPts val="1540"/>
              <a:buFont typeface="Noto Sans Symbols"/>
              <a:buChar char="■"/>
            </a:pPr>
            <a:r>
              <a:rPr b="0" i="0" lang="en-US" sz="2800" u="none" cap="none" strike="noStrike">
                <a:solidFill>
                  <a:schemeClr val="hlink"/>
                </a:solidFill>
                <a:latin typeface="Tahoma"/>
                <a:ea typeface="Tahoma"/>
                <a:cs typeface="Tahoma"/>
                <a:sym typeface="Tahoma"/>
              </a:rPr>
              <a:t>Induced</a:t>
            </a:r>
            <a:r>
              <a:rPr b="0" i="0" lang="en-US" sz="2800" u="none" cap="none" strike="noStrike">
                <a:solidFill>
                  <a:schemeClr val="dk1"/>
                </a:solidFill>
                <a:latin typeface="Tahoma"/>
                <a:ea typeface="Tahoma"/>
                <a:cs typeface="Tahoma"/>
                <a:sym typeface="Tahoma"/>
              </a:rPr>
              <a:t> - from motors and appliances, devices act are transmitter antenna and medium as receiving antenna.</a:t>
            </a:r>
            <a:endParaRPr/>
          </a:p>
          <a:p>
            <a:pPr indent="-285750" lvl="1" marL="742950" marR="0" rtl="0" algn="l">
              <a:lnSpc>
                <a:spcPct val="90000"/>
              </a:lnSpc>
              <a:spcBef>
                <a:spcPts val="560"/>
              </a:spcBef>
              <a:spcAft>
                <a:spcPts val="0"/>
              </a:spcAft>
              <a:buClr>
                <a:schemeClr val="hlink"/>
              </a:buClr>
              <a:buSzPts val="1540"/>
              <a:buFont typeface="Noto Sans Symbols"/>
              <a:buChar char="■"/>
            </a:pPr>
            <a:r>
              <a:rPr b="0" i="0" lang="en-US" sz="2800" u="none" cap="none" strike="noStrike">
                <a:solidFill>
                  <a:schemeClr val="hlink"/>
                </a:solidFill>
                <a:latin typeface="Tahoma"/>
                <a:ea typeface="Tahoma"/>
                <a:cs typeface="Tahoma"/>
                <a:sym typeface="Tahoma"/>
              </a:rPr>
              <a:t>Crosstalk</a:t>
            </a:r>
            <a:r>
              <a:rPr b="0" i="0" lang="en-US" sz="2800" u="none" cap="none" strike="noStrike">
                <a:solidFill>
                  <a:schemeClr val="dk1"/>
                </a:solidFill>
                <a:latin typeface="Tahoma"/>
                <a:ea typeface="Tahoma"/>
                <a:cs typeface="Tahoma"/>
                <a:sym typeface="Tahoma"/>
              </a:rPr>
              <a:t> - same as above but between two wires.</a:t>
            </a:r>
            <a:endParaRPr/>
          </a:p>
          <a:p>
            <a:pPr indent="-285750" lvl="1" marL="742950" marR="0" rtl="0" algn="l">
              <a:lnSpc>
                <a:spcPct val="90000"/>
              </a:lnSpc>
              <a:spcBef>
                <a:spcPts val="560"/>
              </a:spcBef>
              <a:spcAft>
                <a:spcPts val="0"/>
              </a:spcAft>
              <a:buClr>
                <a:schemeClr val="hlink"/>
              </a:buClr>
              <a:buSzPts val="1540"/>
              <a:buFont typeface="Noto Sans Symbols"/>
              <a:buChar char="■"/>
            </a:pPr>
            <a:r>
              <a:rPr b="0" i="0" lang="en-US" sz="2800" u="none" cap="none" strike="noStrike">
                <a:solidFill>
                  <a:schemeClr val="hlink"/>
                </a:solidFill>
                <a:latin typeface="Tahoma"/>
                <a:ea typeface="Tahoma"/>
                <a:cs typeface="Tahoma"/>
                <a:sym typeface="Tahoma"/>
              </a:rPr>
              <a:t>Impulse</a:t>
            </a:r>
            <a:r>
              <a:rPr b="0" i="0" lang="en-US" sz="2800" u="none" cap="none" strike="noStrike">
                <a:solidFill>
                  <a:schemeClr val="dk1"/>
                </a:solidFill>
                <a:latin typeface="Tahoma"/>
                <a:ea typeface="Tahoma"/>
                <a:cs typeface="Tahoma"/>
                <a:sym typeface="Tahoma"/>
              </a:rPr>
              <a:t> - Spikes that result from power lines, lighning, etc.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2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32" name="Google Shape;232;p2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33" name="Google Shape;233;p2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34" name="Google Shape;234;p23"/>
          <p:cNvSpPr txBox="1"/>
          <p:nvPr/>
        </p:nvSpPr>
        <p:spPr>
          <a:xfrm>
            <a:off x="304800" y="285750"/>
            <a:ext cx="27574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3.29  </a:t>
            </a:r>
            <a:r>
              <a:rPr b="1" i="1" lang="en-US" sz="3200" u="none">
                <a:solidFill>
                  <a:schemeClr val="dk1"/>
                </a:solidFill>
                <a:latin typeface="Times New Roman"/>
                <a:ea typeface="Times New Roman"/>
                <a:cs typeface="Times New Roman"/>
                <a:sym typeface="Times New Roman"/>
              </a:rPr>
              <a:t>Noise</a:t>
            </a:r>
            <a:endParaRPr/>
          </a:p>
        </p:txBody>
      </p:sp>
      <p:cxnSp>
        <p:nvCxnSpPr>
          <p:cNvPr id="235" name="Google Shape;235;p23"/>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36" name="Google Shape;236;p23"/>
          <p:cNvPicPr preferRelativeResize="0"/>
          <p:nvPr/>
        </p:nvPicPr>
        <p:blipFill rotWithShape="1">
          <a:blip r:embed="rId3">
            <a:alphaModFix/>
          </a:blip>
          <a:srcRect b="0" l="0" r="0" t="0"/>
          <a:stretch/>
        </p:blipFill>
        <p:spPr>
          <a:xfrm>
            <a:off x="742950" y="2408237"/>
            <a:ext cx="7486650" cy="2697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 name="Google Shape;41;p6"/>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 name="Google Shape;42;p6"/>
          <p:cNvSpPr txBox="1"/>
          <p:nvPr/>
        </p:nvSpPr>
        <p:spPr>
          <a:xfrm>
            <a:off x="228600" y="76200"/>
            <a:ext cx="70262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3-4   TRANSMISSION IMPAIRMENT</a:t>
            </a:r>
            <a:endParaRPr/>
          </a:p>
        </p:txBody>
      </p:sp>
      <p:sp>
        <p:nvSpPr>
          <p:cNvPr id="43" name="Google Shape;43;p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 name="Google Shape;44;p6"/>
          <p:cNvSpPr txBox="1"/>
          <p:nvPr/>
        </p:nvSpPr>
        <p:spPr>
          <a:xfrm>
            <a:off x="76200" y="1203325"/>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b="1" i="1" lang="en-US" sz="2800" u="none">
                <a:solidFill>
                  <a:schemeClr val="hlink"/>
                </a:solidFill>
                <a:latin typeface="Times New Roman"/>
                <a:ea typeface="Times New Roman"/>
                <a:cs typeface="Times New Roman"/>
                <a:sym typeface="Times New Roman"/>
              </a:rPr>
              <a:t>attenuation</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distortion</a:t>
            </a:r>
            <a:r>
              <a:rPr b="1" i="1" lang="en-US" sz="2800" u="none">
                <a:solidFill>
                  <a:schemeClr val="dk1"/>
                </a:solidFill>
                <a:latin typeface="Times New Roman"/>
                <a:ea typeface="Times New Roman"/>
                <a:cs typeface="Times New Roman"/>
                <a:sym typeface="Times New Roman"/>
              </a:rPr>
              <a:t>, and </a:t>
            </a:r>
            <a:r>
              <a:rPr b="1" i="1" lang="en-US" sz="2800" u="none">
                <a:solidFill>
                  <a:schemeClr val="hlink"/>
                </a:solidFill>
                <a:latin typeface="Times New Roman"/>
                <a:ea typeface="Times New Roman"/>
                <a:cs typeface="Times New Roman"/>
                <a:sym typeface="Times New Roman"/>
              </a:rPr>
              <a:t>noise</a:t>
            </a:r>
            <a:r>
              <a:rPr b="1" i="1" lang="en-US" sz="2800" u="none">
                <a:solidFill>
                  <a:schemeClr val="dk1"/>
                </a:solidFill>
                <a:latin typeface="Times New Roman"/>
                <a:ea typeface="Times New Roman"/>
                <a:cs typeface="Times New Roman"/>
                <a:sym typeface="Times New Roman"/>
              </a:rPr>
              <a:t>.</a:t>
            </a:r>
            <a:endParaRPr/>
          </a:p>
        </p:txBody>
      </p:sp>
      <p:sp>
        <p:nvSpPr>
          <p:cNvPr id="45" name="Google Shape;45;p6"/>
          <p:cNvSpPr txBox="1"/>
          <p:nvPr/>
        </p:nvSpPr>
        <p:spPr>
          <a:xfrm>
            <a:off x="152400" y="4819650"/>
            <a:ext cx="5715000" cy="1187450"/>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Attenuation</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Distortion </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Noise</a:t>
            </a:r>
            <a:endParaRPr/>
          </a:p>
        </p:txBody>
      </p:sp>
      <p:sp>
        <p:nvSpPr>
          <p:cNvPr id="46" name="Google Shape;46;p6"/>
          <p:cNvSpPr txBox="1"/>
          <p:nvPr/>
        </p:nvSpPr>
        <p:spPr>
          <a:xfrm>
            <a:off x="163512" y="43434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2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2" name="Google Shape;242;p24"/>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Signal to Noise Ratio (SNR)</a:t>
            </a:r>
            <a:endParaRPr/>
          </a:p>
        </p:txBody>
      </p:sp>
      <p:sp>
        <p:nvSpPr>
          <p:cNvPr id="243" name="Google Shape;243;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To measure the quality of a system the SNR is often used. It indicates the strength of the signal wrt the noise power in the system. </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It is the ratio between two powers.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It is usually given in dB and referred to as SNR</a:t>
            </a:r>
            <a:r>
              <a:rPr b="0" baseline="-25000" i="0" lang="en-US" sz="3200" u="none" cap="none" strike="noStrike">
                <a:solidFill>
                  <a:schemeClr val="dk1"/>
                </a:solidFill>
                <a:latin typeface="Tahoma"/>
                <a:ea typeface="Tahoma"/>
                <a:cs typeface="Tahoma"/>
                <a:sym typeface="Tahoma"/>
              </a:rPr>
              <a:t>dB.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2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50" name="Google Shape;250;p2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Google Shape;251;p25"/>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52" name="Google Shape;252;p25"/>
          <p:cNvGrpSpPr/>
          <p:nvPr/>
        </p:nvGrpSpPr>
        <p:grpSpPr>
          <a:xfrm>
            <a:off x="490537" y="773112"/>
            <a:ext cx="738187" cy="474662"/>
            <a:chOff x="309" y="487"/>
            <a:chExt cx="465" cy="299"/>
          </a:xfrm>
        </p:grpSpPr>
        <p:sp>
          <p:nvSpPr>
            <p:cNvPr id="253" name="Google Shape;253;p2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4" name="Google Shape;254;p25"/>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55" name="Google Shape;255;p25"/>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6" name="Google Shape;256;p2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7" name="Google Shape;257;p25"/>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8" name="Google Shape;258;p25"/>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9" name="Google Shape;259;p25"/>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b="1" baseline="-25000" i="1" lang="en-US" sz="2800" u="none">
                <a:solidFill>
                  <a:schemeClr val="dk1"/>
                </a:solidFill>
                <a:latin typeface="Times New Roman"/>
                <a:ea typeface="Times New Roman"/>
                <a:cs typeface="Times New Roman"/>
                <a:sym typeface="Times New Roman"/>
              </a:rPr>
              <a:t>dB </a:t>
            </a:r>
            <a:r>
              <a:rPr b="1" i="1" lang="en-US" sz="2800" u="non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values of SNR and SNR</a:t>
            </a:r>
            <a:r>
              <a:rPr b="1" baseline="-25000" i="1" lang="en-US" sz="2800" u="none">
                <a:solidFill>
                  <a:schemeClr val="dk1"/>
                </a:solidFill>
                <a:latin typeface="Times New Roman"/>
                <a:ea typeface="Times New Roman"/>
                <a:cs typeface="Times New Roman"/>
                <a:sym typeface="Times New Roman"/>
              </a:rPr>
              <a:t>dB</a:t>
            </a:r>
            <a:r>
              <a:rPr b="1" i="1" lang="en-US" sz="2800" u="none">
                <a:solidFill>
                  <a:schemeClr val="dk1"/>
                </a:solidFill>
                <a:latin typeface="Times New Roman"/>
                <a:ea typeface="Times New Roman"/>
                <a:cs typeface="Times New Roman"/>
                <a:sym typeface="Times New Roman"/>
              </a:rPr>
              <a:t> can be calculated as follows:</a:t>
            </a:r>
            <a:endParaRPr/>
          </a:p>
        </p:txBody>
      </p:sp>
      <p:sp>
        <p:nvSpPr>
          <p:cNvPr id="260" name="Google Shape;260;p25"/>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3.31</a:t>
            </a:r>
            <a:endParaRPr/>
          </a:p>
        </p:txBody>
      </p:sp>
      <p:pic>
        <p:nvPicPr>
          <p:cNvPr id="261" name="Google Shape;261;p25"/>
          <p:cNvPicPr preferRelativeResize="0"/>
          <p:nvPr/>
        </p:nvPicPr>
        <p:blipFill rotWithShape="1">
          <a:blip r:embed="rId3">
            <a:alphaModFix/>
          </a:blip>
          <a:srcRect b="0" l="0" r="0" t="0"/>
          <a:stretch/>
        </p:blipFill>
        <p:spPr>
          <a:xfrm>
            <a:off x="1876425" y="4357687"/>
            <a:ext cx="5391150" cy="1052512"/>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8" name="Google Shape;268;p2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9" name="Google Shape;269;p26"/>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70" name="Google Shape;270;p26"/>
          <p:cNvGrpSpPr/>
          <p:nvPr/>
        </p:nvGrpSpPr>
        <p:grpSpPr>
          <a:xfrm>
            <a:off x="490537" y="773112"/>
            <a:ext cx="738187" cy="474662"/>
            <a:chOff x="309" y="487"/>
            <a:chExt cx="465" cy="299"/>
          </a:xfrm>
        </p:grpSpPr>
        <p:sp>
          <p:nvSpPr>
            <p:cNvPr id="271" name="Google Shape;271;p2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2" name="Google Shape;272;p26"/>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73" name="Google Shape;273;p26"/>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4" name="Google Shape;274;p2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5" name="Google Shape;275;p26"/>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6" name="Google Shape;276;p26"/>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7" name="Google Shape;277;p26"/>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values of SNR and SNR</a:t>
            </a:r>
            <a:r>
              <a:rPr b="1" baseline="-25000" i="1" lang="en-US" sz="2800" u="none">
                <a:solidFill>
                  <a:schemeClr val="dk1"/>
                </a:solidFill>
                <a:latin typeface="Times New Roman"/>
                <a:ea typeface="Times New Roman"/>
                <a:cs typeface="Times New Roman"/>
                <a:sym typeface="Times New Roman"/>
              </a:rPr>
              <a:t>dB</a:t>
            </a:r>
            <a:r>
              <a:rPr b="1" i="1" lang="en-US" sz="2800" u="none">
                <a:solidFill>
                  <a:schemeClr val="dk1"/>
                </a:solidFill>
                <a:latin typeface="Times New Roman"/>
                <a:ea typeface="Times New Roman"/>
                <a:cs typeface="Times New Roman"/>
                <a:sym typeface="Times New Roman"/>
              </a:rPr>
              <a:t> for a noiseless channel are</a:t>
            </a:r>
            <a:endParaRPr/>
          </a:p>
        </p:txBody>
      </p:sp>
      <p:sp>
        <p:nvSpPr>
          <p:cNvPr id="278" name="Google Shape;278;p2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3.32</a:t>
            </a:r>
            <a:endParaRPr/>
          </a:p>
        </p:txBody>
      </p:sp>
      <p:pic>
        <p:nvPicPr>
          <p:cNvPr id="279" name="Google Shape;279;p26"/>
          <p:cNvPicPr preferRelativeResize="0"/>
          <p:nvPr/>
        </p:nvPicPr>
        <p:blipFill rotWithShape="1">
          <a:blip r:embed="rId3">
            <a:alphaModFix/>
          </a:blip>
          <a:srcRect b="0" l="0" r="0" t="0"/>
          <a:stretch/>
        </p:blipFill>
        <p:spPr>
          <a:xfrm>
            <a:off x="2992437" y="2811462"/>
            <a:ext cx="3159125" cy="998537"/>
          </a:xfrm>
          <a:prstGeom prst="rect">
            <a:avLst/>
          </a:prstGeom>
          <a:noFill/>
          <a:ln cap="flat" cmpd="thinThick" w="57150">
            <a:solidFill>
              <a:srgbClr val="3366FF"/>
            </a:solidFill>
            <a:prstDash val="solid"/>
            <a:miter lim="800000"/>
            <a:headEnd len="sm" w="sm" type="none"/>
            <a:tailEnd len="sm" w="sm" type="none"/>
          </a:ln>
        </p:spPr>
      </p:pic>
      <p:sp>
        <p:nvSpPr>
          <p:cNvPr id="280" name="Google Shape;280;p26"/>
          <p:cNvSpPr txBox="1"/>
          <p:nvPr/>
        </p:nvSpPr>
        <p:spPr>
          <a:xfrm>
            <a:off x="228600" y="4205287"/>
            <a:ext cx="8534400" cy="519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never achieve this ratio in real life; it is an ideal.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2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87" name="Google Shape;287;p27"/>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88" name="Google Shape;288;p27"/>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89" name="Google Shape;289;p27"/>
          <p:cNvSpPr txBox="1"/>
          <p:nvPr/>
        </p:nvSpPr>
        <p:spPr>
          <a:xfrm>
            <a:off x="304800" y="457200"/>
            <a:ext cx="6721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3.30  </a:t>
            </a:r>
            <a:r>
              <a:rPr b="1" i="1" lang="en-US" sz="2000" u="none">
                <a:solidFill>
                  <a:schemeClr val="dk1"/>
                </a:solidFill>
                <a:latin typeface="Times New Roman"/>
                <a:ea typeface="Times New Roman"/>
                <a:cs typeface="Times New Roman"/>
                <a:sym typeface="Times New Roman"/>
              </a:rPr>
              <a:t>Two cases of SNR: a high SNR and a low SNR</a:t>
            </a:r>
            <a:endParaRPr/>
          </a:p>
        </p:txBody>
      </p:sp>
      <p:cxnSp>
        <p:nvCxnSpPr>
          <p:cNvPr id="290" name="Google Shape;290;p2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91" name="Google Shape;291;p27"/>
          <p:cNvPicPr preferRelativeResize="0"/>
          <p:nvPr/>
        </p:nvPicPr>
        <p:blipFill rotWithShape="1">
          <a:blip r:embed="rId3">
            <a:alphaModFix/>
          </a:blip>
          <a:srcRect b="0" l="0" r="0" t="0"/>
          <a:stretch/>
        </p:blipFill>
        <p:spPr>
          <a:xfrm>
            <a:off x="404812" y="1406525"/>
            <a:ext cx="8281987" cy="476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3" name="Google Shape;53;p7"/>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4" name="Google Shape;54;p7"/>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5" name="Google Shape;55;p7"/>
          <p:cNvSpPr txBox="1"/>
          <p:nvPr/>
        </p:nvSpPr>
        <p:spPr>
          <a:xfrm>
            <a:off x="304800" y="762000"/>
            <a:ext cx="41100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3.25  </a:t>
            </a:r>
            <a:r>
              <a:rPr b="1" i="1" lang="en-US" sz="2000" u="none">
                <a:solidFill>
                  <a:schemeClr val="dk1"/>
                </a:solidFill>
                <a:latin typeface="Times New Roman"/>
                <a:ea typeface="Times New Roman"/>
                <a:cs typeface="Times New Roman"/>
                <a:sym typeface="Times New Roman"/>
              </a:rPr>
              <a:t>Causes of impairment</a:t>
            </a:r>
            <a:endParaRPr/>
          </a:p>
        </p:txBody>
      </p:sp>
      <p:cxnSp>
        <p:nvCxnSpPr>
          <p:cNvPr id="56" name="Google Shape;56;p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7" name="Google Shape;57;p7"/>
          <p:cNvPicPr preferRelativeResize="0"/>
          <p:nvPr/>
        </p:nvPicPr>
        <p:blipFill rotWithShape="1">
          <a:blip r:embed="rId3">
            <a:alphaModFix/>
          </a:blip>
          <a:srcRect b="0" l="0" r="0" t="0"/>
          <a:stretch/>
        </p:blipFill>
        <p:spPr>
          <a:xfrm>
            <a:off x="676275" y="2286000"/>
            <a:ext cx="7019925" cy="2217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8" name="Google Shape;68;p9"/>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Attenuation</a:t>
            </a:r>
            <a:endParaRPr/>
          </a:p>
        </p:txBody>
      </p:sp>
      <p:sp>
        <p:nvSpPr>
          <p:cNvPr id="69" name="Google Shape;69;p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Means loss of energy -&gt; weaker signal</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When a signal travels through a medium it loses energy overcoming the resistance of the medium</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Amplifiers are used to compensate for this loss of energy by amplifying the signal.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5" name="Google Shape;75;p10"/>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Measurement of Attenuation</a:t>
            </a:r>
            <a:endParaRPr/>
          </a:p>
        </p:txBody>
      </p:sp>
      <p:sp>
        <p:nvSpPr>
          <p:cNvPr id="76" name="Google Shape;76;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To show the loss or gain of energy the unit “decibel” is used.</a:t>
            </a:r>
            <a:endParaRPr/>
          </a:p>
          <a:p>
            <a:pPr indent="-342900" lvl="0" marL="342900" marR="0" rtl="0" algn="ctr">
              <a:lnSpc>
                <a:spcPct val="100000"/>
              </a:lnSpc>
              <a:spcBef>
                <a:spcPts val="640"/>
              </a:spcBef>
              <a:spcAft>
                <a:spcPts val="0"/>
              </a:spcAft>
              <a:buClr>
                <a:schemeClr val="folHlink"/>
              </a:buClr>
              <a:buSzPts val="1920"/>
              <a:buFont typeface="Noto Sans Symbols"/>
              <a:buNone/>
            </a:pPr>
            <a:r>
              <a:t/>
            </a:r>
            <a:endParaRPr b="0" i="0" sz="3200" u="none" cap="none" strike="noStrike">
              <a:solidFill>
                <a:schemeClr val="dk1"/>
              </a:solidFill>
              <a:latin typeface="Tahoma"/>
              <a:ea typeface="Tahoma"/>
              <a:cs typeface="Tahoma"/>
              <a:sym typeface="Tahoma"/>
            </a:endParaRPr>
          </a:p>
          <a:p>
            <a:pPr indent="-342900" lvl="0" marL="342900" marR="0" rtl="0" algn="ctr">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dB = 10log</a:t>
            </a:r>
            <a:r>
              <a:rPr b="0" baseline="-25000" i="0" lang="en-US" sz="3200" u="none" cap="none" strike="noStrike">
                <a:solidFill>
                  <a:schemeClr val="dk1"/>
                </a:solidFill>
                <a:latin typeface="Tahoma"/>
                <a:ea typeface="Tahoma"/>
                <a:cs typeface="Tahoma"/>
                <a:sym typeface="Tahoma"/>
              </a:rPr>
              <a:t>10</a:t>
            </a:r>
            <a:r>
              <a:rPr b="0" i="0" lang="en-US" sz="3200" u="none" cap="none" strike="noStrike">
                <a:solidFill>
                  <a:schemeClr val="dk1"/>
                </a:solidFill>
                <a:latin typeface="Tahoma"/>
                <a:ea typeface="Tahoma"/>
                <a:cs typeface="Tahoma"/>
                <a:sym typeface="Tahoma"/>
              </a:rPr>
              <a:t>P</a:t>
            </a:r>
            <a:r>
              <a:rPr b="0" baseline="-25000" i="0" lang="en-US" sz="3200" u="none" cap="none" strike="noStrike">
                <a:solidFill>
                  <a:schemeClr val="dk1"/>
                </a:solidFill>
                <a:latin typeface="Tahoma"/>
                <a:ea typeface="Tahoma"/>
                <a:cs typeface="Tahoma"/>
                <a:sym typeface="Tahoma"/>
              </a:rPr>
              <a:t>2</a:t>
            </a:r>
            <a:r>
              <a:rPr b="0" i="0" lang="en-US" sz="3200" u="none" cap="none" strike="noStrike">
                <a:solidFill>
                  <a:schemeClr val="dk1"/>
                </a:solidFill>
                <a:latin typeface="Tahoma"/>
                <a:ea typeface="Tahoma"/>
                <a:cs typeface="Tahoma"/>
                <a:sym typeface="Tahoma"/>
              </a:rPr>
              <a:t>/P</a:t>
            </a:r>
            <a:r>
              <a:rPr b="0" baseline="-25000" i="0" lang="en-US" sz="3200" u="none" cap="none" strike="noStrike">
                <a:solidFill>
                  <a:schemeClr val="dk1"/>
                </a:solidFill>
                <a:latin typeface="Tahoma"/>
                <a:ea typeface="Tahoma"/>
                <a:cs typeface="Tahoma"/>
                <a:sym typeface="Tahoma"/>
              </a:rPr>
              <a:t>1</a:t>
            </a:r>
            <a:endParaRPr/>
          </a:p>
          <a:p>
            <a:pPr indent="-342900" lvl="0" marL="342900" marR="0" rtl="0" algn="ctr">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P</a:t>
            </a:r>
            <a:r>
              <a:rPr b="0" baseline="-25000" i="0" lang="en-US" sz="3200" u="none" cap="none" strike="noStrike">
                <a:solidFill>
                  <a:schemeClr val="dk1"/>
                </a:solidFill>
                <a:latin typeface="Tahoma"/>
                <a:ea typeface="Tahoma"/>
                <a:cs typeface="Tahoma"/>
                <a:sym typeface="Tahoma"/>
              </a:rPr>
              <a:t>1</a:t>
            </a:r>
            <a:r>
              <a:rPr b="0" i="0" lang="en-US" sz="3200" u="none" cap="none" strike="noStrike">
                <a:solidFill>
                  <a:schemeClr val="dk1"/>
                </a:solidFill>
                <a:latin typeface="Tahoma"/>
                <a:ea typeface="Tahoma"/>
                <a:cs typeface="Tahoma"/>
                <a:sym typeface="Tahoma"/>
              </a:rPr>
              <a:t> - input signal</a:t>
            </a:r>
            <a:endParaRPr/>
          </a:p>
          <a:p>
            <a:pPr indent="-342900" lvl="0" marL="342900" marR="0" rtl="0" algn="ctr">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P</a:t>
            </a:r>
            <a:r>
              <a:rPr b="0" baseline="-25000" i="0" lang="en-US" sz="3200" u="none" cap="none" strike="noStrike">
                <a:solidFill>
                  <a:schemeClr val="dk1"/>
                </a:solidFill>
                <a:latin typeface="Tahoma"/>
                <a:ea typeface="Tahoma"/>
                <a:cs typeface="Tahoma"/>
                <a:sym typeface="Tahoma"/>
              </a:rPr>
              <a:t>2</a:t>
            </a:r>
            <a:r>
              <a:rPr b="0" i="0" lang="en-US" sz="3200" u="none" cap="none" strike="noStrike">
                <a:solidFill>
                  <a:schemeClr val="dk1"/>
                </a:solidFill>
                <a:latin typeface="Tahoma"/>
                <a:ea typeface="Tahoma"/>
                <a:cs typeface="Tahoma"/>
                <a:sym typeface="Tahoma"/>
              </a:rPr>
              <a:t> - output signal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3" name="Google Shape;83;p1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4" name="Google Shape;84;p1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5" name="Google Shape;85;p11"/>
          <p:cNvSpPr txBox="1"/>
          <p:nvPr/>
        </p:nvSpPr>
        <p:spPr>
          <a:xfrm>
            <a:off x="304800" y="381000"/>
            <a:ext cx="3051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3.26  </a:t>
            </a:r>
            <a:r>
              <a:rPr b="1" i="1" lang="en-US" sz="2000" u="none">
                <a:solidFill>
                  <a:schemeClr val="dk1"/>
                </a:solidFill>
                <a:latin typeface="Times New Roman"/>
                <a:ea typeface="Times New Roman"/>
                <a:cs typeface="Times New Roman"/>
                <a:sym typeface="Times New Roman"/>
              </a:rPr>
              <a:t>Attenuation</a:t>
            </a:r>
            <a:endParaRPr/>
          </a:p>
        </p:txBody>
      </p:sp>
      <p:cxnSp>
        <p:nvCxnSpPr>
          <p:cNvPr id="86" name="Google Shape;86;p11"/>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87" name="Google Shape;87;p11"/>
          <p:cNvPicPr preferRelativeResize="0"/>
          <p:nvPr/>
        </p:nvPicPr>
        <p:blipFill rotWithShape="1">
          <a:blip r:embed="rId3">
            <a:alphaModFix/>
          </a:blip>
          <a:srcRect b="0" l="0" r="0" t="0"/>
          <a:stretch/>
        </p:blipFill>
        <p:spPr>
          <a:xfrm>
            <a:off x="584200" y="2068512"/>
            <a:ext cx="7797800" cy="29606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4" name="Google Shape;94;p1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 name="Google Shape;95;p12"/>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96" name="Google Shape;96;p12"/>
          <p:cNvGrpSpPr/>
          <p:nvPr/>
        </p:nvGrpSpPr>
        <p:grpSpPr>
          <a:xfrm>
            <a:off x="490537" y="773112"/>
            <a:ext cx="738187" cy="474662"/>
            <a:chOff x="309" y="487"/>
            <a:chExt cx="465" cy="299"/>
          </a:xfrm>
        </p:grpSpPr>
        <p:sp>
          <p:nvSpPr>
            <p:cNvPr id="97" name="Google Shape;97;p1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 name="Google Shape;98;p12"/>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99" name="Google Shape;99;p12"/>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1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Google Shape;101;p12"/>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 name="Google Shape;102;p12"/>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 name="Google Shape;103;p12"/>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b="1" baseline="-25000" i="1"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 is (1/2)P</a:t>
            </a:r>
            <a:r>
              <a:rPr b="1" baseline="-25000" i="1"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In this case, the attenuation (loss of power) can be calculated as</a:t>
            </a:r>
            <a:endParaRPr/>
          </a:p>
        </p:txBody>
      </p:sp>
      <p:sp>
        <p:nvSpPr>
          <p:cNvPr id="104" name="Google Shape;104;p12"/>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3.26</a:t>
            </a:r>
            <a:endParaRPr/>
          </a:p>
        </p:txBody>
      </p:sp>
      <p:sp>
        <p:nvSpPr>
          <p:cNvPr id="105" name="Google Shape;105;p12"/>
          <p:cNvSpPr txBox="1"/>
          <p:nvPr/>
        </p:nvSpPr>
        <p:spPr>
          <a:xfrm>
            <a:off x="152400" y="530225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loss of 3 dB (–3 dB) is equivalent to losing one-half the power.</a:t>
            </a:r>
            <a:endParaRPr/>
          </a:p>
        </p:txBody>
      </p:sp>
      <p:pic>
        <p:nvPicPr>
          <p:cNvPr id="106" name="Google Shape;106;p12"/>
          <p:cNvPicPr preferRelativeResize="0"/>
          <p:nvPr/>
        </p:nvPicPr>
        <p:blipFill rotWithShape="1">
          <a:blip r:embed="rId3">
            <a:alphaModFix/>
          </a:blip>
          <a:srcRect b="0" l="0" r="0" t="0"/>
          <a:stretch/>
        </p:blipFill>
        <p:spPr>
          <a:xfrm>
            <a:off x="958850" y="3919537"/>
            <a:ext cx="7226300" cy="72866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3" name="Google Shape;113;p1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 name="Google Shape;114;p13"/>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15" name="Google Shape;115;p13"/>
          <p:cNvGrpSpPr/>
          <p:nvPr/>
        </p:nvGrpSpPr>
        <p:grpSpPr>
          <a:xfrm>
            <a:off x="490537" y="773112"/>
            <a:ext cx="738187" cy="474662"/>
            <a:chOff x="309" y="487"/>
            <a:chExt cx="465" cy="299"/>
          </a:xfrm>
        </p:grpSpPr>
        <p:sp>
          <p:nvSpPr>
            <p:cNvPr id="116" name="Google Shape;116;p1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 name="Google Shape;117;p13"/>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18" name="Google Shape;118;p13"/>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1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 name="Google Shape;120;p13"/>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 name="Google Shape;121;p13"/>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 name="Google Shape;122;p13"/>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signal travels through an amplifier, and its power is increased 10 times. This means that P</a:t>
            </a:r>
            <a:r>
              <a:rPr b="1" baseline="-25000" i="1"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 = 10P</a:t>
            </a:r>
            <a:r>
              <a:rPr b="1" baseline="-25000" i="1" lang="en-US" sz="2800" u="none">
                <a:solidFill>
                  <a:schemeClr val="dk1"/>
                </a:solidFill>
                <a:latin typeface="Times New Roman"/>
                <a:ea typeface="Times New Roman"/>
                <a:cs typeface="Times New Roman"/>
                <a:sym typeface="Times New Roman"/>
              </a:rPr>
              <a:t>1 </a:t>
            </a:r>
            <a:r>
              <a:rPr b="1" i="1" lang="en-US" sz="2800" u="none">
                <a:solidFill>
                  <a:schemeClr val="dk1"/>
                </a:solidFill>
                <a:latin typeface="Times New Roman"/>
                <a:ea typeface="Times New Roman"/>
                <a:cs typeface="Times New Roman"/>
                <a:sym typeface="Times New Roman"/>
              </a:rPr>
              <a:t>. In this case, the amplification (gain of power) can be calculated as</a:t>
            </a:r>
            <a:endParaRPr/>
          </a:p>
        </p:txBody>
      </p:sp>
      <p:sp>
        <p:nvSpPr>
          <p:cNvPr id="123" name="Google Shape;123;p13"/>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3.27</a:t>
            </a:r>
            <a:endParaRPr/>
          </a:p>
        </p:txBody>
      </p:sp>
      <p:pic>
        <p:nvPicPr>
          <p:cNvPr id="124" name="Google Shape;124;p13"/>
          <p:cNvPicPr preferRelativeResize="0"/>
          <p:nvPr/>
        </p:nvPicPr>
        <p:blipFill rotWithShape="1">
          <a:blip r:embed="rId3">
            <a:alphaModFix/>
          </a:blip>
          <a:srcRect b="0" l="0" r="0" t="0"/>
          <a:stretch/>
        </p:blipFill>
        <p:spPr>
          <a:xfrm>
            <a:off x="2867025" y="3352800"/>
            <a:ext cx="3409950" cy="819150"/>
          </a:xfrm>
          <a:prstGeom prst="rect">
            <a:avLst/>
          </a:prstGeom>
          <a:noFill/>
          <a:ln cap="flat" cmpd="thinThick" w="57150">
            <a:solidFill>
              <a:srgbClr val="3366FF"/>
            </a:solidFill>
            <a:prstDash val="solid"/>
            <a:miter lim="800000"/>
            <a:headEnd len="sm" w="sm" type="none"/>
            <a:tailEnd len="sm" w="sm" type="none"/>
          </a:ln>
        </p:spPr>
      </p:pic>
      <p:pic>
        <p:nvPicPr>
          <p:cNvPr id="125" name="Google Shape;125;p13"/>
          <p:cNvPicPr preferRelativeResize="0"/>
          <p:nvPr/>
        </p:nvPicPr>
        <p:blipFill rotWithShape="1">
          <a:blip r:embed="rId4">
            <a:alphaModFix/>
          </a:blip>
          <a:srcRect b="0" l="0" r="0" t="0"/>
          <a:stretch/>
        </p:blipFill>
        <p:spPr>
          <a:xfrm>
            <a:off x="2847975" y="4398962"/>
            <a:ext cx="3446462" cy="630237"/>
          </a:xfrm>
          <a:prstGeom prst="rect">
            <a:avLst/>
          </a:prstGeom>
          <a:noFill/>
          <a:ln cap="flat" cmpd="thinThick" w="57150">
            <a:solidFill>
              <a:srgbClr val="3366FF"/>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