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Tahoma"/>
      <p:regular r:id="rId42"/>
      <p:bold r:id="rId43"/>
    </p:embeddedFont>
    <p:embeddedFont>
      <p:font typeface="Noto Sans Symbol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otoSansSymbols-regular.fntdata"/><Relationship Id="rId21" Type="http://schemas.openxmlformats.org/officeDocument/2006/relationships/slide" Target="slides/slide16.xml"/><Relationship Id="rId43" Type="http://schemas.openxmlformats.org/officeDocument/2006/relationships/font" Target="fonts/Tahom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NotoSansSymbol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 name="Google Shape;2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0" name="Google Shape;22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 name="Google Shape;3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 name="Google Shape;2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0" name="Google Shape;25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0" name="Google Shape;26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5" name="Google Shape;27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2" name="Google Shape;29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2" name="Google Shape;3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2" name="Google Shape;31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9" name="Google Shape;31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 name="Google Shape;4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9" name="Google Shape;32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 name="Google Shape;34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1" name="Google Shape;35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1" name="Google Shape;3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6" name="Google Shape;37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6" name="Google Shape;38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4" name="Google Shape;4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 name="Google Shape;5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 name="Google Shape;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1" name="Shape 11"/>
        <p:cNvGrpSpPr/>
        <p:nvPr/>
      </p:nvGrpSpPr>
      <p:grpSpPr>
        <a:xfrm>
          <a:off x="0" y="0"/>
          <a:ext cx="0" cy="0"/>
          <a:chOff x="0" y="0"/>
          <a:chExt cx="0" cy="0"/>
        </a:xfrm>
      </p:grpSpPr>
      <p:sp>
        <p:nvSpPr>
          <p:cNvPr id="12" name="Google Shape;12;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 name="Google Shape;21;p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2" name="Google Shape;22;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3" name="Google Shape;23;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Google Shape;24;p4"/>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chemeClr val="dk1"/>
                </a:solidFill>
                <a:latin typeface="Times New Roman"/>
                <a:ea typeface="Times New Roman"/>
                <a:cs typeface="Times New Roman"/>
                <a:sym typeface="Times New Roman"/>
              </a:rPr>
              <a:t>‹#›</a:t>
            </a:fld>
            <a:endParaRPr/>
          </a:p>
        </p:txBody>
      </p:sp>
      <p:pic>
        <p:nvPicPr>
          <p:cNvPr id="30" name="Google Shape;30;p5"/>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31" name="Google Shape;31;p5"/>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5</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Analog Transmission</a:t>
            </a:r>
            <a:endParaRPr/>
          </a:p>
        </p:txBody>
      </p:sp>
      <p:sp>
        <p:nvSpPr>
          <p:cNvPr id="32" name="Google Shape;32;p5"/>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4"/>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2" name="Google Shape;132;p14"/>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Bandwidth of ASK</a:t>
            </a:r>
            <a:endParaRPr/>
          </a:p>
        </p:txBody>
      </p:sp>
      <p:sp>
        <p:nvSpPr>
          <p:cNvPr id="133" name="Google Shape;133;p1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bandwidth B of ASK is proportional to the signal rate S.</a:t>
            </a:r>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B = (1+d)S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“d” is due to modulation and filtering, lies between 0 and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5"/>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39" name="Google Shape;139;p15"/>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40" name="Google Shape;140;p15"/>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41" name="Google Shape;141;p15"/>
          <p:cNvSpPr txBox="1"/>
          <p:nvPr/>
        </p:nvSpPr>
        <p:spPr>
          <a:xfrm>
            <a:off x="304800" y="762000"/>
            <a:ext cx="47609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5.3  </a:t>
            </a:r>
            <a:r>
              <a:rPr b="1" i="1" lang="en-US" sz="2000" u="none">
                <a:solidFill>
                  <a:schemeClr val="dk1"/>
                </a:solidFill>
                <a:latin typeface="Times New Roman"/>
                <a:ea typeface="Times New Roman"/>
                <a:cs typeface="Times New Roman"/>
                <a:sym typeface="Times New Roman"/>
              </a:rPr>
              <a:t>Binary amplitude shift keying</a:t>
            </a:r>
            <a:endParaRPr/>
          </a:p>
        </p:txBody>
      </p:sp>
      <p:cxnSp>
        <p:nvCxnSpPr>
          <p:cNvPr id="142" name="Google Shape;142;p1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43" name="Google Shape;143;p15"/>
          <p:cNvPicPr preferRelativeResize="0"/>
          <p:nvPr/>
        </p:nvPicPr>
        <p:blipFill rotWithShape="1">
          <a:blip r:embed="rId3">
            <a:alphaModFix/>
          </a:blip>
          <a:srcRect b="0" l="0" r="0" t="0"/>
          <a:stretch/>
        </p:blipFill>
        <p:spPr>
          <a:xfrm>
            <a:off x="133350" y="2754312"/>
            <a:ext cx="8629650" cy="23510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6"/>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49" name="Google Shape;149;p1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50" name="Google Shape;150;p1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51" name="Google Shape;151;p16"/>
          <p:cNvSpPr txBox="1"/>
          <p:nvPr/>
        </p:nvSpPr>
        <p:spPr>
          <a:xfrm>
            <a:off x="304800" y="762000"/>
            <a:ext cx="4875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5.4  </a:t>
            </a:r>
            <a:r>
              <a:rPr b="1" i="1" lang="en-US" sz="2000" u="none">
                <a:solidFill>
                  <a:schemeClr val="dk1"/>
                </a:solidFill>
                <a:latin typeface="Times New Roman"/>
                <a:ea typeface="Times New Roman"/>
                <a:cs typeface="Times New Roman"/>
                <a:sym typeface="Times New Roman"/>
              </a:rPr>
              <a:t>Implementation of binary ASK</a:t>
            </a:r>
            <a:endParaRPr/>
          </a:p>
        </p:txBody>
      </p:sp>
      <p:cxnSp>
        <p:nvCxnSpPr>
          <p:cNvPr id="152" name="Google Shape;152;p1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53" name="Google Shape;153;p16"/>
          <p:cNvPicPr preferRelativeResize="0"/>
          <p:nvPr/>
        </p:nvPicPr>
        <p:blipFill rotWithShape="1">
          <a:blip r:embed="rId3">
            <a:alphaModFix/>
          </a:blip>
          <a:srcRect b="0" l="0" r="0" t="0"/>
          <a:stretch/>
        </p:blipFill>
        <p:spPr>
          <a:xfrm>
            <a:off x="431800" y="2713037"/>
            <a:ext cx="8255000" cy="2392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17"/>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9" name="Google Shape;159;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0" name="Google Shape;160;p1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3" name="Google Shape;163;p1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4" name="Google Shape;164;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1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6" name="Google Shape;166;p17"/>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5.3</a:t>
            </a:r>
            <a:endParaRPr/>
          </a:p>
        </p:txBody>
      </p:sp>
      <p:sp>
        <p:nvSpPr>
          <p:cNvPr id="167" name="Google Shape;167;p17"/>
          <p:cNvSpPr txBox="1"/>
          <p:nvPr/>
        </p:nvSpPr>
        <p:spPr>
          <a:xfrm>
            <a:off x="228600" y="1201737"/>
            <a:ext cx="82296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have an available bandwidth of 100 kHz which spans from 200 to 300 kHz. What are the carrier frequency and the bit rate if we modulated our data by using ASK with d = 1?</a:t>
            </a:r>
            <a:endParaRPr/>
          </a:p>
        </p:txBody>
      </p:sp>
      <p:sp>
        <p:nvSpPr>
          <p:cNvPr id="168" name="Google Shape;168;p17"/>
          <p:cNvSpPr txBox="1"/>
          <p:nvPr/>
        </p:nvSpPr>
        <p:spPr>
          <a:xfrm>
            <a:off x="228600" y="3030537"/>
            <a:ext cx="86868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The middle of the bandwidth is located at 250 kHz. This means that our carrier frequency can be at f</a:t>
            </a:r>
            <a:r>
              <a:rPr b="1" baseline="-25000" i="1" lang="en-US" sz="2800" u="none">
                <a:solidFill>
                  <a:schemeClr val="dk1"/>
                </a:solidFill>
                <a:latin typeface="Times"/>
                <a:ea typeface="Times"/>
                <a:cs typeface="Times"/>
                <a:sym typeface="Times"/>
              </a:rPr>
              <a:t>c</a:t>
            </a:r>
            <a:r>
              <a:rPr b="1" i="1" lang="en-US" sz="2800" u="none">
                <a:solidFill>
                  <a:schemeClr val="dk1"/>
                </a:solidFill>
                <a:latin typeface="Times"/>
                <a:ea typeface="Times"/>
                <a:cs typeface="Times"/>
                <a:sym typeface="Times"/>
              </a:rPr>
              <a:t> = 250 kHz. We can use the formula for bandwidth to find the bit rate (with d = 1 and r = 1).</a:t>
            </a:r>
            <a:endParaRPr/>
          </a:p>
        </p:txBody>
      </p:sp>
      <p:pic>
        <p:nvPicPr>
          <p:cNvPr id="169" name="Google Shape;169;p17"/>
          <p:cNvPicPr preferRelativeResize="0"/>
          <p:nvPr/>
        </p:nvPicPr>
        <p:blipFill rotWithShape="1">
          <a:blip r:embed="rId3">
            <a:alphaModFix/>
          </a:blip>
          <a:srcRect b="0" l="0" r="0" t="0"/>
          <a:stretch/>
        </p:blipFill>
        <p:spPr>
          <a:xfrm>
            <a:off x="688975" y="5562600"/>
            <a:ext cx="7766050" cy="5762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8"/>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5" name="Google Shape;175;p1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1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1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1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1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1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1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 name="Google Shape;182;p18"/>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5.4</a:t>
            </a:r>
            <a:endParaRPr/>
          </a:p>
        </p:txBody>
      </p:sp>
      <p:sp>
        <p:nvSpPr>
          <p:cNvPr id="183" name="Google Shape;183;p18"/>
          <p:cNvSpPr txBox="1"/>
          <p:nvPr/>
        </p:nvSpPr>
        <p:spPr>
          <a:xfrm>
            <a:off x="228600" y="1447800"/>
            <a:ext cx="82296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9"/>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89" name="Google Shape;189;p19"/>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0" name="Google Shape;190;p19"/>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91" name="Google Shape;191;p19"/>
          <p:cNvSpPr txBox="1"/>
          <p:nvPr/>
        </p:nvSpPr>
        <p:spPr>
          <a:xfrm>
            <a:off x="304800" y="762000"/>
            <a:ext cx="70278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5.5  </a:t>
            </a:r>
            <a:r>
              <a:rPr b="1" i="1" lang="en-US" sz="2000" u="none">
                <a:solidFill>
                  <a:schemeClr val="dk1"/>
                </a:solidFill>
                <a:latin typeface="Times New Roman"/>
                <a:ea typeface="Times New Roman"/>
                <a:cs typeface="Times New Roman"/>
                <a:sym typeface="Times New Roman"/>
              </a:rPr>
              <a:t>Bandwidth of full-duplex ASK used in Example 5.4</a:t>
            </a:r>
            <a:endParaRPr/>
          </a:p>
        </p:txBody>
      </p:sp>
      <p:cxnSp>
        <p:nvCxnSpPr>
          <p:cNvPr id="192" name="Google Shape;192;p1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93" name="Google Shape;193;p19"/>
          <p:cNvPicPr preferRelativeResize="0"/>
          <p:nvPr/>
        </p:nvPicPr>
        <p:blipFill rotWithShape="1">
          <a:blip r:embed="rId3">
            <a:alphaModFix/>
          </a:blip>
          <a:srcRect b="0" l="0" r="0" t="0"/>
          <a:stretch/>
        </p:blipFill>
        <p:spPr>
          <a:xfrm>
            <a:off x="1958975" y="2751137"/>
            <a:ext cx="4899025" cy="16684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20"/>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9" name="Google Shape;199;p20"/>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Frequency Shift Keying</a:t>
            </a:r>
            <a:endParaRPr/>
          </a:p>
        </p:txBody>
      </p:sp>
      <p:sp>
        <p:nvSpPr>
          <p:cNvPr id="200" name="Google Shape;200;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digital data stream changes the frequency of the carrier signal, f</a:t>
            </a:r>
            <a:r>
              <a:rPr b="0" baseline="-25000" i="0" lang="en-US" sz="3200" u="none" cap="none" strike="noStrike">
                <a:solidFill>
                  <a:schemeClr val="dk1"/>
                </a:solidFill>
                <a:latin typeface="Tahoma"/>
                <a:ea typeface="Tahoma"/>
                <a:cs typeface="Tahoma"/>
                <a:sym typeface="Tahoma"/>
              </a:rPr>
              <a:t>c</a:t>
            </a:r>
            <a:r>
              <a:rPr b="0" i="0" lang="en-US" sz="32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For example, a “1” could be represented by f</a:t>
            </a:r>
            <a:r>
              <a:rPr b="0" baseline="-25000" i="0" lang="en-US" sz="3200" u="none" cap="none" strike="noStrike">
                <a:solidFill>
                  <a:schemeClr val="dk1"/>
                </a:solidFill>
                <a:latin typeface="Tahoma"/>
                <a:ea typeface="Tahoma"/>
                <a:cs typeface="Tahoma"/>
                <a:sym typeface="Tahoma"/>
              </a:rPr>
              <a:t>1</a:t>
            </a:r>
            <a:r>
              <a:rPr b="0" i="0" lang="en-US" sz="3200" u="none" cap="none" strike="noStrike">
                <a:solidFill>
                  <a:schemeClr val="dk1"/>
                </a:solidFill>
                <a:latin typeface="Tahoma"/>
                <a:ea typeface="Tahoma"/>
                <a:cs typeface="Tahoma"/>
                <a:sym typeface="Tahoma"/>
              </a:rPr>
              <a:t>=f</a:t>
            </a:r>
            <a:r>
              <a:rPr b="0" baseline="-25000" i="0" lang="en-US" sz="3200" u="none" cap="none" strike="noStrike">
                <a:solidFill>
                  <a:schemeClr val="dk1"/>
                </a:solidFill>
                <a:latin typeface="Tahoma"/>
                <a:ea typeface="Tahoma"/>
                <a:cs typeface="Tahoma"/>
                <a:sym typeface="Tahoma"/>
              </a:rPr>
              <a:t>c</a:t>
            </a:r>
            <a:r>
              <a:rPr b="0" i="0" lang="en-US" sz="3200" u="none" cap="none" strike="noStrike">
                <a:solidFill>
                  <a:schemeClr val="dk1"/>
                </a:solidFill>
                <a:latin typeface="Tahoma"/>
                <a:ea typeface="Tahoma"/>
                <a:cs typeface="Tahoma"/>
                <a:sym typeface="Tahoma"/>
              </a:rPr>
              <a:t> +</a:t>
            </a:r>
            <a:r>
              <a:rPr b="0" i="0" lang="en-US" sz="3200" u="none" cap="none" strike="noStrike">
                <a:solidFill>
                  <a:schemeClr val="dk1"/>
                </a:solidFill>
                <a:latin typeface="Noto Sans Symbols"/>
                <a:ea typeface="Noto Sans Symbols"/>
                <a:cs typeface="Noto Sans Symbols"/>
                <a:sym typeface="Noto Sans Symbols"/>
              </a:rPr>
              <a:t>Δ</a:t>
            </a:r>
            <a:r>
              <a:rPr b="0" i="0" lang="en-US" sz="3200" u="none" cap="none" strike="noStrike">
                <a:solidFill>
                  <a:schemeClr val="dk1"/>
                </a:solidFill>
                <a:latin typeface="Tahoma"/>
                <a:ea typeface="Tahoma"/>
                <a:cs typeface="Tahoma"/>
                <a:sym typeface="Tahoma"/>
              </a:rPr>
              <a:t>f, and a “0” could be represented by f</a:t>
            </a:r>
            <a:r>
              <a:rPr b="0" baseline="-25000" i="0" lang="en-US" sz="3200" u="none" cap="none" strike="noStrike">
                <a:solidFill>
                  <a:schemeClr val="dk1"/>
                </a:solidFill>
                <a:latin typeface="Tahoma"/>
                <a:ea typeface="Tahoma"/>
                <a:cs typeface="Tahoma"/>
                <a:sym typeface="Tahoma"/>
              </a:rPr>
              <a:t>2</a:t>
            </a:r>
            <a:r>
              <a:rPr b="0" i="0" lang="en-US" sz="3200" u="none" cap="none" strike="noStrike">
                <a:solidFill>
                  <a:schemeClr val="dk1"/>
                </a:solidFill>
                <a:latin typeface="Tahoma"/>
                <a:ea typeface="Tahoma"/>
                <a:cs typeface="Tahoma"/>
                <a:sym typeface="Tahoma"/>
              </a:rPr>
              <a:t>=f</a:t>
            </a:r>
            <a:r>
              <a:rPr b="0" baseline="-25000" i="0" lang="en-US" sz="3200" u="none" cap="none" strike="noStrike">
                <a:solidFill>
                  <a:schemeClr val="dk1"/>
                </a:solidFill>
                <a:latin typeface="Tahoma"/>
                <a:ea typeface="Tahoma"/>
                <a:cs typeface="Tahoma"/>
                <a:sym typeface="Tahoma"/>
              </a:rPr>
              <a:t>c</a:t>
            </a:r>
            <a:r>
              <a:rPr b="0" i="0" lang="en-US" sz="3200" u="none" cap="none" strike="noStrike">
                <a:solidFill>
                  <a:schemeClr val="dk1"/>
                </a:solidFill>
                <a:latin typeface="Tahoma"/>
                <a:ea typeface="Tahoma"/>
                <a:cs typeface="Tahoma"/>
                <a:sym typeface="Tahoma"/>
              </a:rPr>
              <a:t>-</a:t>
            </a:r>
            <a:r>
              <a:rPr b="0" i="0" lang="en-US" sz="3200" u="none" cap="none" strike="noStrike">
                <a:solidFill>
                  <a:schemeClr val="dk1"/>
                </a:solidFill>
                <a:latin typeface="Noto Sans Symbols"/>
                <a:ea typeface="Noto Sans Symbols"/>
                <a:cs typeface="Noto Sans Symbols"/>
                <a:sym typeface="Noto Sans Symbols"/>
              </a:rPr>
              <a:t>Δ</a:t>
            </a:r>
            <a:r>
              <a:rPr b="0" i="0" lang="en-US" sz="3200" u="none" cap="none" strike="noStrike">
                <a:solidFill>
                  <a:schemeClr val="dk1"/>
                </a:solidFill>
                <a:latin typeface="Tahoma"/>
                <a:ea typeface="Tahoma"/>
                <a:cs typeface="Tahoma"/>
                <a:sym typeface="Tahoma"/>
              </a:rPr>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1"/>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06" name="Google Shape;206;p21"/>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07" name="Google Shape;207;p21"/>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08" name="Google Shape;208;p21"/>
          <p:cNvSpPr txBox="1"/>
          <p:nvPr/>
        </p:nvSpPr>
        <p:spPr>
          <a:xfrm>
            <a:off x="304800" y="762000"/>
            <a:ext cx="4762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5.6  </a:t>
            </a:r>
            <a:r>
              <a:rPr b="1" i="1" lang="en-US" sz="2000" u="none">
                <a:solidFill>
                  <a:schemeClr val="dk1"/>
                </a:solidFill>
                <a:latin typeface="Times New Roman"/>
                <a:ea typeface="Times New Roman"/>
                <a:cs typeface="Times New Roman"/>
                <a:sym typeface="Times New Roman"/>
              </a:rPr>
              <a:t>Binary frequency shift keying</a:t>
            </a:r>
            <a:endParaRPr/>
          </a:p>
        </p:txBody>
      </p:sp>
      <p:cxnSp>
        <p:nvCxnSpPr>
          <p:cNvPr id="209" name="Google Shape;209;p2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10" name="Google Shape;210;p21"/>
          <p:cNvPicPr preferRelativeResize="0"/>
          <p:nvPr/>
        </p:nvPicPr>
        <p:blipFill rotWithShape="1">
          <a:blip r:embed="rId3">
            <a:alphaModFix/>
          </a:blip>
          <a:srcRect b="0" l="0" r="0" t="0"/>
          <a:stretch/>
        </p:blipFill>
        <p:spPr>
          <a:xfrm>
            <a:off x="201612" y="2290762"/>
            <a:ext cx="8637587" cy="26622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2"/>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6" name="Google Shape;216;p2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Bandwidth of FSK</a:t>
            </a:r>
            <a:endParaRPr/>
          </a:p>
        </p:txBody>
      </p:sp>
      <p:sp>
        <p:nvSpPr>
          <p:cNvPr id="217" name="Google Shape;217;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If the difference between the two frequencies (f</a:t>
            </a:r>
            <a:r>
              <a:rPr b="0" baseline="-25000" i="0" lang="en-US" sz="3200" u="none" cap="none" strike="noStrike">
                <a:solidFill>
                  <a:schemeClr val="dk1"/>
                </a:solidFill>
                <a:latin typeface="Tahoma"/>
                <a:ea typeface="Tahoma"/>
                <a:cs typeface="Tahoma"/>
                <a:sym typeface="Tahoma"/>
              </a:rPr>
              <a:t>1</a:t>
            </a:r>
            <a:r>
              <a:rPr b="0" i="0" lang="en-US" sz="3200" u="none" cap="none" strike="noStrike">
                <a:solidFill>
                  <a:schemeClr val="dk1"/>
                </a:solidFill>
                <a:latin typeface="Tahoma"/>
                <a:ea typeface="Tahoma"/>
                <a:cs typeface="Tahoma"/>
                <a:sym typeface="Tahoma"/>
              </a:rPr>
              <a:t> and f</a:t>
            </a:r>
            <a:r>
              <a:rPr b="0" baseline="-25000" i="0" lang="en-US" sz="3200" u="none" cap="none" strike="noStrike">
                <a:solidFill>
                  <a:schemeClr val="dk1"/>
                </a:solidFill>
                <a:latin typeface="Tahoma"/>
                <a:ea typeface="Tahoma"/>
                <a:cs typeface="Tahoma"/>
                <a:sym typeface="Tahoma"/>
              </a:rPr>
              <a:t>2</a:t>
            </a:r>
            <a:r>
              <a:rPr b="0" i="0" lang="en-US" sz="3200" u="none" cap="none" strike="noStrike">
                <a:solidFill>
                  <a:schemeClr val="dk1"/>
                </a:solidFill>
                <a:latin typeface="Tahoma"/>
                <a:ea typeface="Tahoma"/>
                <a:cs typeface="Tahoma"/>
                <a:sym typeface="Tahoma"/>
              </a:rPr>
              <a:t>) is 2</a:t>
            </a:r>
            <a:r>
              <a:rPr b="0" i="0" lang="en-US" sz="3200" u="none" cap="none" strike="noStrike">
                <a:solidFill>
                  <a:schemeClr val="dk1"/>
                </a:solidFill>
                <a:latin typeface="Noto Sans Symbols"/>
                <a:ea typeface="Noto Sans Symbols"/>
                <a:cs typeface="Noto Sans Symbols"/>
                <a:sym typeface="Noto Sans Symbols"/>
              </a:rPr>
              <a:t>Δ</a:t>
            </a:r>
            <a:r>
              <a:rPr b="0" i="0" lang="en-US" sz="3200" u="none" cap="none" strike="noStrike">
                <a:solidFill>
                  <a:schemeClr val="dk1"/>
                </a:solidFill>
                <a:latin typeface="Tahoma"/>
                <a:ea typeface="Tahoma"/>
                <a:cs typeface="Tahoma"/>
                <a:sym typeface="Tahoma"/>
              </a:rPr>
              <a:t>f, then the required BW B will be:</a:t>
            </a:r>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B = (1+d)xS +2</a:t>
            </a:r>
            <a:r>
              <a:rPr b="0" i="0" lang="en-US" sz="3200" u="none" cap="none" strike="noStrike">
                <a:solidFill>
                  <a:schemeClr val="dk1"/>
                </a:solidFill>
                <a:latin typeface="Noto Sans Symbols"/>
                <a:ea typeface="Noto Sans Symbols"/>
                <a:cs typeface="Noto Sans Symbols"/>
                <a:sym typeface="Noto Sans Symbols"/>
              </a:rPr>
              <a:t>Δ</a:t>
            </a:r>
            <a:r>
              <a:rPr b="0" i="0" lang="en-US" sz="3200" u="none" cap="none" strike="noStrike">
                <a:solidFill>
                  <a:schemeClr val="dk1"/>
                </a:solidFill>
                <a:latin typeface="Tahoma"/>
                <a:ea typeface="Tahoma"/>
                <a:cs typeface="Tahoma"/>
                <a:sym typeface="Tahoma"/>
              </a:rPr>
              <a:t>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3"/>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3" name="Google Shape;223;p2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2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2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2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2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2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2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0" name="Google Shape;230;p23"/>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5.5</a:t>
            </a:r>
            <a:endParaRPr/>
          </a:p>
        </p:txBody>
      </p:sp>
      <p:sp>
        <p:nvSpPr>
          <p:cNvPr id="231" name="Google Shape;231;p23"/>
          <p:cNvSpPr txBox="1"/>
          <p:nvPr/>
        </p:nvSpPr>
        <p:spPr>
          <a:xfrm>
            <a:off x="228600" y="1143000"/>
            <a:ext cx="82296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have an available bandwidth of 100 kHz which spans from 200 to 300 kHz. What should be the carrier frequency and the bit rate if we modulated our data by using FSK with d = 1?</a:t>
            </a:r>
            <a:endParaRPr/>
          </a:p>
        </p:txBody>
      </p:sp>
      <p:sp>
        <p:nvSpPr>
          <p:cNvPr id="232" name="Google Shape;232;p23"/>
          <p:cNvSpPr txBox="1"/>
          <p:nvPr/>
        </p:nvSpPr>
        <p:spPr>
          <a:xfrm>
            <a:off x="228600" y="3048000"/>
            <a:ext cx="86868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This problem is similar to Example 5.3, but we are modulating by using FSK. The midpoint of the band is at 250 kHz. We choose 2Δf to be 50 kHz; this means</a:t>
            </a:r>
            <a:endParaRPr/>
          </a:p>
        </p:txBody>
      </p:sp>
      <p:pic>
        <p:nvPicPr>
          <p:cNvPr id="233" name="Google Shape;233;p23"/>
          <p:cNvPicPr preferRelativeResize="0"/>
          <p:nvPr/>
        </p:nvPicPr>
        <p:blipFill rotWithShape="1">
          <a:blip r:embed="rId3">
            <a:alphaModFix/>
          </a:blip>
          <a:srcRect b="0" l="0" r="0" t="0"/>
          <a:stretch/>
        </p:blipFill>
        <p:spPr>
          <a:xfrm>
            <a:off x="493712" y="5105400"/>
            <a:ext cx="81930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6"/>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 name="Google Shape;38;p6"/>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 name="Google Shape;39;p6"/>
          <p:cNvSpPr txBox="1"/>
          <p:nvPr/>
        </p:nvSpPr>
        <p:spPr>
          <a:xfrm>
            <a:off x="228600" y="406400"/>
            <a:ext cx="82899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5-1   DIGITAL-TO-ANALOG CONVERSION</a:t>
            </a:r>
            <a:endParaRPr/>
          </a:p>
        </p:txBody>
      </p:sp>
      <p:sp>
        <p:nvSpPr>
          <p:cNvPr id="40" name="Google Shape;40;p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 name="Google Shape;41;p6"/>
          <p:cNvSpPr txBox="1"/>
          <p:nvPr/>
        </p:nvSpPr>
        <p:spPr>
          <a:xfrm>
            <a:off x="152400" y="1600200"/>
            <a:ext cx="8229600" cy="13731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Digital-to-analog</a:t>
            </a:r>
            <a:r>
              <a:rPr b="1" i="1" lang="en-US" sz="2800" u="none">
                <a:solidFill>
                  <a:schemeClr val="dk1"/>
                </a:solidFill>
                <a:latin typeface="Times New Roman"/>
                <a:ea typeface="Times New Roman"/>
                <a:cs typeface="Times New Roman"/>
                <a:sym typeface="Times New Roman"/>
              </a:rPr>
              <a:t> conversion is the process of changing one of the characteristics of an analog signal based on the information in digital data. </a:t>
            </a:r>
            <a:endParaRPr/>
          </a:p>
        </p:txBody>
      </p:sp>
      <p:sp>
        <p:nvSpPr>
          <p:cNvPr id="42" name="Google Shape;42;p6"/>
          <p:cNvSpPr txBox="1"/>
          <p:nvPr/>
        </p:nvSpPr>
        <p:spPr>
          <a:xfrm>
            <a:off x="152400" y="4286250"/>
            <a:ext cx="6705600" cy="1917700"/>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Aspects of Digital-to-Analog Conversion</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Amplitude Shift Keying</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Frequency Shift Keying</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Phase Shift Keying</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Quadrature Amplitude Modulation</a:t>
            </a:r>
            <a:endParaRPr/>
          </a:p>
        </p:txBody>
      </p:sp>
      <p:sp>
        <p:nvSpPr>
          <p:cNvPr id="43" name="Google Shape;43;p6"/>
          <p:cNvSpPr txBox="1"/>
          <p:nvPr/>
        </p:nvSpPr>
        <p:spPr>
          <a:xfrm>
            <a:off x="163512" y="38100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4"/>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9" name="Google Shape;239;p24"/>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Coherent and Non Coherent</a:t>
            </a:r>
            <a:endParaRPr/>
          </a:p>
        </p:txBody>
      </p:sp>
      <p:sp>
        <p:nvSpPr>
          <p:cNvPr id="240" name="Google Shape;240;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In a non-coherent FSK scheme, when we change from one frequency to the other, we do not adhere to the current phase of the signal.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In coherent FSK, the switch from one frequency signal to the other only occurs at the same phase in the signal.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5"/>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6" name="Google Shape;246;p25"/>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 level FSK</a:t>
            </a:r>
            <a:endParaRPr/>
          </a:p>
        </p:txBody>
      </p:sp>
      <p:sp>
        <p:nvSpPr>
          <p:cNvPr id="247" name="Google Shape;247;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Similarly to ASK, FSK can use multiple bits per signal element.</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That means we need to provision for multiple frequencies, each one to represent a group of data bits.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bandwidth for FSK can be higher</a:t>
            </a:r>
            <a:endParaRPr b="0" i="0" sz="3200" u="none" cap="none" strike="noStrike">
              <a:solidFill>
                <a:schemeClr val="dk1"/>
              </a:solidFill>
              <a:latin typeface="Tahoma"/>
              <a:ea typeface="Tahoma"/>
              <a:cs typeface="Tahoma"/>
              <a:sym typeface="Tahoma"/>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B = (1+d)xS + (L-1)/2</a:t>
            </a:r>
            <a:r>
              <a:rPr b="0" i="0" lang="en-US" sz="3200" u="none" cap="none" strike="noStrike">
                <a:solidFill>
                  <a:schemeClr val="dk1"/>
                </a:solidFill>
                <a:latin typeface="Noto Sans Symbols"/>
                <a:ea typeface="Noto Sans Symbols"/>
                <a:cs typeface="Noto Sans Symbols"/>
                <a:sym typeface="Noto Sans Symbols"/>
              </a:rPr>
              <a:t>Δ</a:t>
            </a:r>
            <a:r>
              <a:rPr b="0" i="0" lang="en-US" sz="3200" u="none" cap="none" strike="noStrike">
                <a:solidFill>
                  <a:schemeClr val="dk1"/>
                </a:solidFill>
                <a:latin typeface="Tahoma"/>
                <a:ea typeface="Tahoma"/>
                <a:cs typeface="Tahoma"/>
                <a:sym typeface="Tahoma"/>
              </a:rPr>
              <a:t>f = LxS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6"/>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53" name="Google Shape;253;p2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54" name="Google Shape;254;p2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55" name="Google Shape;255;p26"/>
          <p:cNvSpPr txBox="1"/>
          <p:nvPr/>
        </p:nvSpPr>
        <p:spPr>
          <a:xfrm>
            <a:off x="304800" y="762000"/>
            <a:ext cx="6035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5.7  </a:t>
            </a:r>
            <a:r>
              <a:rPr b="1" i="1" lang="en-US" sz="2000" u="none">
                <a:solidFill>
                  <a:schemeClr val="dk1"/>
                </a:solidFill>
                <a:latin typeface="Times New Roman"/>
                <a:ea typeface="Times New Roman"/>
                <a:cs typeface="Times New Roman"/>
                <a:sym typeface="Times New Roman"/>
              </a:rPr>
              <a:t>Bandwidth of MFSK used in Example 5.6</a:t>
            </a:r>
            <a:endParaRPr/>
          </a:p>
        </p:txBody>
      </p:sp>
      <p:cxnSp>
        <p:nvCxnSpPr>
          <p:cNvPr id="256" name="Google Shape;256;p2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7" name="Google Shape;257;p26"/>
          <p:cNvPicPr preferRelativeResize="0"/>
          <p:nvPr/>
        </p:nvPicPr>
        <p:blipFill rotWithShape="1">
          <a:blip r:embed="rId3">
            <a:alphaModFix/>
          </a:blip>
          <a:srcRect b="0" l="0" r="0" t="0"/>
          <a:stretch/>
        </p:blipFill>
        <p:spPr>
          <a:xfrm>
            <a:off x="384175" y="2506662"/>
            <a:ext cx="8226425" cy="24463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7"/>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3" name="Google Shape;263;p2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4" name="Google Shape;264;p2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5" name="Google Shape;265;p2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6" name="Google Shape;266;p2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2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2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2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27"/>
          <p:cNvSpPr txBox="1"/>
          <p:nvPr/>
        </p:nvSpPr>
        <p:spPr>
          <a:xfrm>
            <a:off x="1203325" y="0"/>
            <a:ext cx="25336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5.6</a:t>
            </a:r>
            <a:endParaRPr/>
          </a:p>
        </p:txBody>
      </p:sp>
      <p:sp>
        <p:nvSpPr>
          <p:cNvPr id="271" name="Google Shape;271;p27"/>
          <p:cNvSpPr txBox="1"/>
          <p:nvPr/>
        </p:nvSpPr>
        <p:spPr>
          <a:xfrm>
            <a:off x="228600" y="1219200"/>
            <a:ext cx="82296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need to send data 3 bits at a time at a bit rate of 3 Mbps. The carrier frequency is 10 MHz. Calculate the number of levels (different frequencies), the baud rate, and the bandwidth.</a:t>
            </a:r>
            <a:endParaRPr/>
          </a:p>
        </p:txBody>
      </p:sp>
      <p:sp>
        <p:nvSpPr>
          <p:cNvPr id="272" name="Google Shape;272;p27"/>
          <p:cNvSpPr txBox="1"/>
          <p:nvPr/>
        </p:nvSpPr>
        <p:spPr>
          <a:xfrm>
            <a:off x="228600" y="3505200"/>
            <a:ext cx="86868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We can have L = 2</a:t>
            </a:r>
            <a:r>
              <a:rPr b="1" baseline="30000" i="1" lang="en-US" sz="2800" u="none">
                <a:solidFill>
                  <a:schemeClr val="dk1"/>
                </a:solidFill>
                <a:latin typeface="Times"/>
                <a:ea typeface="Times"/>
                <a:cs typeface="Times"/>
                <a:sym typeface="Times"/>
              </a:rPr>
              <a:t>3</a:t>
            </a:r>
            <a:r>
              <a:rPr b="1" i="1" lang="en-US" sz="2800" u="none">
                <a:solidFill>
                  <a:schemeClr val="dk1"/>
                </a:solidFill>
                <a:latin typeface="Times"/>
                <a:ea typeface="Times"/>
                <a:cs typeface="Times"/>
                <a:sym typeface="Times"/>
              </a:rPr>
              <a:t> = 8. The baud rate is S = 3 Mbps/3 = 1 Mbaud. This means that the carrier frequencies must be 1 MHz apart (2Δf = 1 MHz). The bandwidth is B = 8 × 1M = 8M. Figure 5.8 shows the allocation of frequencies and bandwidth.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8"/>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78" name="Google Shape;278;p28"/>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79" name="Google Shape;279;p28"/>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0" name="Google Shape;280;p28"/>
          <p:cNvSpPr txBox="1"/>
          <p:nvPr/>
        </p:nvSpPr>
        <p:spPr>
          <a:xfrm>
            <a:off x="304800" y="762000"/>
            <a:ext cx="6035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5.8  </a:t>
            </a:r>
            <a:r>
              <a:rPr b="1" i="1" lang="en-US" sz="2000" u="none">
                <a:solidFill>
                  <a:schemeClr val="dk1"/>
                </a:solidFill>
                <a:latin typeface="Times New Roman"/>
                <a:ea typeface="Times New Roman"/>
                <a:cs typeface="Times New Roman"/>
                <a:sym typeface="Times New Roman"/>
              </a:rPr>
              <a:t>Bandwidth of MFSK used in Example 5.6</a:t>
            </a:r>
            <a:endParaRPr/>
          </a:p>
        </p:txBody>
      </p:sp>
      <p:cxnSp>
        <p:nvCxnSpPr>
          <p:cNvPr id="281" name="Google Shape;281;p2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82" name="Google Shape;282;p28"/>
          <p:cNvPicPr preferRelativeResize="0"/>
          <p:nvPr/>
        </p:nvPicPr>
        <p:blipFill rotWithShape="1">
          <a:blip r:embed="rId3">
            <a:alphaModFix/>
          </a:blip>
          <a:srcRect b="0" l="0" r="0" t="0"/>
          <a:stretch/>
        </p:blipFill>
        <p:spPr>
          <a:xfrm>
            <a:off x="533400" y="2876550"/>
            <a:ext cx="7742237" cy="184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29"/>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8" name="Google Shape;288;p29"/>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Phase Shift Keyeing</a:t>
            </a:r>
            <a:endParaRPr/>
          </a:p>
        </p:txBody>
      </p:sp>
      <p:sp>
        <p:nvSpPr>
          <p:cNvPr id="289" name="Google Shape;289;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We vary the phase shift of the carrier signal to represent digital data.</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bandwidth requirement, B is:</a:t>
            </a:r>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B = (1+d)xS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PSK is much more robust than ASK as it is not that vulnerable to noise, which changes amplitude of the signal.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0"/>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95" name="Google Shape;295;p3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96" name="Google Shape;296;p3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97" name="Google Shape;297;p30"/>
          <p:cNvSpPr txBox="1"/>
          <p:nvPr/>
        </p:nvSpPr>
        <p:spPr>
          <a:xfrm>
            <a:off x="304800" y="762000"/>
            <a:ext cx="4325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5.9  </a:t>
            </a:r>
            <a:r>
              <a:rPr b="1" i="1" lang="en-US" sz="2000" u="none">
                <a:solidFill>
                  <a:schemeClr val="dk1"/>
                </a:solidFill>
                <a:latin typeface="Times New Roman"/>
                <a:ea typeface="Times New Roman"/>
                <a:cs typeface="Times New Roman"/>
                <a:sym typeface="Times New Roman"/>
              </a:rPr>
              <a:t>Binary phase shift keying</a:t>
            </a:r>
            <a:endParaRPr/>
          </a:p>
        </p:txBody>
      </p:sp>
      <p:cxnSp>
        <p:nvCxnSpPr>
          <p:cNvPr id="298" name="Google Shape;298;p3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99" name="Google Shape;299;p30"/>
          <p:cNvPicPr preferRelativeResize="0"/>
          <p:nvPr/>
        </p:nvPicPr>
        <p:blipFill rotWithShape="1">
          <a:blip r:embed="rId3">
            <a:alphaModFix/>
          </a:blip>
          <a:srcRect b="0" l="0" r="0" t="0"/>
          <a:stretch/>
        </p:blipFill>
        <p:spPr>
          <a:xfrm>
            <a:off x="228600" y="2709862"/>
            <a:ext cx="8629650" cy="23193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31"/>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05" name="Google Shape;305;p31"/>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6" name="Google Shape;306;p31"/>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07" name="Google Shape;307;p31"/>
          <p:cNvSpPr txBox="1"/>
          <p:nvPr/>
        </p:nvSpPr>
        <p:spPr>
          <a:xfrm>
            <a:off x="304800" y="762000"/>
            <a:ext cx="44577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5.10  </a:t>
            </a:r>
            <a:r>
              <a:rPr b="1" i="1" lang="en-US" sz="2000" u="none">
                <a:solidFill>
                  <a:schemeClr val="dk1"/>
                </a:solidFill>
                <a:latin typeface="Times New Roman"/>
                <a:ea typeface="Times New Roman"/>
                <a:cs typeface="Times New Roman"/>
                <a:sym typeface="Times New Roman"/>
              </a:rPr>
              <a:t>Implementation of BASK</a:t>
            </a:r>
            <a:endParaRPr/>
          </a:p>
        </p:txBody>
      </p:sp>
      <p:cxnSp>
        <p:nvCxnSpPr>
          <p:cNvPr id="308" name="Google Shape;308;p3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09" name="Google Shape;309;p31"/>
          <p:cNvPicPr preferRelativeResize="0"/>
          <p:nvPr/>
        </p:nvPicPr>
        <p:blipFill rotWithShape="1">
          <a:blip r:embed="rId3">
            <a:alphaModFix/>
          </a:blip>
          <a:srcRect b="0" l="0" r="0" t="0"/>
          <a:stretch/>
        </p:blipFill>
        <p:spPr>
          <a:xfrm>
            <a:off x="530225" y="2463800"/>
            <a:ext cx="8080375" cy="2565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32"/>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5" name="Google Shape;315;p3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Quadrature PSK</a:t>
            </a:r>
            <a:endParaRPr/>
          </a:p>
        </p:txBody>
      </p:sp>
      <p:sp>
        <p:nvSpPr>
          <p:cNvPr id="316" name="Google Shape;316;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To increase the bit rate, we can code 2 or more bits onto one signal element.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In QPSK, we parallelize the bit stream so that every two incoming bits are split up and PSK a carrier frequency. One carrier frequency is phase shifted 90</a:t>
            </a:r>
            <a:r>
              <a:rPr b="0" baseline="30000" i="0" lang="en-US" sz="2800" u="none" cap="none" strike="noStrike">
                <a:solidFill>
                  <a:schemeClr val="dk1"/>
                </a:solidFill>
                <a:latin typeface="Tahoma"/>
                <a:ea typeface="Tahoma"/>
                <a:cs typeface="Tahoma"/>
                <a:sym typeface="Tahoma"/>
              </a:rPr>
              <a:t>o</a:t>
            </a:r>
            <a:r>
              <a:rPr b="0" i="0" lang="en-US" sz="2800" u="none" cap="none" strike="noStrike">
                <a:solidFill>
                  <a:schemeClr val="dk1"/>
                </a:solidFill>
                <a:latin typeface="Tahoma"/>
                <a:ea typeface="Tahoma"/>
                <a:cs typeface="Tahoma"/>
                <a:sym typeface="Tahoma"/>
              </a:rPr>
              <a:t> from the other - in quadrature.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two PSKed signals are then added to produce one of 4 signal elements. L = 4 here.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3"/>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22" name="Google Shape;322;p33"/>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23" name="Google Shape;323;p33"/>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24" name="Google Shape;324;p33"/>
          <p:cNvSpPr txBox="1"/>
          <p:nvPr/>
        </p:nvSpPr>
        <p:spPr>
          <a:xfrm>
            <a:off x="304800" y="304800"/>
            <a:ext cx="4914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5.11  </a:t>
            </a:r>
            <a:r>
              <a:rPr b="1" i="1" lang="en-US" sz="2000" u="none">
                <a:solidFill>
                  <a:schemeClr val="dk1"/>
                </a:solidFill>
                <a:latin typeface="Times New Roman"/>
                <a:ea typeface="Times New Roman"/>
                <a:cs typeface="Times New Roman"/>
                <a:sym typeface="Times New Roman"/>
              </a:rPr>
              <a:t>QPSK and its implementation</a:t>
            </a:r>
            <a:endParaRPr/>
          </a:p>
        </p:txBody>
      </p:sp>
      <p:cxnSp>
        <p:nvCxnSpPr>
          <p:cNvPr id="325" name="Google Shape;325;p33"/>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26" name="Google Shape;326;p33"/>
          <p:cNvPicPr preferRelativeResize="0"/>
          <p:nvPr/>
        </p:nvPicPr>
        <p:blipFill rotWithShape="1">
          <a:blip r:embed="rId3">
            <a:alphaModFix/>
          </a:blip>
          <a:srcRect b="0" l="0" r="0" t="0"/>
          <a:stretch/>
        </p:blipFill>
        <p:spPr>
          <a:xfrm>
            <a:off x="974725" y="1143000"/>
            <a:ext cx="7258050" cy="4913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9" name="Google Shape;49;p7"/>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Digital to Analog Conversion</a:t>
            </a:r>
            <a:endParaRPr/>
          </a:p>
        </p:txBody>
      </p:sp>
      <p:sp>
        <p:nvSpPr>
          <p:cNvPr id="50" name="Google Shape;50;p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Digital data needs to be carried on an analog signal.</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A </a:t>
            </a:r>
            <a:r>
              <a:rPr b="0" i="0" lang="en-US" sz="3200" u="none" cap="none" strike="noStrike">
                <a:solidFill>
                  <a:schemeClr val="hlink"/>
                </a:solidFill>
                <a:latin typeface="Tahoma"/>
                <a:ea typeface="Tahoma"/>
                <a:cs typeface="Tahoma"/>
                <a:sym typeface="Tahoma"/>
              </a:rPr>
              <a:t>carrier</a:t>
            </a:r>
            <a:r>
              <a:rPr b="0" i="0" lang="en-US" sz="3200" u="none" cap="none" strike="noStrike">
                <a:solidFill>
                  <a:schemeClr val="dk1"/>
                </a:solidFill>
                <a:latin typeface="Tahoma"/>
                <a:ea typeface="Tahoma"/>
                <a:cs typeface="Tahoma"/>
                <a:sym typeface="Tahoma"/>
              </a:rPr>
              <a:t> signal (frequency f</a:t>
            </a:r>
            <a:r>
              <a:rPr b="0" baseline="-25000" i="0" lang="en-US" sz="3200" u="none" cap="none" strike="noStrike">
                <a:solidFill>
                  <a:schemeClr val="dk1"/>
                </a:solidFill>
                <a:latin typeface="Tahoma"/>
                <a:ea typeface="Tahoma"/>
                <a:cs typeface="Tahoma"/>
                <a:sym typeface="Tahoma"/>
              </a:rPr>
              <a:t>c</a:t>
            </a:r>
            <a:r>
              <a:rPr b="0" i="0" lang="en-US" sz="3200" u="none" cap="none" strike="noStrike">
                <a:solidFill>
                  <a:schemeClr val="dk1"/>
                </a:solidFill>
                <a:latin typeface="Tahoma"/>
                <a:ea typeface="Tahoma"/>
                <a:cs typeface="Tahoma"/>
                <a:sym typeface="Tahoma"/>
              </a:rPr>
              <a:t>) performs the function of transporting the digital data in an analog waveform.</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analog carrier signal is manipulated to uniquely identify the digital data being carried.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34"/>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2" name="Google Shape;332;p3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3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3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3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3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3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Google Shape;338;p3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9" name="Google Shape;339;p34"/>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5.7</a:t>
            </a:r>
            <a:endParaRPr/>
          </a:p>
        </p:txBody>
      </p:sp>
      <p:sp>
        <p:nvSpPr>
          <p:cNvPr id="340" name="Google Shape;340;p34"/>
          <p:cNvSpPr txBox="1"/>
          <p:nvPr/>
        </p:nvSpPr>
        <p:spPr>
          <a:xfrm>
            <a:off x="228600" y="1219200"/>
            <a:ext cx="82296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bandwidth for a signal transmitting at 12 Mbps for QPSK. The value of d = 0.</a:t>
            </a:r>
            <a:endParaRPr/>
          </a:p>
        </p:txBody>
      </p:sp>
      <p:sp>
        <p:nvSpPr>
          <p:cNvPr id="341" name="Google Shape;341;p34"/>
          <p:cNvSpPr txBox="1"/>
          <p:nvPr/>
        </p:nvSpPr>
        <p:spPr>
          <a:xfrm>
            <a:off x="228600" y="3276600"/>
            <a:ext cx="86868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For QPSK, 2 bits is carried by one signal element. This means that r = 2. So the signal rate (baud rate) is S = N × (1/r) = 6 Mbaud. With a value of d = 0, we have B = S = 6 MHz.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35"/>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7" name="Google Shape;347;p35"/>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Constellation Diagrams</a:t>
            </a:r>
            <a:endParaRPr/>
          </a:p>
        </p:txBody>
      </p:sp>
      <p:sp>
        <p:nvSpPr>
          <p:cNvPr id="348" name="Google Shape;348;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A constellation diagram helps us to define the amplitude and phase of a signal when we are using two carriers, one in quadrature of the other.</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X-axis represents the in-phase carrier and the Y-axis represents quadrature carrier.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36"/>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54" name="Google Shape;354;p3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55" name="Google Shape;355;p3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56" name="Google Shape;356;p36"/>
          <p:cNvSpPr txBox="1"/>
          <p:nvPr/>
        </p:nvSpPr>
        <p:spPr>
          <a:xfrm>
            <a:off x="304800" y="762000"/>
            <a:ext cx="54705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5.12  </a:t>
            </a:r>
            <a:r>
              <a:rPr b="1" i="1" lang="en-US" sz="2000" u="none">
                <a:solidFill>
                  <a:schemeClr val="dk1"/>
                </a:solidFill>
                <a:latin typeface="Times New Roman"/>
                <a:ea typeface="Times New Roman"/>
                <a:cs typeface="Times New Roman"/>
                <a:sym typeface="Times New Roman"/>
              </a:rPr>
              <a:t>Concept of a constellation diagram</a:t>
            </a:r>
            <a:endParaRPr/>
          </a:p>
        </p:txBody>
      </p:sp>
      <p:cxnSp>
        <p:nvCxnSpPr>
          <p:cNvPr id="357" name="Google Shape;357;p3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58" name="Google Shape;358;p36"/>
          <p:cNvPicPr preferRelativeResize="0"/>
          <p:nvPr/>
        </p:nvPicPr>
        <p:blipFill rotWithShape="1">
          <a:blip r:embed="rId3">
            <a:alphaModFix/>
          </a:blip>
          <a:srcRect b="0" l="0" r="0" t="0"/>
          <a:stretch/>
        </p:blipFill>
        <p:spPr>
          <a:xfrm>
            <a:off x="1787525" y="1989137"/>
            <a:ext cx="5603875" cy="36496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37"/>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4" name="Google Shape;364;p3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5" name="Google Shape;365;p3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6" name="Google Shape;366;p3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7" name="Google Shape;367;p3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8" name="Google Shape;368;p3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9" name="Google Shape;369;p3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3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37"/>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5.8</a:t>
            </a:r>
            <a:endParaRPr/>
          </a:p>
        </p:txBody>
      </p:sp>
      <p:sp>
        <p:nvSpPr>
          <p:cNvPr id="372" name="Google Shape;372;p37"/>
          <p:cNvSpPr txBox="1"/>
          <p:nvPr/>
        </p:nvSpPr>
        <p:spPr>
          <a:xfrm>
            <a:off x="228600" y="1447800"/>
            <a:ext cx="82296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Show the constellation diagrams for an ASK (OOK), BPSK, and QPSK signals.</a:t>
            </a:r>
            <a:endParaRPr/>
          </a:p>
        </p:txBody>
      </p:sp>
      <p:sp>
        <p:nvSpPr>
          <p:cNvPr id="373" name="Google Shape;373;p37"/>
          <p:cNvSpPr txBox="1"/>
          <p:nvPr/>
        </p:nvSpPr>
        <p:spPr>
          <a:xfrm>
            <a:off x="228600" y="3276600"/>
            <a:ext cx="8686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Figure 5.13 shows the three constellation diagrams.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38"/>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79" name="Google Shape;379;p38"/>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80" name="Google Shape;380;p38"/>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81" name="Google Shape;381;p38"/>
          <p:cNvSpPr txBox="1"/>
          <p:nvPr/>
        </p:nvSpPr>
        <p:spPr>
          <a:xfrm>
            <a:off x="304800" y="762000"/>
            <a:ext cx="4864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5.13  </a:t>
            </a:r>
            <a:r>
              <a:rPr b="1" i="1" lang="en-US" sz="2000" u="none">
                <a:solidFill>
                  <a:schemeClr val="dk1"/>
                </a:solidFill>
                <a:latin typeface="Times New Roman"/>
                <a:ea typeface="Times New Roman"/>
                <a:cs typeface="Times New Roman"/>
                <a:sym typeface="Times New Roman"/>
              </a:rPr>
              <a:t>Three constellation diagrams</a:t>
            </a:r>
            <a:endParaRPr/>
          </a:p>
        </p:txBody>
      </p:sp>
      <p:cxnSp>
        <p:nvCxnSpPr>
          <p:cNvPr id="382" name="Google Shape;382;p3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83" name="Google Shape;383;p38"/>
          <p:cNvPicPr preferRelativeResize="0"/>
          <p:nvPr/>
        </p:nvPicPr>
        <p:blipFill rotWithShape="1">
          <a:blip r:embed="rId3">
            <a:alphaModFix/>
          </a:blip>
          <a:srcRect b="0" l="0" r="0" t="0"/>
          <a:stretch/>
        </p:blipFill>
        <p:spPr>
          <a:xfrm>
            <a:off x="474662" y="2705100"/>
            <a:ext cx="8135937" cy="201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39"/>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9" name="Google Shape;389;p3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0" name="Google Shape;390;p3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3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3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3" name="Google Shape;393;p3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4" name="Google Shape;394;p3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3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96" name="Google Shape;396;p39"/>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97" name="Google Shape;397;p39"/>
          <p:cNvCxnSpPr/>
          <p:nvPr/>
        </p:nvCxnSpPr>
        <p:spPr>
          <a:xfrm>
            <a:off x="458787" y="4191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98" name="Google Shape;398;p39"/>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Quadrature amplitude modulation is a combination of ASK and PSK.</a:t>
            </a:r>
            <a:endParaRPr/>
          </a:p>
        </p:txBody>
      </p:sp>
      <p:grpSp>
        <p:nvGrpSpPr>
          <p:cNvPr id="399" name="Google Shape;399;p39"/>
          <p:cNvGrpSpPr/>
          <p:nvPr/>
        </p:nvGrpSpPr>
        <p:grpSpPr>
          <a:xfrm>
            <a:off x="457200" y="2362200"/>
            <a:ext cx="1143000" cy="566737"/>
            <a:chOff x="1200" y="1248"/>
            <a:chExt cx="720" cy="357"/>
          </a:xfrm>
        </p:grpSpPr>
        <p:pic>
          <p:nvPicPr>
            <p:cNvPr id="400" name="Google Shape;400;p3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01" name="Google Shape;401;p3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40"/>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07" name="Google Shape;407;p4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08" name="Google Shape;408;p4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09" name="Google Shape;409;p40"/>
          <p:cNvSpPr txBox="1"/>
          <p:nvPr/>
        </p:nvSpPr>
        <p:spPr>
          <a:xfrm>
            <a:off x="304800" y="762000"/>
            <a:ext cx="5949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5.14  </a:t>
            </a:r>
            <a:r>
              <a:rPr b="1" i="1" lang="en-US" sz="2000" u="none">
                <a:solidFill>
                  <a:schemeClr val="dk1"/>
                </a:solidFill>
                <a:latin typeface="Times New Roman"/>
                <a:ea typeface="Times New Roman"/>
                <a:cs typeface="Times New Roman"/>
                <a:sym typeface="Times New Roman"/>
              </a:rPr>
              <a:t>Constellation diagrams for some QAMs</a:t>
            </a:r>
            <a:endParaRPr/>
          </a:p>
        </p:txBody>
      </p:sp>
      <p:cxnSp>
        <p:nvCxnSpPr>
          <p:cNvPr id="410" name="Google Shape;410;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11" name="Google Shape;411;p40"/>
          <p:cNvPicPr preferRelativeResize="0"/>
          <p:nvPr/>
        </p:nvPicPr>
        <p:blipFill rotWithShape="1">
          <a:blip r:embed="rId3">
            <a:alphaModFix/>
          </a:blip>
          <a:srcRect b="0" l="0" r="0" t="0"/>
          <a:stretch/>
        </p:blipFill>
        <p:spPr>
          <a:xfrm>
            <a:off x="228600" y="2714625"/>
            <a:ext cx="8610600" cy="1836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8"/>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6" name="Google Shape;56;p8"/>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7" name="Google Shape;57;p8"/>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8" name="Google Shape;58;p8"/>
          <p:cNvSpPr txBox="1"/>
          <p:nvPr/>
        </p:nvSpPr>
        <p:spPr>
          <a:xfrm>
            <a:off x="304800" y="457200"/>
            <a:ext cx="4670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  </a:t>
            </a:r>
            <a:r>
              <a:rPr b="1" i="1" lang="en-US" sz="2000" u="none">
                <a:solidFill>
                  <a:schemeClr val="dk1"/>
                </a:solidFill>
                <a:latin typeface="Times New Roman"/>
                <a:ea typeface="Times New Roman"/>
                <a:cs typeface="Times New Roman"/>
                <a:sym typeface="Times New Roman"/>
              </a:rPr>
              <a:t>Digital-to-analog conversion</a:t>
            </a:r>
            <a:endParaRPr/>
          </a:p>
        </p:txBody>
      </p:sp>
      <p:cxnSp>
        <p:nvCxnSpPr>
          <p:cNvPr id="59" name="Google Shape;59;p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0" name="Google Shape;60;p8"/>
          <p:cNvPicPr preferRelativeResize="0"/>
          <p:nvPr/>
        </p:nvPicPr>
        <p:blipFill rotWithShape="1">
          <a:blip r:embed="rId3">
            <a:alphaModFix/>
          </a:blip>
          <a:srcRect b="0" l="0" r="0" t="0"/>
          <a:stretch/>
        </p:blipFill>
        <p:spPr>
          <a:xfrm>
            <a:off x="152400" y="2127250"/>
            <a:ext cx="8885237" cy="25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9"/>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6" name="Google Shape;66;p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7" name="Google Shape;67;p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8" name="Google Shape;68;p9"/>
          <p:cNvSpPr txBox="1"/>
          <p:nvPr/>
        </p:nvSpPr>
        <p:spPr>
          <a:xfrm>
            <a:off x="304800" y="381000"/>
            <a:ext cx="5557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  </a:t>
            </a:r>
            <a:r>
              <a:rPr b="1" i="1" lang="en-US" sz="2000" u="none">
                <a:solidFill>
                  <a:schemeClr val="dk1"/>
                </a:solidFill>
                <a:latin typeface="Times New Roman"/>
                <a:ea typeface="Times New Roman"/>
                <a:cs typeface="Times New Roman"/>
                <a:sym typeface="Times New Roman"/>
              </a:rPr>
              <a:t>Types of digital-to-analog conversion</a:t>
            </a:r>
            <a:endParaRPr/>
          </a:p>
        </p:txBody>
      </p:sp>
      <p:cxnSp>
        <p:nvCxnSpPr>
          <p:cNvPr id="69" name="Google Shape;69;p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0" name="Google Shape;70;p9"/>
          <p:cNvPicPr preferRelativeResize="0"/>
          <p:nvPr/>
        </p:nvPicPr>
        <p:blipFill rotWithShape="1">
          <a:blip r:embed="rId3">
            <a:alphaModFix/>
          </a:blip>
          <a:srcRect b="0" l="0" r="0" t="0"/>
          <a:stretch/>
        </p:blipFill>
        <p:spPr>
          <a:xfrm>
            <a:off x="361950" y="1905000"/>
            <a:ext cx="8401050" cy="2887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0"/>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6" name="Google Shape;76;p1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 name="Google Shape;77;p1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 name="Google Shape;78;p1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 name="Google Shape;79;p1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 name="Google Shape;80;p1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1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1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3" name="Google Shape;83;p10"/>
          <p:cNvCxnSpPr/>
          <p:nvPr/>
        </p:nvCxnSpPr>
        <p:spPr>
          <a:xfrm>
            <a:off x="228600" y="1371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4" name="Google Shape;84;p10"/>
          <p:cNvSpPr txBox="1"/>
          <p:nvPr/>
        </p:nvSpPr>
        <p:spPr>
          <a:xfrm>
            <a:off x="304800" y="1447800"/>
            <a:ext cx="8077200" cy="49657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Bit rate, N, is the number of bits per second (bps). Baud rate is the number of signal</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elements per second (bauds). </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the analog transmission of digital data, the signal or baud rate is less than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or equal to the bit rate.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S=Nx1/r bauds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Where r is the number of data bits per signal element.</a:t>
            </a:r>
            <a:endParaRPr/>
          </a:p>
        </p:txBody>
      </p:sp>
      <p:grpSp>
        <p:nvGrpSpPr>
          <p:cNvPr id="85" name="Google Shape;85;p10"/>
          <p:cNvGrpSpPr/>
          <p:nvPr/>
        </p:nvGrpSpPr>
        <p:grpSpPr>
          <a:xfrm>
            <a:off x="990600" y="609600"/>
            <a:ext cx="1143000" cy="566737"/>
            <a:chOff x="1200" y="1248"/>
            <a:chExt cx="720" cy="357"/>
          </a:xfrm>
        </p:grpSpPr>
        <p:pic>
          <p:nvPicPr>
            <p:cNvPr id="86" name="Google Shape;86;p1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7" name="Google Shape;87;p1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1"/>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3" name="Google Shape;93;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 name="Google Shape;94;p1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1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 name="Google Shape;97;p1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1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11"/>
          <p:cNvSpPr txBox="1"/>
          <p:nvPr/>
        </p:nvSpPr>
        <p:spPr>
          <a:xfrm>
            <a:off x="228600" y="1143000"/>
            <a:ext cx="8229600" cy="1373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analog signal carries 4 bits per signal element. If 1000 signal elements are sent per second, find the bit rate.</a:t>
            </a:r>
            <a:endParaRPr/>
          </a:p>
        </p:txBody>
      </p:sp>
      <p:sp>
        <p:nvSpPr>
          <p:cNvPr id="101" name="Google Shape;101;p11"/>
          <p:cNvSpPr txBox="1"/>
          <p:nvPr/>
        </p:nvSpPr>
        <p:spPr>
          <a:xfrm>
            <a:off x="228600" y="3048000"/>
            <a:ext cx="8686800" cy="1373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In this case, r = 4, S = 1000, and N is unknown. We can find the value of N from</a:t>
            </a:r>
            <a:endParaRPr/>
          </a:p>
        </p:txBody>
      </p:sp>
      <p:sp>
        <p:nvSpPr>
          <p:cNvPr id="102" name="Google Shape;102;p11"/>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5.1</a:t>
            </a:r>
            <a:endParaRPr/>
          </a:p>
        </p:txBody>
      </p:sp>
      <p:pic>
        <p:nvPicPr>
          <p:cNvPr id="103" name="Google Shape;103;p11"/>
          <p:cNvPicPr preferRelativeResize="0"/>
          <p:nvPr/>
        </p:nvPicPr>
        <p:blipFill rotWithShape="1">
          <a:blip r:embed="rId3">
            <a:alphaModFix/>
          </a:blip>
          <a:srcRect b="0" l="0" r="0" t="0"/>
          <a:stretch/>
        </p:blipFill>
        <p:spPr>
          <a:xfrm>
            <a:off x="1354137" y="4843462"/>
            <a:ext cx="6434137" cy="5667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2"/>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9" name="Google Shape;109;p1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 name="Google Shape;110;p1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1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1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1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Google Shape;115;p1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2"/>
          <p:cNvSpPr txBox="1"/>
          <p:nvPr/>
        </p:nvSpPr>
        <p:spPr>
          <a:xfrm>
            <a:off x="1203325" y="0"/>
            <a:ext cx="25304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i="1" lang="en-US" sz="3200" u="none">
                <a:solidFill>
                  <a:schemeClr val="hlink"/>
                </a:solidFill>
                <a:latin typeface="Arial"/>
                <a:ea typeface="Arial"/>
                <a:cs typeface="Arial"/>
                <a:sym typeface="Arial"/>
              </a:rPr>
              <a:t>Example 5.2</a:t>
            </a:r>
            <a:endParaRPr/>
          </a:p>
        </p:txBody>
      </p:sp>
      <p:sp>
        <p:nvSpPr>
          <p:cNvPr id="117" name="Google Shape;117;p12"/>
          <p:cNvSpPr txBox="1"/>
          <p:nvPr/>
        </p:nvSpPr>
        <p:spPr>
          <a:xfrm>
            <a:off x="228600" y="1143000"/>
            <a:ext cx="82296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analog signal has a bit rate of 8000 bps and a baud rate of 1000 baud. How many data elements are carried by each signal element? How many signal elements do we need?</a:t>
            </a:r>
            <a:endParaRPr/>
          </a:p>
        </p:txBody>
      </p:sp>
      <p:sp>
        <p:nvSpPr>
          <p:cNvPr id="118" name="Google Shape;118;p12"/>
          <p:cNvSpPr txBox="1"/>
          <p:nvPr/>
        </p:nvSpPr>
        <p:spPr>
          <a:xfrm>
            <a:off x="304800" y="3000375"/>
            <a:ext cx="8686800" cy="180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In this example, S = 1000, N = 8000, and r and L are unknown. We find first the value of r and then the value of L.</a:t>
            </a:r>
            <a:endParaRPr/>
          </a:p>
        </p:txBody>
      </p:sp>
      <p:pic>
        <p:nvPicPr>
          <p:cNvPr id="119" name="Google Shape;119;p12"/>
          <p:cNvPicPr preferRelativeResize="0"/>
          <p:nvPr/>
        </p:nvPicPr>
        <p:blipFill rotWithShape="1">
          <a:blip r:embed="rId3">
            <a:alphaModFix/>
          </a:blip>
          <a:srcRect b="0" l="0" r="0" t="0"/>
          <a:stretch/>
        </p:blipFill>
        <p:spPr>
          <a:xfrm>
            <a:off x="1857375" y="4899025"/>
            <a:ext cx="5427662" cy="10445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3"/>
          <p:cNvSpPr txBox="1"/>
          <p:nvPr>
            <p:ph idx="12" type="sldNum"/>
          </p:nvPr>
        </p:nvSpPr>
        <p:spPr>
          <a:xfrm>
            <a:off x="-762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5" name="Google Shape;125;p13"/>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Amplitude Shift Keying (ASK)</a:t>
            </a:r>
            <a:endParaRPr/>
          </a:p>
        </p:txBody>
      </p:sp>
      <p:sp>
        <p:nvSpPr>
          <p:cNvPr id="126" name="Google Shape;126;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ASK is implemented by changing the amplitude of a carrier signal to reflect amplitude levels in the digital signal.</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For example: a digital “1” could not affect the signal, whereas a digital “0” would, by making it zero.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line encoding will determine the values of the analog waveform to reflect the digital data being carried.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