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lvl1pPr>
            <a:lvl2pPr indent="0" lvl="1" marL="0" algn="r">
              <a:lnSpc>
                <a:spcPct val="100000"/>
              </a:lnSpc>
              <a:spcBef>
                <a:spcPts val="0"/>
              </a:spcBef>
              <a:spcAft>
                <a:spcPts val="0"/>
              </a:spcAft>
              <a:buNone/>
              <a:defRPr sz="1400"/>
            </a:lvl2pPr>
            <a:lvl3pPr indent="0" lvl="2" marL="0" algn="r">
              <a:lnSpc>
                <a:spcPct val="100000"/>
              </a:lnSpc>
              <a:spcBef>
                <a:spcPts val="0"/>
              </a:spcBef>
              <a:spcAft>
                <a:spcPts val="0"/>
              </a:spcAft>
              <a:buNone/>
              <a:defRPr sz="1400"/>
            </a:lvl3pPr>
            <a:lvl4pPr indent="0" lvl="3" marL="0" algn="r">
              <a:lnSpc>
                <a:spcPct val="100000"/>
              </a:lnSpc>
              <a:spcBef>
                <a:spcPts val="0"/>
              </a:spcBef>
              <a:spcAft>
                <a:spcPts val="0"/>
              </a:spcAft>
              <a:buNone/>
              <a:defRPr sz="1400"/>
            </a:lvl4pPr>
            <a:lvl5pPr indent="0" lvl="4" marL="0" algn="r">
              <a:lnSpc>
                <a:spcPct val="100000"/>
              </a:lnSpc>
              <a:spcBef>
                <a:spcPts val="0"/>
              </a:spcBef>
              <a:spcAft>
                <a:spcPts val="0"/>
              </a:spcAft>
              <a:buNone/>
              <a:defRPr sz="1400"/>
            </a:lvl5pPr>
            <a:lvl6pPr indent="0" lvl="5" marL="0" algn="r">
              <a:lnSpc>
                <a:spcPct val="100000"/>
              </a:lnSpc>
              <a:spcBef>
                <a:spcPts val="0"/>
              </a:spcBef>
              <a:spcAft>
                <a:spcPts val="0"/>
              </a:spcAft>
              <a:buNone/>
              <a:defRPr sz="1400"/>
            </a:lvl6pPr>
            <a:lvl7pPr indent="0" lvl="6" marL="0" algn="r">
              <a:lnSpc>
                <a:spcPct val="100000"/>
              </a:lnSpc>
              <a:spcBef>
                <a:spcPts val="0"/>
              </a:spcBef>
              <a:spcAft>
                <a:spcPts val="0"/>
              </a:spcAft>
              <a:buNone/>
              <a:defRPr sz="1400"/>
            </a:lvl7pPr>
            <a:lvl8pPr indent="0" lvl="7" marL="0" algn="r">
              <a:lnSpc>
                <a:spcPct val="100000"/>
              </a:lnSpc>
              <a:spcBef>
                <a:spcPts val="0"/>
              </a:spcBef>
              <a:spcAft>
                <a:spcPts val="0"/>
              </a:spcAft>
              <a:buNone/>
              <a:defRPr sz="1400"/>
            </a:lvl8pPr>
            <a:lvl9pPr indent="0" lvl="8" mar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ctrTitle"/>
          </p:nvPr>
        </p:nvSpPr>
        <p:spPr>
          <a:xfrm>
            <a:off x="533400" y="533400"/>
            <a:ext cx="7924800" cy="2895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sng">
                <a:solidFill>
                  <a:schemeClr val="dk2"/>
                </a:solidFill>
                <a:latin typeface="Times New Roman"/>
                <a:ea typeface="Times New Roman"/>
                <a:cs typeface="Times New Roman"/>
                <a:sym typeface="Times New Roman"/>
              </a:rPr>
              <a:t>CSC 335</a:t>
            </a:r>
            <a:r>
              <a:rPr b="0" i="0" lang="en-US" sz="4400" u="none">
                <a:solidFill>
                  <a:schemeClr val="dk2"/>
                </a:solidFill>
                <a:latin typeface="Times New Roman"/>
                <a:ea typeface="Times New Roman"/>
                <a:cs typeface="Times New Roman"/>
                <a:sym typeface="Times New Roman"/>
              </a:rPr>
              <a:t> </a:t>
            </a:r>
            <a:br>
              <a:rPr b="0" i="0" lang="en-US" sz="4400" u="none">
                <a:solidFill>
                  <a:schemeClr val="dk2"/>
                </a:solidFill>
                <a:latin typeface="Times New Roman"/>
                <a:ea typeface="Times New Roman"/>
                <a:cs typeface="Times New Roman"/>
                <a:sym typeface="Times New Roman"/>
              </a:rPr>
            </a:br>
            <a:r>
              <a:rPr b="0" i="0" lang="en-US" sz="4400" u="sng">
                <a:solidFill>
                  <a:schemeClr val="dk2"/>
                </a:solidFill>
                <a:latin typeface="Times New Roman"/>
                <a:ea typeface="Times New Roman"/>
                <a:cs typeface="Times New Roman"/>
                <a:sym typeface="Times New Roman"/>
              </a:rPr>
              <a:t>Data Communications</a:t>
            </a:r>
            <a:r>
              <a:rPr b="0" i="0" lang="en-US" sz="4400" u="none">
                <a:solidFill>
                  <a:schemeClr val="dk2"/>
                </a:solidFill>
                <a:latin typeface="Times New Roman"/>
                <a:ea typeface="Times New Roman"/>
                <a:cs typeface="Times New Roman"/>
                <a:sym typeface="Times New Roman"/>
              </a:rPr>
              <a:t> </a:t>
            </a:r>
            <a:br>
              <a:rPr b="0" i="0" lang="en-US" sz="4400" u="none">
                <a:solidFill>
                  <a:schemeClr val="dk2"/>
                </a:solidFill>
                <a:latin typeface="Times New Roman"/>
                <a:ea typeface="Times New Roman"/>
                <a:cs typeface="Times New Roman"/>
                <a:sym typeface="Times New Roman"/>
              </a:rPr>
            </a:br>
            <a:r>
              <a:rPr b="0" i="0" lang="en-US" sz="4400" u="sng">
                <a:solidFill>
                  <a:schemeClr val="dk2"/>
                </a:solidFill>
                <a:latin typeface="Times New Roman"/>
                <a:ea typeface="Times New Roman"/>
                <a:cs typeface="Times New Roman"/>
                <a:sym typeface="Times New Roman"/>
              </a:rPr>
              <a:t>and</a:t>
            </a:r>
            <a:br>
              <a:rPr b="0" i="0" lang="en-US" sz="4400" u="sng">
                <a:solidFill>
                  <a:schemeClr val="dk2"/>
                </a:solidFill>
                <a:latin typeface="Times New Roman"/>
                <a:ea typeface="Times New Roman"/>
                <a:cs typeface="Times New Roman"/>
                <a:sym typeface="Times New Roman"/>
              </a:rPr>
            </a:br>
            <a:r>
              <a:rPr b="0" i="0" lang="en-US" sz="4400" u="none">
                <a:solidFill>
                  <a:schemeClr val="dk2"/>
                </a:solidFill>
                <a:latin typeface="Times New Roman"/>
                <a:ea typeface="Times New Roman"/>
                <a:cs typeface="Times New Roman"/>
                <a:sym typeface="Times New Roman"/>
              </a:rPr>
              <a:t> </a:t>
            </a:r>
            <a:r>
              <a:rPr b="0" i="0" lang="en-US" sz="4400" u="sng">
                <a:solidFill>
                  <a:schemeClr val="dk2"/>
                </a:solidFill>
                <a:latin typeface="Times New Roman"/>
                <a:ea typeface="Times New Roman"/>
                <a:cs typeface="Times New Roman"/>
                <a:sym typeface="Times New Roman"/>
              </a:rPr>
              <a:t>Networking</a:t>
            </a:r>
            <a:endParaRPr/>
          </a:p>
        </p:txBody>
      </p:sp>
      <p:sp>
        <p:nvSpPr>
          <p:cNvPr id="36" name="Google Shape;36;p5"/>
          <p:cNvSpPr txBox="1"/>
          <p:nvPr>
            <p:ph idx="1" type="subTitle"/>
          </p:nvPr>
        </p:nvSpPr>
        <p:spPr>
          <a:xfrm>
            <a:off x="1447800" y="38100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Lecture 1: Introduction to Communications</a:t>
            </a:r>
            <a:endParaRPr/>
          </a:p>
          <a:p>
            <a:pPr indent="0" lvl="0" marL="0" marR="0" rtl="0" algn="ctr">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64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Dr. Cheer-Sun Yang</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pic>
        <p:nvPicPr>
          <p:cNvPr id="37" name="Google Shape;37;p5"/>
          <p:cNvPicPr preferRelativeResize="0"/>
          <p:nvPr/>
        </p:nvPicPr>
        <p:blipFill rotWithShape="1">
          <a:blip r:embed="rId3">
            <a:alphaModFix/>
          </a:blip>
          <a:srcRect b="0" l="0" r="0" t="0"/>
          <a:stretch/>
        </p:blipFill>
        <p:spPr>
          <a:xfrm>
            <a:off x="609600" y="3962400"/>
            <a:ext cx="1676400" cy="243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Topology</a:t>
            </a:r>
            <a:endParaRPr/>
          </a:p>
        </p:txBody>
      </p:sp>
      <p:sp>
        <p:nvSpPr>
          <p:cNvPr id="92" name="Google Shape;92;p1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Bus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Star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Ring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Fully connected topology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Combined topology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Protocols</a:t>
            </a:r>
            <a:endParaRPr/>
          </a:p>
        </p:txBody>
      </p:sp>
      <p:sp>
        <p:nvSpPr>
          <p:cNvPr id="98" name="Google Shape;98;p15"/>
          <p:cNvSpPr txBox="1"/>
          <p:nvPr>
            <p:ph idx="1" type="body"/>
          </p:nvPr>
        </p:nvSpPr>
        <p:spPr>
          <a:xfrm>
            <a:off x="685800" y="1066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Definition – all parties involved in a communication must agree in a set of rules to be used when exchanging messages. Thus, the set of rules which both the sender and the receiver all comply with is called </a:t>
            </a:r>
            <a:r>
              <a:rPr b="0" i="1" lang="en-US" sz="2800" u="none">
                <a:solidFill>
                  <a:srgbClr val="FF0000"/>
                </a:solidFill>
                <a:latin typeface="Times New Roman"/>
                <a:ea typeface="Times New Roman"/>
                <a:cs typeface="Times New Roman"/>
                <a:sym typeface="Times New Roman"/>
              </a:rPr>
              <a:t>protocol</a:t>
            </a:r>
            <a:r>
              <a:rPr b="0" i="0" lang="en-US" sz="2800" u="none">
                <a:solidFill>
                  <a:schemeClr val="dk1"/>
                </a:solidFill>
                <a:latin typeface="Times New Roman"/>
                <a:ea typeface="Times New Roman"/>
                <a:cs typeface="Times New Roman"/>
                <a:sym typeface="Times New Roman"/>
              </a:rPr>
              <a: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protocol specifies the message format, meanings, and the procedures is known as a communication protocol. </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communication application doesn’t communicate with the communication hardware directly. </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Key Elements of a Protocol</a:t>
            </a:r>
            <a:endParaRPr/>
          </a:p>
        </p:txBody>
      </p:sp>
      <p:sp>
        <p:nvSpPr>
          <p:cNvPr id="104" name="Google Shape;104;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Syntax</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Data formats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Signal levels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Semantics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Control information</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Error handling</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Timing</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Speed matching</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Sequencing</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7620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Why Protocols?</a:t>
            </a:r>
            <a:endParaRPr/>
          </a:p>
        </p:txBody>
      </p:sp>
      <p:sp>
        <p:nvSpPr>
          <p:cNvPr id="110" name="Google Shape;110;p17"/>
          <p:cNvSpPr txBox="1"/>
          <p:nvPr>
            <p:ph idx="1" type="body"/>
          </p:nvPr>
        </p:nvSpPr>
        <p:spPr>
          <a:xfrm>
            <a:off x="609600" y="1219200"/>
            <a:ext cx="7772400" cy="3662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for communications between entities in a system</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Must speak the same language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Entities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User applications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e-mail facilities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terminals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Systems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Computer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Terminal</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Remote sensor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8"/>
          <p:cNvSpPr txBox="1"/>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Reference Models</a:t>
            </a:r>
            <a:endParaRPr/>
          </a:p>
        </p:txBody>
      </p:sp>
      <p:sp>
        <p:nvSpPr>
          <p:cNvPr id="116" name="Google Shape;116;p18"/>
          <p:cNvSpPr txBox="1"/>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summary, we need a communication reference model to describe the relationship between various software and hardware.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reference model describes the layering relationship of software and hardware involved in the communication.</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 layered protocol performs specific functions and communicates with the layers directly above and below 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txBox="1"/>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Reference Models</a:t>
            </a:r>
            <a:endParaRPr/>
          </a:p>
        </p:txBody>
      </p:sp>
      <p:sp>
        <p:nvSpPr>
          <p:cNvPr id="122" name="Google Shape;122;p19"/>
          <p:cNvSpPr txBox="1"/>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purpose of layering the protocol is to separate specific functions and to make their implementation transparent to other components.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Advantage of layered approach: independent design and testing of each communication software component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Disadvantage: overly layering can affect performance negatively.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Communications Model	</a:t>
            </a:r>
            <a:endParaRPr/>
          </a:p>
        </p:txBody>
      </p:sp>
      <p:sp>
        <p:nvSpPr>
          <p:cNvPr id="128" name="Google Shape;128;p20"/>
          <p:cNvSpPr txBox="1"/>
          <p:nvPr>
            <p:ph idx="1" type="body"/>
          </p:nvPr>
        </p:nvSpPr>
        <p:spPr>
          <a:xfrm>
            <a:off x="609600" y="1066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Source</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generates data to be transmitted</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Transmitter</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Converts data into transmittable signals</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Transmission System</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Carries data</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Receiver</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Converts received signal into data</a:t>
            </a:r>
            <a:endParaRPr/>
          </a:p>
          <a:p>
            <a:pPr indent="-342900" lvl="0" marL="342900" marR="0" rtl="0" algn="l">
              <a:lnSpc>
                <a:spcPct val="9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Destination</a:t>
            </a:r>
            <a:endParaRPr/>
          </a:p>
          <a:p>
            <a:pPr indent="-285750" lvl="1" marL="742950" marR="0" rtl="0" algn="l">
              <a:lnSpc>
                <a:spcPct val="9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Takes incoming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 Architecture</a:t>
            </a:r>
            <a:endParaRPr/>
          </a:p>
        </p:txBody>
      </p:sp>
      <p:sp>
        <p:nvSpPr>
          <p:cNvPr id="134" name="Google Shape;134;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Task of communication broken up into modules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For example file transfer could use three modules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File transfer application</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Communication service module</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Network access module</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Protocol Data Units (PDU)</a:t>
            </a:r>
            <a:endParaRPr/>
          </a:p>
        </p:txBody>
      </p:sp>
      <p:sp>
        <p:nvSpPr>
          <p:cNvPr id="140" name="Google Shape;140;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At each layer, protocols are used to communicate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Control information is added to user data at each layer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Transport layer may fragment user data</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Each fragment has a transport header added</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Destination SAP</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Sequence number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Error detection code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This gives a transport protocol data unit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Standards</a:t>
            </a:r>
            <a:endParaRPr/>
          </a:p>
        </p:txBody>
      </p:sp>
      <p:sp>
        <p:nvSpPr>
          <p:cNvPr id="146" name="Google Shape;146;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Required to allow for interoperability between equipment</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Advantages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Ensures a large market for equipment and software</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Allows products from different vendors to communicate</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Disadvantages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Freeze technology</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May be multiple standards for the same 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Communications</a:t>
            </a:r>
            <a:endParaRPr/>
          </a:p>
        </p:txBody>
      </p:sp>
      <p:sp>
        <p:nvSpPr>
          <p:cNvPr id="43" name="Google Shape;43;p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communication—examines how data, in the form of energy, travel across some medium from a </a:t>
            </a:r>
            <a:r>
              <a:rPr b="0" i="0" lang="en-US" sz="3200" u="sng">
                <a:solidFill>
                  <a:schemeClr val="dk1"/>
                </a:solidFill>
                <a:latin typeface="Times New Roman"/>
                <a:ea typeface="Times New Roman"/>
                <a:cs typeface="Times New Roman"/>
                <a:sym typeface="Times New Roman"/>
              </a:rPr>
              <a:t>source</a:t>
            </a:r>
            <a:r>
              <a:rPr b="0" i="0" lang="en-US" sz="3200" u="none">
                <a:solidFill>
                  <a:schemeClr val="dk1"/>
                </a:solidFill>
                <a:latin typeface="Times New Roman"/>
                <a:ea typeface="Times New Roman"/>
                <a:cs typeface="Times New Roman"/>
                <a:sym typeface="Times New Roman"/>
              </a:rPr>
              <a:t> to a </a:t>
            </a:r>
            <a:r>
              <a:rPr b="0" i="0" lang="en-US" sz="3200" u="sng">
                <a:solidFill>
                  <a:schemeClr val="dk1"/>
                </a:solidFill>
                <a:latin typeface="Times New Roman"/>
                <a:ea typeface="Times New Roman"/>
                <a:cs typeface="Times New Roman"/>
                <a:sym typeface="Times New Roman"/>
              </a:rPr>
              <a:t>destination</a:t>
            </a:r>
            <a:r>
              <a:rPr b="0" i="0" lang="en-US" sz="3200" u="none">
                <a:solidFill>
                  <a:schemeClr val="dk1"/>
                </a:solidFill>
                <a:latin typeface="Times New Roman"/>
                <a:ea typeface="Times New Roman"/>
                <a:cs typeface="Times New Roman"/>
                <a:sym typeface="Times New Roman"/>
              </a:rPr>
              <a: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Categories of Protocols  </a:t>
            </a:r>
            <a:endParaRPr/>
          </a:p>
        </p:txBody>
      </p:sp>
      <p:sp>
        <p:nvSpPr>
          <p:cNvPr id="152" name="Google Shape;152;p24"/>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Proprietary system– designed and developed for supporting the communications of machines manufactured by a specific vender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System Network Architecture (SNA) was designed and developed for connecting IBM main frame computers and peripherals (workstations, printers, tape drives,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NetBEUI – Microsoft’s protocol for simple Windows networks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IPX/SPX (Internetwork Packet Exchange and Sequenced Packet exchange) – support Novell NetWare products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Categories of Protocols  </a:t>
            </a:r>
            <a:endParaRPr/>
          </a:p>
        </p:txBody>
      </p:sp>
      <p:sp>
        <p:nvSpPr>
          <p:cNvPr id="158" name="Google Shape;158;p25"/>
          <p:cNvSpPr txBox="1"/>
          <p:nvPr>
            <p:ph idx="1" type="body"/>
          </p:nvPr>
        </p:nvSpPr>
        <p:spPr>
          <a:xfrm>
            <a:off x="304800" y="1981200"/>
            <a:ext cx="8534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Open systems– publicly proposed and evaluated protocols for supporting the internetworking of heterogeneous machine</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Open System Interconnect (OSI) was developed by ISO</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was designed by IETF (Internet Engineering Task Force), another volunteer organization for the engineering issues of the Internet.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b="0" l="0" r="0" t="0"/>
          <a:stretch/>
        </p:blipFill>
        <p:spPr>
          <a:xfrm>
            <a:off x="914400" y="914400"/>
            <a:ext cx="6640512" cy="5486400"/>
          </a:xfrm>
          <a:prstGeom prst="rect">
            <a:avLst/>
          </a:prstGeom>
          <a:noFill/>
          <a:ln>
            <a:noFill/>
          </a:ln>
        </p:spPr>
      </p:pic>
      <p:sp>
        <p:nvSpPr>
          <p:cNvPr id="164" name="Google Shape;164;p26"/>
          <p:cNvSpPr txBox="1"/>
          <p:nvPr/>
        </p:nvSpPr>
        <p:spPr>
          <a:xfrm>
            <a:off x="609600" y="346075"/>
            <a:ext cx="7239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26"/>
          <p:cNvSpPr txBox="1"/>
          <p:nvPr/>
        </p:nvSpPr>
        <p:spPr>
          <a:xfrm>
            <a:off x="990600" y="685800"/>
            <a:ext cx="72390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Examples of Protocol Stacks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Model</a:t>
            </a:r>
            <a:endParaRPr/>
          </a:p>
        </p:txBody>
      </p:sp>
      <p:sp>
        <p:nvSpPr>
          <p:cNvPr id="171" name="Google Shape;171;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Open Systems Interconnection (OSI)</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Developed by the International Organization for Standardization (ISO)</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Seven layers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 theoretical system delivered too late!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TCP/IP is the de facto standard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Layers</a:t>
            </a:r>
            <a:endParaRPr/>
          </a:p>
        </p:txBody>
      </p:sp>
      <p:sp>
        <p:nvSpPr>
          <p:cNvPr id="177" name="Google Shape;177;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Application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Presentation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Session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Transport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Link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Physical</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29"/>
          <p:cNvPicPr preferRelativeResize="0"/>
          <p:nvPr/>
        </p:nvPicPr>
        <p:blipFill rotWithShape="1">
          <a:blip r:embed="rId3">
            <a:alphaModFix/>
          </a:blip>
          <a:srcRect b="0" l="0" r="0" t="0"/>
          <a:stretch/>
        </p:blipFill>
        <p:spPr>
          <a:xfrm>
            <a:off x="838200" y="685800"/>
            <a:ext cx="5738812" cy="594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pic>
        <p:nvPicPr>
          <p:cNvPr id="187" name="Google Shape;187;p30"/>
          <p:cNvPicPr preferRelativeResize="0"/>
          <p:nvPr/>
        </p:nvPicPr>
        <p:blipFill rotWithShape="1">
          <a:blip r:embed="rId3">
            <a:alphaModFix/>
          </a:blip>
          <a:srcRect b="0" l="0" r="0" t="0"/>
          <a:stretch/>
        </p:blipFill>
        <p:spPr>
          <a:xfrm>
            <a:off x="457200" y="582612"/>
            <a:ext cx="8229600" cy="569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Physical Layer</a:t>
            </a:r>
            <a:endParaRPr/>
          </a:p>
        </p:txBody>
      </p:sp>
      <p:sp>
        <p:nvSpPr>
          <p:cNvPr id="193" name="Google Shape;193;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Corresponds to basic hardware.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Example: NIC, modem, cable</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Topics include transmission media, data encoding, modulation/demodulation, multiplexing, switching(layer 1)-- circuit switching.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Data Link Layer</a:t>
            </a:r>
            <a:endParaRPr/>
          </a:p>
        </p:txBody>
      </p:sp>
      <p:sp>
        <p:nvSpPr>
          <p:cNvPr id="199" name="Google Shape;199;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Specifies how to organize data into frames and how to transmit frames over a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Detail topics include the format of a data frame, i.e., framing, error detection/correction, frame level error recovery.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Layer</a:t>
            </a:r>
            <a:endParaRPr/>
          </a:p>
        </p:txBody>
      </p:sp>
      <p:sp>
        <p:nvSpPr>
          <p:cNvPr id="205" name="Google Shape;205;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Specifies how to assign addresses and how to forward packets to its destination.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Detail topics include fragmentation, assembly, routing, flow control.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pic>
        <p:nvPicPr>
          <p:cNvPr id="48" name="Google Shape;48;p7"/>
          <p:cNvPicPr preferRelativeResize="0"/>
          <p:nvPr/>
        </p:nvPicPr>
        <p:blipFill rotWithShape="1">
          <a:blip r:embed="rId3">
            <a:alphaModFix/>
          </a:blip>
          <a:srcRect b="16058" l="0" r="0" t="0"/>
          <a:stretch/>
        </p:blipFill>
        <p:spPr>
          <a:xfrm>
            <a:off x="457200" y="1676400"/>
            <a:ext cx="8153400" cy="4791075"/>
          </a:xfrm>
          <a:prstGeom prst="rect">
            <a:avLst/>
          </a:prstGeom>
          <a:noFill/>
          <a:ln>
            <a:noFill/>
          </a:ln>
        </p:spPr>
      </p:pic>
      <p:sp>
        <p:nvSpPr>
          <p:cNvPr id="49" name="Google Shape;49;p7"/>
          <p:cNvSpPr txBox="1"/>
          <p:nvPr/>
        </p:nvSpPr>
        <p:spPr>
          <a:xfrm>
            <a:off x="304800" y="457200"/>
            <a:ext cx="860742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 Simplified Communications</a:t>
            </a:r>
            <a:r>
              <a:rPr b="0" i="0" lang="en-US" sz="3200" u="none" cap="none" strike="noStrike">
                <a:solidFill>
                  <a:schemeClr val="dk1"/>
                </a:solidFill>
                <a:latin typeface="Times New Roman"/>
                <a:ea typeface="Times New Roman"/>
                <a:cs typeface="Times New Roman"/>
                <a:sym typeface="Times New Roman"/>
              </a:rPr>
              <a:t> </a:t>
            </a:r>
            <a:r>
              <a:rPr b="0" i="0" lang="en-US" sz="4400" u="none" cap="none" strike="noStrike">
                <a:solidFill>
                  <a:schemeClr val="dk1"/>
                </a:solidFill>
                <a:latin typeface="Times New Roman"/>
                <a:ea typeface="Times New Roman"/>
                <a:cs typeface="Times New Roman"/>
                <a:sym typeface="Times New Roman"/>
              </a:rPr>
              <a:t>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Transport Layer</a:t>
            </a:r>
            <a:endParaRPr/>
          </a:p>
        </p:txBody>
      </p:sp>
      <p:sp>
        <p:nvSpPr>
          <p:cNvPr id="211" name="Google Shape;211;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basic function of the transport layer is to accept data from the session layer, split it up into smaller units, if needed, pass them to the network layer, and ensure that the pieces all arrive correctly at the other end.</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transport layer also determines the type of services, connection-oriented or connectionless.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Congestion control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Session Layer</a:t>
            </a:r>
            <a:endParaRPr/>
          </a:p>
        </p:txBody>
      </p:sp>
      <p:sp>
        <p:nvSpPr>
          <p:cNvPr id="217" name="Google Shape;217;p3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Allows users on different machines to establish sessions between them.</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Major functions include managing dialog.</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Session layer determines whether traffic  can only go in one direction or both directions at the same time.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Presentation Layer</a:t>
            </a:r>
            <a:endParaRPr/>
          </a:p>
        </p:txBody>
      </p:sp>
      <p:sp>
        <p:nvSpPr>
          <p:cNvPr id="223" name="Google Shape;223;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Controls the encoding and decoding of data, data compression.</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Application Layer</a:t>
            </a:r>
            <a:endParaRPr/>
          </a:p>
        </p:txBody>
      </p:sp>
      <p:sp>
        <p:nvSpPr>
          <p:cNvPr id="229" name="Google Shape;229;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Controls the interface with users.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Application, presentation, session layers are usually implemented together instead of using laying architecture.</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TCP/IP Protocol Architecture</a:t>
            </a:r>
            <a:endParaRPr/>
          </a:p>
        </p:txBody>
      </p:sp>
      <p:sp>
        <p:nvSpPr>
          <p:cNvPr id="235" name="Google Shape;235;p3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Developed by the US Defense Advanced Research Project Agency (DARPA) for its packet switched network (ARPANET)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by the global Internet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 official model but a working one.</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Application layer</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Transport layer: host-to-host (application to application)</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Internet layer: network routing and congestion control</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Network access layer: access transmission medium</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Physical layer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TCP/IP Protocol Architecture Model</a:t>
            </a:r>
            <a:endParaRPr/>
          </a:p>
        </p:txBody>
      </p:sp>
      <p:pic>
        <p:nvPicPr>
          <p:cNvPr id="241" name="Google Shape;241;p39"/>
          <p:cNvPicPr preferRelativeResize="0"/>
          <p:nvPr/>
        </p:nvPicPr>
        <p:blipFill rotWithShape="1">
          <a:blip r:embed="rId3">
            <a:alphaModFix/>
          </a:blip>
          <a:srcRect b="9858" l="0" r="0" t="0"/>
          <a:stretch/>
        </p:blipFill>
        <p:spPr>
          <a:xfrm>
            <a:off x="914400" y="1676400"/>
            <a:ext cx="7315200" cy="5011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4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Internet</a:t>
            </a:r>
            <a:endParaRPr/>
          </a:p>
        </p:txBody>
      </p:sp>
      <p:sp>
        <p:nvSpPr>
          <p:cNvPr id="247" name="Google Shape;247;p40"/>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Explosive growth – </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starts out as a research project of a few dozen nodes. Now, it spans 82 countries and has millions of nodes.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 has been growing exponentially since its inception</a:t>
            </a:r>
            <a:r>
              <a:rPr b="0" i="0" lang="en-US" sz="20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Used in all Venues-</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Government</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Education</a:t>
            </a:r>
            <a:endParaRPr/>
          </a:p>
          <a:p>
            <a:pPr indent="-285750" lvl="1" marL="742950" marR="0" rtl="0" algn="l">
              <a:lnSpc>
                <a:spcPct val="10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Private companies</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History of the Internet</a:t>
            </a:r>
            <a:endParaRPr/>
          </a:p>
        </p:txBody>
      </p:sp>
      <p:sp>
        <p:nvSpPr>
          <p:cNvPr id="253" name="Google Shape;253;p4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Late 60s—the U.S. government realizes the importance of allowing their research and development sites to electronically “talk” to each other. The government-funded Advanced Research Projects Agency(DARPA) created ARPANET in 1969.</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Mid 1970’s – ARPA began to work on connecting computers in all associated agencies. The early </a:t>
            </a:r>
            <a:r>
              <a:rPr b="0" i="1" lang="en-US" sz="2800" u="none">
                <a:solidFill>
                  <a:schemeClr val="dk1"/>
                </a:solidFill>
                <a:latin typeface="Times New Roman"/>
                <a:ea typeface="Times New Roman"/>
                <a:cs typeface="Times New Roman"/>
                <a:sym typeface="Times New Roman"/>
              </a:rPr>
              <a:t>Internet</a:t>
            </a:r>
            <a:r>
              <a:rPr b="0" i="0" lang="en-US" sz="2800" u="none">
                <a:solidFill>
                  <a:schemeClr val="dk1"/>
                </a:solidFill>
                <a:latin typeface="Times New Roman"/>
                <a:ea typeface="Times New Roman"/>
                <a:cs typeface="Times New Roman"/>
                <a:sym typeface="Times New Roman"/>
              </a:rPr>
              <a:t> had emerged.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History of the Internet(cont’d)</a:t>
            </a:r>
            <a:endParaRPr/>
          </a:p>
        </p:txBody>
      </p:sp>
      <p:sp>
        <p:nvSpPr>
          <p:cNvPr id="259" name="Google Shape;259;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Mid 1980’ – the Internet split into ARPANET and MILNET.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1986 – NSFNET began to work; the National Science Foundation funded a new wide area network that connected all of its supercomputing centers.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1996 – Telecommunications Reform Act.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Who run the Internet?</a:t>
            </a:r>
            <a:endParaRPr/>
          </a:p>
        </p:txBody>
      </p:sp>
      <p:sp>
        <p:nvSpPr>
          <p:cNvPr id="265" name="Google Shape;265;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No one person, group or organization owns. The backbone of it is funded by the National Science Foundation in the U.S.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addition, there is an Internet Engineering Task Force (IETF) and Internet Advisory Board (IAB) who help to set standards (TCP/IP) for those who wish to connect to, and use, the Internet. </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IAB makes its standard available via documents called RFC (Request for Comment).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Why study communications?</a:t>
            </a:r>
            <a:endParaRPr/>
          </a:p>
        </p:txBody>
      </p:sp>
      <p:sp>
        <p:nvSpPr>
          <p:cNvPr id="55" name="Google Shape;55;p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Why should we study communications?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4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is TCP/IP?</a:t>
            </a:r>
            <a:endParaRPr/>
          </a:p>
        </p:txBody>
      </p:sp>
      <p:sp>
        <p:nvSpPr>
          <p:cNvPr id="271" name="Google Shape;271;p44"/>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stands for Transmission Control Protocol/Internet Protocol and is actually a set of standards that describe how data is to be transferred between computers. </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is the common tongue that all computers must speak to communicate via Internet.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There are implementations for UNIX, Windows, Macintosh, and just about any computer operating systems you can think of.</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TCP/IP is implemented as part of an Operating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Other Names of the Internet</a:t>
            </a:r>
            <a:endParaRPr/>
          </a:p>
        </p:txBody>
      </p:sp>
      <p:sp>
        <p:nvSpPr>
          <p:cNvPr id="277" name="Google Shape;277;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ARPANET : the U.S. Department of Defense Advanced Research Projects (ARPA) </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TCP/IP Internet</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(Global) Internet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Physical Layer</a:t>
            </a:r>
            <a:endParaRPr/>
          </a:p>
        </p:txBody>
      </p:sp>
      <p:sp>
        <p:nvSpPr>
          <p:cNvPr id="283" name="Google Shape;283;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Physical interface between data transmission device (e.g. computer) and transmission medium or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Characteristics of transmission medium</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Signal levels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rates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Access Layer</a:t>
            </a:r>
            <a:endParaRPr/>
          </a:p>
        </p:txBody>
      </p:sp>
      <p:sp>
        <p:nvSpPr>
          <p:cNvPr id="289" name="Google Shape;289;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Exchange of data between end system and network</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Destination address provision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Invoking services like priority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Internet Layer (IP)</a:t>
            </a:r>
            <a:endParaRPr/>
          </a:p>
        </p:txBody>
      </p:sp>
      <p:sp>
        <p:nvSpPr>
          <p:cNvPr id="295" name="Google Shape;295;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Systems may be attached to different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Routing functions across multiple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Implemented in end systems and routers</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Transport Layer (TCP)</a:t>
            </a:r>
            <a:endParaRPr/>
          </a:p>
        </p:txBody>
      </p:sp>
      <p:sp>
        <p:nvSpPr>
          <p:cNvPr id="301" name="Google Shape;301;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Reliable delivery of data</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Ordering of delivery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Application Layer</a:t>
            </a:r>
            <a:endParaRPr/>
          </a:p>
        </p:txBody>
      </p:sp>
      <p:sp>
        <p:nvSpPr>
          <p:cNvPr id="307" name="Google Shape;307;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Support for user applications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e.g. http, SMPT</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OSI v TCP/IP</a:t>
            </a:r>
            <a:endParaRPr/>
          </a:p>
        </p:txBody>
      </p:sp>
      <p:pic>
        <p:nvPicPr>
          <p:cNvPr id="313" name="Google Shape;313;p51"/>
          <p:cNvPicPr preferRelativeResize="0"/>
          <p:nvPr/>
        </p:nvPicPr>
        <p:blipFill rotWithShape="1">
          <a:blip r:embed="rId3">
            <a:alphaModFix/>
          </a:blip>
          <a:srcRect b="16128" l="0" r="0" t="0"/>
          <a:stretch/>
        </p:blipFill>
        <p:spPr>
          <a:xfrm>
            <a:off x="838200" y="1676400"/>
            <a:ext cx="7772400" cy="5140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52"/>
          <p:cNvSpPr txBox="1"/>
          <p:nvPr>
            <p:ph type="title"/>
          </p:nvPr>
        </p:nvSpPr>
        <p:spPr>
          <a:xfrm>
            <a:off x="6096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Plethora of Terminology:where do they come from?</a:t>
            </a:r>
            <a:endParaRPr/>
          </a:p>
        </p:txBody>
      </p:sp>
      <p:sp>
        <p:nvSpPr>
          <p:cNvPr id="319" name="Google Shape;319;p52"/>
          <p:cNvSpPr txBox="1"/>
          <p:nvPr>
            <p:ph idx="1" type="body"/>
          </p:nvPr>
        </p:nvSpPr>
        <p:spPr>
          <a:xfrm>
            <a:off x="609600" y="1676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Hardware – switches, nodes, boxes, bridges, routers, gateways,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Software – protocol, seven protocol layers, protocol stack, protocol suite, etc.</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Market – computer venders “invent” new term to make a mint.</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Politics – “the Information Highway”.</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Computer research community – objected-oriented technology, CORBA(Common Object Request Broker Architecture), Java, JavaScript, Dynamic Java, Java 2, etc.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What’s Next? – Data Transmission</a:t>
            </a:r>
            <a:endParaRPr/>
          </a:p>
        </p:txBody>
      </p:sp>
      <p:sp>
        <p:nvSpPr>
          <p:cNvPr id="325" name="Google Shape;325;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Two issues—</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Medium</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Form of energy</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READING ASSIGNMENT: </a:t>
            </a:r>
            <a:endParaRPr/>
          </a:p>
          <a:p>
            <a:pPr indent="-285750" lvl="1" marL="742950" marR="0" rtl="0" algn="l">
              <a:lnSpc>
                <a:spcPct val="100000"/>
              </a:lnSpc>
              <a:spcBef>
                <a:spcPts val="56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Chapter 1 (ignoring some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Brief History about Communications</a:t>
            </a:r>
            <a:endParaRPr/>
          </a:p>
        </p:txBody>
      </p:sp>
      <p:sp>
        <p:nvSpPr>
          <p:cNvPr id="61" name="Google Shape;61;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1837- Samuel Morse invented the telegraph. Coding is done with the Morse code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1876- Alex. Graham Bell invented the telephone. Voice is converted into electrical energy and transmitted over a wire.</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1945- ENIAC was invented as the first electronic computer</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1980s-Personal Computers become a new way of computing</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1990s-came the emergence of the Internet and World Wide Web applications</a:t>
            </a:r>
            <a:endParaRPr/>
          </a:p>
          <a:p>
            <a:pPr indent="-165100" lvl="0" marL="342900" marR="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Extra Reading Material</a:t>
            </a:r>
            <a:endParaRPr/>
          </a:p>
        </p:txBody>
      </p:sp>
      <p:sp>
        <p:nvSpPr>
          <p:cNvPr id="331" name="Google Shape;331;p54"/>
          <p:cNvSpPr txBox="1"/>
          <p:nvPr>
            <p:ph idx="1" type="body"/>
          </p:nvPr>
        </p:nvSpPr>
        <p:spPr>
          <a:xfrm>
            <a:off x="685800" y="2249487"/>
            <a:ext cx="7772400" cy="3662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Stallings, W. Data and Computer Communications (6th edition), Prentice Hall 1999 chapter 1</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Web site for Stallings book</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www.shore.net/~ws/DCC6e.html</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Web sites for IETF, IEEE, ITU-T, ISO</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Internet Requests for Comment (RFCs)</a:t>
            </a:r>
            <a:endParaRPr/>
          </a:p>
          <a:p>
            <a:pPr indent="-342900" lvl="0" marL="342900" marR="0" rtl="0" algn="l">
              <a:lnSpc>
                <a:spcPct val="9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Usenet News groups</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comp.dcom.*</a:t>
            </a:r>
            <a:endParaRPr/>
          </a:p>
          <a:p>
            <a:pPr indent="-285750" lvl="1" marL="742950" marR="0" rtl="0" algn="l">
              <a:lnSpc>
                <a:spcPct val="90000"/>
              </a:lnSpc>
              <a:spcBef>
                <a:spcPts val="48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comp.protocols.tcp-ip</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are transmitted via Communication Media?</a:t>
            </a:r>
            <a:endParaRPr/>
          </a:p>
        </p:txBody>
      </p:sp>
      <p:sp>
        <p:nvSpPr>
          <p:cNvPr id="67" name="Google Shape;67;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Voice – encoded signals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Video – encoded images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 character streams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Communication Applications</a:t>
            </a:r>
            <a:endParaRPr/>
          </a:p>
        </p:txBody>
      </p:sp>
      <p:sp>
        <p:nvSpPr>
          <p:cNvPr id="73" name="Google Shape;73;p1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Voice – telephone, FAX, Video Conferencing, Cellular phones, etc.</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Video &amp; Audio – television, VCR, DVD, etc.</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Data – LAN, WAN, Internet,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Networking</a:t>
            </a:r>
            <a:endParaRPr/>
          </a:p>
        </p:txBody>
      </p:sp>
      <p:sp>
        <p:nvSpPr>
          <p:cNvPr id="79" name="Google Shape;79;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Networking—</a:t>
            </a:r>
            <a:r>
              <a:rPr b="0" i="0" lang="en-US" sz="3200" u="sng">
                <a:solidFill>
                  <a:schemeClr val="dk1"/>
                </a:solidFill>
                <a:latin typeface="Times New Roman"/>
                <a:ea typeface="Times New Roman"/>
                <a:cs typeface="Times New Roman"/>
                <a:sym typeface="Times New Roman"/>
              </a:rPr>
              <a:t>computers</a:t>
            </a:r>
            <a:r>
              <a:rPr b="0" i="0" lang="en-US" sz="3200" u="none">
                <a:solidFill>
                  <a:schemeClr val="dk1"/>
                </a:solidFill>
                <a:latin typeface="Times New Roman"/>
                <a:ea typeface="Times New Roman"/>
                <a:cs typeface="Times New Roman"/>
                <a:sym typeface="Times New Roman"/>
              </a:rPr>
              <a:t> </a:t>
            </a:r>
            <a:r>
              <a:rPr b="0" i="0" lang="en-US" sz="3200" u="sng">
                <a:solidFill>
                  <a:schemeClr val="dk1"/>
                </a:solidFill>
                <a:latin typeface="Times New Roman"/>
                <a:ea typeface="Times New Roman"/>
                <a:cs typeface="Times New Roman"/>
                <a:sym typeface="Times New Roman"/>
              </a:rPr>
              <a:t>communicate</a:t>
            </a:r>
            <a:r>
              <a:rPr b="0" i="0" lang="en-US" sz="3200" u="none">
                <a:solidFill>
                  <a:schemeClr val="dk1"/>
                </a:solidFill>
                <a:latin typeface="Times New Roman"/>
                <a:ea typeface="Times New Roman"/>
                <a:cs typeface="Times New Roman"/>
                <a:sym typeface="Times New Roman"/>
              </a:rPr>
              <a:t> with each other via networks.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Computer network—a communication system for </a:t>
            </a:r>
            <a:r>
              <a:rPr b="0" i="0" lang="en-US" sz="3200" u="sng">
                <a:solidFill>
                  <a:schemeClr val="dk1"/>
                </a:solidFill>
                <a:latin typeface="Times New Roman"/>
                <a:ea typeface="Times New Roman"/>
                <a:cs typeface="Times New Roman"/>
                <a:sym typeface="Times New Roman"/>
              </a:rPr>
              <a:t>connecting computers</a:t>
            </a:r>
            <a:r>
              <a:rPr b="0" i="0" lang="en-US" sz="3200" u="none">
                <a:solidFill>
                  <a:schemeClr val="dk1"/>
                </a:solidFill>
                <a:latin typeface="Times New Roman"/>
                <a:ea typeface="Times New Roman"/>
                <a:cs typeface="Times New Roman"/>
                <a:sym typeface="Times New Roman"/>
              </a:rPr>
              <a:t> using a single transmission technology.</a:t>
            </a:r>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txBox="1"/>
          <p:nvPr/>
        </p:nvSpPr>
        <p:spPr>
          <a:xfrm>
            <a:off x="914400" y="304800"/>
            <a:ext cx="674211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A Simplified Network</a:t>
            </a:r>
            <a:r>
              <a:rPr b="0" i="0" lang="en-US" sz="3200" u="none" cap="none" strike="noStrike">
                <a:solidFill>
                  <a:schemeClr val="dk1"/>
                </a:solidFill>
                <a:latin typeface="Times New Roman"/>
                <a:ea typeface="Times New Roman"/>
                <a:cs typeface="Times New Roman"/>
                <a:sym typeface="Times New Roman"/>
              </a:rPr>
              <a:t> </a:t>
            </a:r>
            <a:r>
              <a:rPr b="0" i="0" lang="en-US" sz="4400" u="none" cap="none" strike="noStrike">
                <a:solidFill>
                  <a:schemeClr val="dk1"/>
                </a:solidFill>
                <a:latin typeface="Times New Roman"/>
                <a:ea typeface="Times New Roman"/>
                <a:cs typeface="Times New Roman"/>
                <a:sym typeface="Times New Roman"/>
              </a:rPr>
              <a:t>Model</a:t>
            </a:r>
            <a:endParaRPr/>
          </a:p>
        </p:txBody>
      </p:sp>
      <p:sp>
        <p:nvSpPr>
          <p:cNvPr id="85" name="Google Shape;85;p13"/>
          <p:cNvSpPr txBox="1"/>
          <p:nvPr/>
        </p:nvSpPr>
        <p:spPr>
          <a:xfrm>
            <a:off x="3679825" y="3344862"/>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b="10073" l="0" r="0" t="0"/>
          <a:stretch/>
        </p:blipFill>
        <p:spPr>
          <a:xfrm>
            <a:off x="914400" y="1371600"/>
            <a:ext cx="6705600" cy="5113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