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 name="Google Shape;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10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64" name="Google Shape;126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5" name="Google Shape;126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0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79" name="Google Shape;1279;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80" name="Google Shape;1280;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10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94" name="Google Shape;129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95" name="Google Shape;1295;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10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05" name="Google Shape;1305;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06" name="Google Shape;1306;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9" name="Google Shape;20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1" name="Google Shape;2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 name="Google Shape;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 name="Google Shape;3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2" name="Google Shape;26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3" name="Google Shape;26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4" name="Google Shape;27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1" name="Google Shape;2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2" name="Google Shape;28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9" name="Google Shape;2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0" name="Google Shape;29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4" name="Google Shape;3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5" name="Google Shape;30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6" name="Google Shape;31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7" name="Google Shape;32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6" name="Google Shape;34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7" name="Google Shape;34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5" name="Google Shape;36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6" name="Google Shape;36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84" name="Google Shape;3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85" name="Google Shape;38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5" name="Google Shape;39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6" name="Google Shape;39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06" name="Google Shape;40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7" name="Google Shape;40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5" name="Google Shape;4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6" name="Google Shape;41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25" name="Google Shape;42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26" name="Google Shape;42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0" name="Google Shape;4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1" name="Google Shape;44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1" name="Google Shape;4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52" name="Google Shape;45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8" name="Google Shape;46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69" name="Google Shape;46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3" name="Google Shape;48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84" name="Google Shape;48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9" name="Google Shape;49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00" name="Google Shape;50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18" name="Google Shape;51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9" name="Google Shape;51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 name="Google Shape;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5" name="Google Shape;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29" name="Google Shape;5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0" name="Google Shape;53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48" name="Google Shape;5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49" name="Google Shape;54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7" name="Google Shape;56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8" name="Google Shape;56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8" name="Google Shape;57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9" name="Google Shape;57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7" name="Google Shape;5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8" name="Google Shape;59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8" name="Google Shape;60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09" name="Google Shape;60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4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19" name="Google Shape;61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20" name="Google Shape;620;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38" name="Google Shape;63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39" name="Google Shape;63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47" name="Google Shape;64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48" name="Google Shape;64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6" name="Google Shape;65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7" name="Google Shape;65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5" name="Google Shape;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 name="Google Shape;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64" name="Google Shape;66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65" name="Google Shape;66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79" name="Google Shape;67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80" name="Google Shape;68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90" name="Google Shape;69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91" name="Google Shape;69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05" name="Google Shape;70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06" name="Google Shape;70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20" name="Google Shape;72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21" name="Google Shape;721;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31" name="Google Shape;73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2" name="Google Shape;73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50" name="Google Shape;75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51" name="Google Shape;75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5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61" name="Google Shape;76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62" name="Google Shape;762;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5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72" name="Google Shape;77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73" name="Google Shape;77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83" name="Google Shape;78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4" name="Google Shape;78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4" name="Google Shape;8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6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94" name="Google Shape;79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95" name="Google Shape;79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6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13" name="Google Shape;81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14" name="Google Shape;81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6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25" name="Google Shape;82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26" name="Google Shape;826;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6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35" name="Google Shape;83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36" name="Google Shape;83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6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44" name="Google Shape;84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45" name="Google Shape;84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6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52" name="Google Shape;85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3" name="Google Shape;85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6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60" name="Google Shape;86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1" name="Google Shape;86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6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71" name="Google Shape;87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72" name="Google Shape;872;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6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86" name="Google Shape;88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7" name="Google Shape;88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01" name="Google Shape;90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02" name="Google Shape;90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5" name="Google Shape;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7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16" name="Google Shape;91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17" name="Google Shape;91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7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31" name="Google Shape;93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32" name="Google Shape;932;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7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42" name="Google Shape;94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3" name="Google Shape;943;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7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53" name="Google Shape;95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4" name="Google Shape;954;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7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65" name="Google Shape;96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66" name="Google Shape;96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7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76" name="Google Shape;97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77" name="Google Shape;977;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7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87" name="Google Shape;987;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88" name="Google Shape;988;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7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98" name="Google Shape;998;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99" name="Google Shape;999;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7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09" name="Google Shape;100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0" name="Google Shape;1010;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7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17" name="Google Shape;101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18" name="Google Shape;1018;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4" name="Google Shape;1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8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32" name="Google Shape;1032;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33" name="Google Shape;103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8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43" name="Google Shape;104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44" name="Google Shape;1044;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8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58" name="Google Shape;105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59" name="Google Shape;1059;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8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73" name="Google Shape;107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74" name="Google Shape;1074;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8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84" name="Google Shape;1084;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85" name="Google Shape;1085;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8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99" name="Google Shape;109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0" name="Google Shape;1100;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8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10" name="Google Shape;1110;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11" name="Google Shape;111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8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22" name="Google Shape;112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23" name="Google Shape;1123;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8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33" name="Google Shape;113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34" name="Google Shape;1134;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8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52" name="Google Shape;115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53" name="Google Shape;1153;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5" name="Google Shape;12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9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63" name="Google Shape;116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4" name="Google Shape;1164;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9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74" name="Google Shape;117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75" name="Google Shape;1175;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9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85" name="Google Shape;1185;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86" name="Google Shape;1186;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9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93" name="Google Shape;119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4" name="Google Shape;1194;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9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01" name="Google Shape;1201;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02" name="Google Shape;120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9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12" name="Google Shape;121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13" name="Google Shape;1213;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9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23" name="Google Shape;1223;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24" name="Google Shape;1224;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9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34" name="Google Shape;123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35" name="Google Shape;1235;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9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42" name="Google Shape;1242;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43" name="Google Shape;1243;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9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53" name="Google Shape;1253;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54" name="Google Shape;1254;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only" type="objOnly">
  <p:cSld name="OBJECT_ONLY">
    <p:spTree>
      <p:nvGrpSpPr>
        <p:cNvPr id="12" name="Shape 12"/>
        <p:cNvGrpSpPr/>
        <p:nvPr/>
      </p:nvGrpSpPr>
      <p:grpSpPr>
        <a:xfrm>
          <a:off x="0" y="0"/>
          <a:ext cx="0" cy="0"/>
          <a:chOff x="0" y="0"/>
          <a:chExt cx="0" cy="0"/>
        </a:xfrm>
      </p:grpSpPr>
      <p:sp>
        <p:nvSpPr>
          <p:cNvPr id="13" name="Google Shape;13;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9" name="Google Shape;19;p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lnSpc>
                <a:spcPct val="100000"/>
              </a:lnSpc>
              <a:spcBef>
                <a:spcPts val="0"/>
              </a:spcBef>
              <a:spcAft>
                <a:spcPts val="0"/>
              </a:spcAft>
              <a:buNone/>
              <a:defRPr b="1" sz="2000">
                <a:solidFill>
                  <a:schemeClr val="lt2"/>
                </a:solidFill>
                <a:latin typeface="Arial"/>
                <a:ea typeface="Arial"/>
                <a:cs typeface="Arial"/>
                <a:sym typeface="Arial"/>
              </a:defRPr>
            </a:lvl1pPr>
            <a:lvl2pPr indent="0" lvl="1" marL="0" algn="l">
              <a:lnSpc>
                <a:spcPct val="100000"/>
              </a:lnSpc>
              <a:spcBef>
                <a:spcPts val="0"/>
              </a:spcBef>
              <a:spcAft>
                <a:spcPts val="0"/>
              </a:spcAft>
              <a:buNone/>
              <a:defRPr b="1" sz="2000">
                <a:solidFill>
                  <a:schemeClr val="lt2"/>
                </a:solidFill>
                <a:latin typeface="Arial"/>
                <a:ea typeface="Arial"/>
                <a:cs typeface="Arial"/>
                <a:sym typeface="Arial"/>
              </a:defRPr>
            </a:lvl2pPr>
            <a:lvl3pPr indent="0" lvl="2" marL="0" algn="l">
              <a:lnSpc>
                <a:spcPct val="100000"/>
              </a:lnSpc>
              <a:spcBef>
                <a:spcPts val="0"/>
              </a:spcBef>
              <a:spcAft>
                <a:spcPts val="0"/>
              </a:spcAft>
              <a:buNone/>
              <a:defRPr b="1" sz="2000">
                <a:solidFill>
                  <a:schemeClr val="lt2"/>
                </a:solidFill>
                <a:latin typeface="Arial"/>
                <a:ea typeface="Arial"/>
                <a:cs typeface="Arial"/>
                <a:sym typeface="Arial"/>
              </a:defRPr>
            </a:lvl3pPr>
            <a:lvl4pPr indent="0" lvl="3" marL="0" algn="l">
              <a:lnSpc>
                <a:spcPct val="100000"/>
              </a:lnSpc>
              <a:spcBef>
                <a:spcPts val="0"/>
              </a:spcBef>
              <a:spcAft>
                <a:spcPts val="0"/>
              </a:spcAft>
              <a:buNone/>
              <a:defRPr b="1" sz="2000">
                <a:solidFill>
                  <a:schemeClr val="lt2"/>
                </a:solidFill>
                <a:latin typeface="Arial"/>
                <a:ea typeface="Arial"/>
                <a:cs typeface="Arial"/>
                <a:sym typeface="Arial"/>
              </a:defRPr>
            </a:lvl4pPr>
            <a:lvl5pPr indent="0" lvl="4" marL="0" algn="l">
              <a:lnSpc>
                <a:spcPct val="100000"/>
              </a:lnSpc>
              <a:spcBef>
                <a:spcPts val="0"/>
              </a:spcBef>
              <a:spcAft>
                <a:spcPts val="0"/>
              </a:spcAft>
              <a:buNone/>
              <a:defRPr b="1" sz="2000">
                <a:solidFill>
                  <a:schemeClr val="lt2"/>
                </a:solidFill>
                <a:latin typeface="Arial"/>
                <a:ea typeface="Arial"/>
                <a:cs typeface="Arial"/>
                <a:sym typeface="Arial"/>
              </a:defRPr>
            </a:lvl5pPr>
            <a:lvl6pPr indent="0" lvl="5" marL="0" algn="l">
              <a:lnSpc>
                <a:spcPct val="100000"/>
              </a:lnSpc>
              <a:spcBef>
                <a:spcPts val="0"/>
              </a:spcBef>
              <a:spcAft>
                <a:spcPts val="0"/>
              </a:spcAft>
              <a:buNone/>
              <a:defRPr b="1" sz="2000">
                <a:solidFill>
                  <a:schemeClr val="lt2"/>
                </a:solidFill>
                <a:latin typeface="Arial"/>
                <a:ea typeface="Arial"/>
                <a:cs typeface="Arial"/>
                <a:sym typeface="Arial"/>
              </a:defRPr>
            </a:lvl6pPr>
            <a:lvl7pPr indent="0" lvl="6" marL="0" algn="l">
              <a:lnSpc>
                <a:spcPct val="100000"/>
              </a:lnSpc>
              <a:spcBef>
                <a:spcPts val="0"/>
              </a:spcBef>
              <a:spcAft>
                <a:spcPts val="0"/>
              </a:spcAft>
              <a:buNone/>
              <a:defRPr b="1" sz="2000">
                <a:solidFill>
                  <a:schemeClr val="lt2"/>
                </a:solidFill>
                <a:latin typeface="Arial"/>
                <a:ea typeface="Arial"/>
                <a:cs typeface="Arial"/>
                <a:sym typeface="Arial"/>
              </a:defRPr>
            </a:lvl7pPr>
            <a:lvl8pPr indent="0" lvl="7" marL="0" algn="l">
              <a:lnSpc>
                <a:spcPct val="100000"/>
              </a:lnSpc>
              <a:spcBef>
                <a:spcPts val="0"/>
              </a:spcBef>
              <a:spcAft>
                <a:spcPts val="0"/>
              </a:spcAft>
              <a:buNone/>
              <a:defRPr b="1" sz="2000">
                <a:solidFill>
                  <a:schemeClr val="lt2"/>
                </a:solidFill>
                <a:latin typeface="Arial"/>
                <a:ea typeface="Arial"/>
                <a:cs typeface="Arial"/>
                <a:sym typeface="Arial"/>
              </a:defRPr>
            </a:lvl8pPr>
            <a:lvl9pPr indent="0" lvl="8" marL="0" algn="l">
              <a:lnSpc>
                <a:spcPct val="100000"/>
              </a:lnSpc>
              <a:spcBef>
                <a:spcPts val="0"/>
              </a:spcBef>
              <a:spcAft>
                <a:spcPts val="0"/>
              </a:spcAft>
              <a:buNone/>
              <a:defRPr b="1" sz="20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11.</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6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6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0.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1.png"/><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5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5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5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5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5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6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6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5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5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5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pic>
        <p:nvPicPr>
          <p:cNvPr id="26" name="Google Shape;26;p4"/>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27" name="Google Shape;27;p4"/>
          <p:cNvSpPr txBox="1"/>
          <p:nvPr/>
        </p:nvSpPr>
        <p:spPr>
          <a:xfrm>
            <a:off x="1143000" y="2514600"/>
            <a:ext cx="6858000" cy="17367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Chapter 11</a:t>
            </a:r>
            <a:endParaRPr/>
          </a:p>
          <a:p>
            <a:pPr indent="0" lvl="0" marL="0" marR="0" rtl="0" algn="ctr">
              <a:lnSpc>
                <a:spcPct val="100000"/>
              </a:lnSpc>
              <a:spcBef>
                <a:spcPts val="0"/>
              </a:spcBef>
              <a:spcAft>
                <a:spcPts val="0"/>
              </a:spcAft>
              <a:buClr>
                <a:schemeClr val="dk1"/>
              </a:buClr>
              <a:buSzPts val="2000"/>
              <a:buFont typeface="Times New Roman"/>
              <a:buNone/>
            </a:pPr>
            <a:r>
              <a:t/>
            </a:r>
            <a:endParaRPr b="1" i="0" sz="2000" u="non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Data Link Control</a:t>
            </a:r>
            <a:endParaRPr/>
          </a:p>
        </p:txBody>
      </p:sp>
      <p:sp>
        <p:nvSpPr>
          <p:cNvPr id="28" name="Google Shape;28;p4"/>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41" name="Google Shape;141;p1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 name="Google Shape;142;p1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Google Shape;143;p1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4" name="Google Shape;144;p1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5" name="Google Shape;145;p1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6" name="Google Shape;146;p1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7" name="Google Shape;147;p1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48" name="Google Shape;148;p13"/>
          <p:cNvGrpSpPr/>
          <p:nvPr/>
        </p:nvGrpSpPr>
        <p:grpSpPr>
          <a:xfrm>
            <a:off x="304800" y="2667000"/>
            <a:ext cx="8534400" cy="2209800"/>
            <a:chOff x="288" y="1680"/>
            <a:chExt cx="5137" cy="1392"/>
          </a:xfrm>
        </p:grpSpPr>
        <p:cxnSp>
          <p:nvCxnSpPr>
            <p:cNvPr id="149" name="Google Shape;149;p13"/>
            <p:cNvCxnSpPr/>
            <p:nvPr/>
          </p:nvCxnSpPr>
          <p:spPr>
            <a:xfrm>
              <a:off x="288" y="1680"/>
              <a:ext cx="5136" cy="0"/>
            </a:xfrm>
            <a:prstGeom prst="straightConnector1">
              <a:avLst/>
            </a:prstGeom>
            <a:noFill/>
            <a:ln cap="flat" cmpd="sng" w="76200">
              <a:solidFill>
                <a:srgbClr val="009900"/>
              </a:solidFill>
              <a:prstDash val="solid"/>
              <a:miter lim="800000"/>
              <a:headEnd len="med" w="med" type="none"/>
              <a:tailEnd len="med" w="med" type="none"/>
            </a:ln>
          </p:spPr>
        </p:cxnSp>
        <p:cxnSp>
          <p:nvCxnSpPr>
            <p:cNvPr id="150" name="Google Shape;150;p13"/>
            <p:cNvCxnSpPr/>
            <p:nvPr/>
          </p:nvCxnSpPr>
          <p:spPr>
            <a:xfrm>
              <a:off x="289" y="3072"/>
              <a:ext cx="5136" cy="0"/>
            </a:xfrm>
            <a:prstGeom prst="straightConnector1">
              <a:avLst/>
            </a:prstGeom>
            <a:noFill/>
            <a:ln cap="flat" cmpd="sng" w="76200">
              <a:solidFill>
                <a:srgbClr val="009900"/>
              </a:solidFill>
              <a:prstDash val="solid"/>
              <a:miter lim="800000"/>
              <a:headEnd len="med" w="med" type="none"/>
              <a:tailEnd len="med" w="med" type="none"/>
            </a:ln>
          </p:spPr>
        </p:cxnSp>
      </p:grpSp>
      <p:sp>
        <p:nvSpPr>
          <p:cNvPr id="151" name="Google Shape;151;p13"/>
          <p:cNvSpPr txBox="1"/>
          <p:nvPr/>
        </p:nvSpPr>
        <p:spPr>
          <a:xfrm>
            <a:off x="400050" y="2759075"/>
            <a:ext cx="83439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Flow control refers to a set of procedures used to restrict  the amount of data</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that the sender can send  before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waiting for acknowledgment.</a:t>
            </a:r>
            <a:endParaRPr/>
          </a:p>
        </p:txBody>
      </p:sp>
      <p:grpSp>
        <p:nvGrpSpPr>
          <p:cNvPr id="152" name="Google Shape;152;p13"/>
          <p:cNvGrpSpPr/>
          <p:nvPr/>
        </p:nvGrpSpPr>
        <p:grpSpPr>
          <a:xfrm>
            <a:off x="457200" y="1981200"/>
            <a:ext cx="1143000" cy="566737"/>
            <a:chOff x="1200" y="1248"/>
            <a:chExt cx="720" cy="357"/>
          </a:xfrm>
        </p:grpSpPr>
        <p:pic>
          <p:nvPicPr>
            <p:cNvPr id="153" name="Google Shape;153;p1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54" name="Google Shape;154;p1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6" name="Shape 1266"/>
        <p:cNvGrpSpPr/>
        <p:nvPr/>
      </p:nvGrpSpPr>
      <p:grpSpPr>
        <a:xfrm>
          <a:off x="0" y="0"/>
          <a:ext cx="0" cy="0"/>
          <a:chOff x="0" y="0"/>
          <a:chExt cx="0" cy="0"/>
        </a:xfrm>
      </p:grpSpPr>
      <p:sp>
        <p:nvSpPr>
          <p:cNvPr id="1267" name="Google Shape;1267;p10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68" name="Google Shape;1268;p10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69" name="Google Shape;1269;p10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0" name="Google Shape;1270;p10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1" name="Google Shape;1271;p10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2" name="Google Shape;1272;p10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3" name="Google Shape;1273;p10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4" name="Google Shape;1274;p10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75" name="Google Shape;1275;p103"/>
          <p:cNvSpPr txBox="1"/>
          <p:nvPr/>
        </p:nvSpPr>
        <p:spPr>
          <a:xfrm>
            <a:off x="228600" y="1143000"/>
            <a:ext cx="8686800" cy="47894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go through the phases followed by a network layer packet as it is transmitted through a PPP connection. Figure 11.41 shows the steps. For simplicity, we assume unidirectional movement of data from the user site to the system site (such as sending an e-mail through an ISP). </a:t>
            </a:r>
            <a:endParaRPr/>
          </a:p>
          <a:p>
            <a:pPr indent="0" lvl="0" marL="0" marR="0" rtl="0" algn="just">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first two frames show link establishment. We have chosen two options (not shown in the figure): using PAP for authentication and suppressing the address control fields. Frames 3 and 4 are for authentication. Frames 5 and 6 establish the network layer connection using IPCP.</a:t>
            </a:r>
            <a:endParaRPr/>
          </a:p>
        </p:txBody>
      </p:sp>
      <p:sp>
        <p:nvSpPr>
          <p:cNvPr id="1276" name="Google Shape;1276;p103"/>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11.12</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1" name="Shape 1281"/>
        <p:cNvGrpSpPr/>
        <p:nvPr/>
      </p:nvGrpSpPr>
      <p:grpSpPr>
        <a:xfrm>
          <a:off x="0" y="0"/>
          <a:ext cx="0" cy="0"/>
          <a:chOff x="0" y="0"/>
          <a:chExt cx="0" cy="0"/>
        </a:xfrm>
      </p:grpSpPr>
      <p:sp>
        <p:nvSpPr>
          <p:cNvPr id="1282" name="Google Shape;1282;p10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83" name="Google Shape;1283;p10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4" name="Google Shape;1284;p10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5" name="Google Shape;1285;p10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6" name="Google Shape;1286;p10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7" name="Google Shape;1287;p10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8" name="Google Shape;1288;p10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89" name="Google Shape;1289;p10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90" name="Google Shape;1290;p104"/>
          <p:cNvSpPr txBox="1"/>
          <p:nvPr/>
        </p:nvSpPr>
        <p:spPr>
          <a:xfrm>
            <a:off x="228600" y="11430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next several frames show that some IP packets are encapsulated in the PPP frame. The system (receiver) may have been running several network layer protocols, but it knows that the incoming data must be delivered to the IP protocol because the NCP protocol used before the data transfer was IPCP.</a:t>
            </a:r>
            <a:endParaRPr/>
          </a:p>
          <a:p>
            <a:pPr indent="0" lvl="0" marL="0" marR="0" rtl="0" algn="l">
              <a:lnSpc>
                <a:spcPct val="100000"/>
              </a:lnSpc>
              <a:spcBef>
                <a:spcPts val="0"/>
              </a:spcBef>
              <a:spcAft>
                <a:spcPts val="0"/>
              </a:spcAft>
              <a:buClr>
                <a:schemeClr val="dk1"/>
              </a:buClr>
              <a:buSzPts val="2800"/>
              <a:buFont typeface="Times New Roman"/>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After data transfer, the user then terminates the data link connection, which is acknowledged by the system. Of course the user or the system could have chosen to terminate the network layer IPCP and keep the data link layer running if it wanted to run another NCP protocol.</a:t>
            </a:r>
            <a:endParaRPr/>
          </a:p>
        </p:txBody>
      </p:sp>
      <p:sp>
        <p:nvSpPr>
          <p:cNvPr id="1291" name="Google Shape;1291;p104"/>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11.12 (continued)</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6" name="Shape 1296"/>
        <p:cNvGrpSpPr/>
        <p:nvPr/>
      </p:nvGrpSpPr>
      <p:grpSpPr>
        <a:xfrm>
          <a:off x="0" y="0"/>
          <a:ext cx="0" cy="0"/>
          <a:chOff x="0" y="0"/>
          <a:chExt cx="0" cy="0"/>
        </a:xfrm>
      </p:grpSpPr>
      <p:sp>
        <p:nvSpPr>
          <p:cNvPr id="1297" name="Google Shape;1297;p10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98" name="Google Shape;1298;p10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99" name="Google Shape;1299;p105"/>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00" name="Google Shape;1300;p105"/>
          <p:cNvSpPr txBox="1"/>
          <p:nvPr/>
        </p:nvSpPr>
        <p:spPr>
          <a:xfrm>
            <a:off x="304800" y="228600"/>
            <a:ext cx="32083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11.41  </a:t>
            </a:r>
            <a:r>
              <a:rPr b="1" i="1" lang="en-US" sz="2000" u="none">
                <a:solidFill>
                  <a:schemeClr val="dk1"/>
                </a:solidFill>
                <a:latin typeface="Times New Roman"/>
                <a:ea typeface="Times New Roman"/>
                <a:cs typeface="Times New Roman"/>
                <a:sym typeface="Times New Roman"/>
              </a:rPr>
              <a:t>An example</a:t>
            </a:r>
            <a:endParaRPr/>
          </a:p>
        </p:txBody>
      </p:sp>
      <p:cxnSp>
        <p:nvCxnSpPr>
          <p:cNvPr id="1301" name="Google Shape;1301;p105"/>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02" name="Google Shape;1302;p105"/>
          <p:cNvPicPr preferRelativeResize="0"/>
          <p:nvPr/>
        </p:nvPicPr>
        <p:blipFill rotWithShape="1">
          <a:blip r:embed="rId3">
            <a:alphaModFix/>
          </a:blip>
          <a:srcRect b="0" l="0" r="0" t="0"/>
          <a:stretch/>
        </p:blipFill>
        <p:spPr>
          <a:xfrm>
            <a:off x="1260475" y="852487"/>
            <a:ext cx="5978525" cy="5395912"/>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7" name="Shape 1307"/>
        <p:cNvGrpSpPr/>
        <p:nvPr/>
      </p:nvGrpSpPr>
      <p:grpSpPr>
        <a:xfrm>
          <a:off x="0" y="0"/>
          <a:ext cx="0" cy="0"/>
          <a:chOff x="0" y="0"/>
          <a:chExt cx="0" cy="0"/>
        </a:xfrm>
      </p:grpSpPr>
      <p:sp>
        <p:nvSpPr>
          <p:cNvPr id="1308" name="Google Shape;1308;p10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309" name="Google Shape;1309;p10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310" name="Google Shape;1310;p106"/>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311" name="Google Shape;1311;p106"/>
          <p:cNvSpPr txBox="1"/>
          <p:nvPr/>
        </p:nvSpPr>
        <p:spPr>
          <a:xfrm>
            <a:off x="304800" y="228600"/>
            <a:ext cx="4483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11.41  </a:t>
            </a:r>
            <a:r>
              <a:rPr b="1" i="1" lang="en-US" sz="2000" u="none">
                <a:solidFill>
                  <a:schemeClr val="dk1"/>
                </a:solidFill>
                <a:latin typeface="Times New Roman"/>
                <a:ea typeface="Times New Roman"/>
                <a:cs typeface="Times New Roman"/>
                <a:sym typeface="Times New Roman"/>
              </a:rPr>
              <a:t>An example </a:t>
            </a:r>
            <a:r>
              <a:rPr b="1" i="1" lang="en-US" sz="2000" u="none">
                <a:solidFill>
                  <a:schemeClr val="hlink"/>
                </a:solidFill>
                <a:latin typeface="Times New Roman"/>
                <a:ea typeface="Times New Roman"/>
                <a:cs typeface="Times New Roman"/>
                <a:sym typeface="Times New Roman"/>
              </a:rPr>
              <a:t>(continued)</a:t>
            </a:r>
            <a:endParaRPr/>
          </a:p>
        </p:txBody>
      </p:sp>
      <p:cxnSp>
        <p:nvCxnSpPr>
          <p:cNvPr id="1312" name="Google Shape;1312;p106"/>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313" name="Google Shape;1313;p106"/>
          <p:cNvPicPr preferRelativeResize="0"/>
          <p:nvPr/>
        </p:nvPicPr>
        <p:blipFill rotWithShape="1">
          <a:blip r:embed="rId3">
            <a:alphaModFix/>
          </a:blip>
          <a:srcRect b="0" l="0" r="0" t="0"/>
          <a:stretch/>
        </p:blipFill>
        <p:spPr>
          <a:xfrm>
            <a:off x="596900" y="1066800"/>
            <a:ext cx="7175500" cy="50434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1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61" name="Google Shape;161;p1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2" name="Google Shape;162;p1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3" name="Google Shape;163;p1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4" name="Google Shape;164;p1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5" name="Google Shape;165;p1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6" name="Google Shape;166;p1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7" name="Google Shape;167;p1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68" name="Google Shape;168;p1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69" name="Google Shape;169;p14"/>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70" name="Google Shape;170;p14"/>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Error control in the data link layer is based on automatic repeat request, which is the retransmission of data.</a:t>
            </a:r>
            <a:endParaRPr/>
          </a:p>
        </p:txBody>
      </p:sp>
      <p:grpSp>
        <p:nvGrpSpPr>
          <p:cNvPr id="171" name="Google Shape;171;p14"/>
          <p:cNvGrpSpPr/>
          <p:nvPr/>
        </p:nvGrpSpPr>
        <p:grpSpPr>
          <a:xfrm>
            <a:off x="457200" y="1981200"/>
            <a:ext cx="1143000" cy="566737"/>
            <a:chOff x="1200" y="1248"/>
            <a:chExt cx="720" cy="357"/>
          </a:xfrm>
        </p:grpSpPr>
        <p:pic>
          <p:nvPicPr>
            <p:cNvPr id="172" name="Google Shape;172;p1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73" name="Google Shape;173;p1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80" name="Google Shape;180;p15"/>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1" name="Google Shape;181;p15"/>
          <p:cNvSpPr txBox="1"/>
          <p:nvPr/>
        </p:nvSpPr>
        <p:spPr>
          <a:xfrm>
            <a:off x="228600" y="406400"/>
            <a:ext cx="3784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11-3   PROTOCOLS</a:t>
            </a:r>
            <a:endParaRPr/>
          </a:p>
        </p:txBody>
      </p:sp>
      <p:sp>
        <p:nvSpPr>
          <p:cNvPr id="182" name="Google Shape;182;p1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15"/>
          <p:cNvSpPr txBox="1"/>
          <p:nvPr/>
        </p:nvSpPr>
        <p:spPr>
          <a:xfrm>
            <a:off x="304800" y="1398587"/>
            <a:ext cx="8229600" cy="39354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Now let us see how the data link layer can combine framing, flow control, and error control to achieve the delivery of data from one node to another. The protocols are normally implemented in software by using one of the common programming languages. To make our discussions language-free, we have written in pseudocode a version of each protocol that concentrates mostly on the procedure instead of delving into the details of language rules.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90" name="Google Shape;190;p1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1" name="Google Shape;191;p1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92" name="Google Shape;192;p16"/>
          <p:cNvSpPr txBox="1"/>
          <p:nvPr/>
        </p:nvSpPr>
        <p:spPr>
          <a:xfrm>
            <a:off x="304800" y="381000"/>
            <a:ext cx="68373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11.5  </a:t>
            </a:r>
            <a:r>
              <a:rPr b="1" i="1" lang="en-US" sz="2000" u="none">
                <a:solidFill>
                  <a:schemeClr val="dk1"/>
                </a:solidFill>
                <a:latin typeface="Times New Roman"/>
                <a:ea typeface="Times New Roman"/>
                <a:cs typeface="Times New Roman"/>
                <a:sym typeface="Times New Roman"/>
              </a:rPr>
              <a:t>Taxonomy of protocols discussed in this chapter</a:t>
            </a:r>
            <a:endParaRPr/>
          </a:p>
        </p:txBody>
      </p:sp>
      <p:cxnSp>
        <p:nvCxnSpPr>
          <p:cNvPr id="193" name="Google Shape;193;p1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94" name="Google Shape;194;p16"/>
          <p:cNvPicPr preferRelativeResize="0"/>
          <p:nvPr/>
        </p:nvPicPr>
        <p:blipFill rotWithShape="1">
          <a:blip r:embed="rId3">
            <a:alphaModFix/>
          </a:blip>
          <a:srcRect b="0" l="0" r="0" t="0"/>
          <a:stretch/>
        </p:blipFill>
        <p:spPr>
          <a:xfrm>
            <a:off x="311150" y="1755775"/>
            <a:ext cx="8528050" cy="380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01" name="Google Shape;201;p17"/>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17"/>
          <p:cNvSpPr txBox="1"/>
          <p:nvPr/>
        </p:nvSpPr>
        <p:spPr>
          <a:xfrm>
            <a:off x="228600" y="406400"/>
            <a:ext cx="58531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11-4   NOISELESS CHANNELS</a:t>
            </a:r>
            <a:endParaRPr/>
          </a:p>
        </p:txBody>
      </p:sp>
      <p:sp>
        <p:nvSpPr>
          <p:cNvPr id="203" name="Google Shape;203;p17"/>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17"/>
          <p:cNvSpPr txBox="1"/>
          <p:nvPr/>
        </p:nvSpPr>
        <p:spPr>
          <a:xfrm>
            <a:off x="304800" y="1600200"/>
            <a:ext cx="8229600" cy="13731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first assume we have an ideal channel in which no frames are lost, duplicated, or corrupted. We introduce two protocols for this type of channel.</a:t>
            </a:r>
            <a:endParaRPr/>
          </a:p>
        </p:txBody>
      </p:sp>
      <p:sp>
        <p:nvSpPr>
          <p:cNvPr id="205" name="Google Shape;205;p17"/>
          <p:cNvSpPr txBox="1"/>
          <p:nvPr/>
        </p:nvSpPr>
        <p:spPr>
          <a:xfrm>
            <a:off x="152400" y="4679950"/>
            <a:ext cx="6705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Simplest Protocol</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Stop-and-Wait Protocol</a:t>
            </a:r>
            <a:endParaRPr/>
          </a:p>
        </p:txBody>
      </p:sp>
      <p:sp>
        <p:nvSpPr>
          <p:cNvPr id="206" name="Google Shape;206;p17"/>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1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13" name="Google Shape;213;p1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14" name="Google Shape;214;p1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15" name="Google Shape;215;p18"/>
          <p:cNvSpPr txBox="1"/>
          <p:nvPr/>
        </p:nvSpPr>
        <p:spPr>
          <a:xfrm>
            <a:off x="104775" y="381000"/>
            <a:ext cx="85058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11.6  </a:t>
            </a:r>
            <a:r>
              <a:rPr b="1" i="1" lang="en-US" sz="2000" u="none">
                <a:solidFill>
                  <a:schemeClr val="dk1"/>
                </a:solidFill>
                <a:latin typeface="Times New Roman"/>
                <a:ea typeface="Times New Roman"/>
                <a:cs typeface="Times New Roman"/>
                <a:sym typeface="Times New Roman"/>
              </a:rPr>
              <a:t>The design of the simplest protocol with no flow or error control</a:t>
            </a:r>
            <a:endParaRPr/>
          </a:p>
        </p:txBody>
      </p:sp>
      <p:cxnSp>
        <p:nvCxnSpPr>
          <p:cNvPr id="216" name="Google Shape;216;p18"/>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17" name="Google Shape;217;p18"/>
          <p:cNvPicPr preferRelativeResize="0"/>
          <p:nvPr/>
        </p:nvPicPr>
        <p:blipFill rotWithShape="1">
          <a:blip r:embed="rId3">
            <a:alphaModFix/>
          </a:blip>
          <a:srcRect b="0" l="0" r="0" t="0"/>
          <a:stretch/>
        </p:blipFill>
        <p:spPr>
          <a:xfrm>
            <a:off x="623887" y="1247775"/>
            <a:ext cx="7605712" cy="477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24" name="Google Shape;224;p19"/>
          <p:cNvSpPr txBox="1"/>
          <p:nvPr/>
        </p:nvSpPr>
        <p:spPr>
          <a:xfrm>
            <a:off x="304800" y="381000"/>
            <a:ext cx="7148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11.1</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the simplest protocol</a:t>
            </a:r>
            <a:endParaRPr/>
          </a:p>
        </p:txBody>
      </p:sp>
      <p:pic>
        <p:nvPicPr>
          <p:cNvPr id="225" name="Google Shape;225;p19"/>
          <p:cNvPicPr preferRelativeResize="0"/>
          <p:nvPr/>
        </p:nvPicPr>
        <p:blipFill rotWithShape="1">
          <a:blip r:embed="rId3">
            <a:alphaModFix/>
          </a:blip>
          <a:srcRect b="0" l="0" r="0" t="0"/>
          <a:stretch/>
        </p:blipFill>
        <p:spPr>
          <a:xfrm>
            <a:off x="152400" y="914400"/>
            <a:ext cx="8839200" cy="29511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2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32" name="Google Shape;232;p20"/>
          <p:cNvSpPr txBox="1"/>
          <p:nvPr/>
        </p:nvSpPr>
        <p:spPr>
          <a:xfrm>
            <a:off x="304800" y="533400"/>
            <a:ext cx="73167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11.2</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the simplest protocol</a:t>
            </a:r>
            <a:endParaRPr/>
          </a:p>
        </p:txBody>
      </p:sp>
      <p:pic>
        <p:nvPicPr>
          <p:cNvPr id="233" name="Google Shape;233;p20"/>
          <p:cNvPicPr preferRelativeResize="0"/>
          <p:nvPr/>
        </p:nvPicPr>
        <p:blipFill rotWithShape="1">
          <a:blip r:embed="rId3">
            <a:alphaModFix/>
          </a:blip>
          <a:srcRect b="0" l="0" r="0" t="0"/>
          <a:stretch/>
        </p:blipFill>
        <p:spPr>
          <a:xfrm>
            <a:off x="152400" y="973137"/>
            <a:ext cx="8848725" cy="29892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2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40" name="Google Shape;240;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2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3" name="Google Shape;243;p2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4" name="Google Shape;244;p2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5" name="Google Shape;245;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6" name="Google Shape;246;p2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7" name="Google Shape;247;p21"/>
          <p:cNvSpPr txBox="1"/>
          <p:nvPr/>
        </p:nvSpPr>
        <p:spPr>
          <a:xfrm>
            <a:off x="228600" y="1143000"/>
            <a:ext cx="8686800" cy="35083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11.7 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a:t>
            </a:r>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first bit and the last bit in the frame.</a:t>
            </a:r>
            <a:endParaRPr/>
          </a:p>
        </p:txBody>
      </p:sp>
      <p:sp>
        <p:nvSpPr>
          <p:cNvPr id="248" name="Google Shape;248;p21"/>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55" name="Google Shape;255;p2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56" name="Google Shape;256;p2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57" name="Google Shape;257;p22"/>
          <p:cNvSpPr txBox="1"/>
          <p:nvPr/>
        </p:nvSpPr>
        <p:spPr>
          <a:xfrm>
            <a:off x="304800" y="381000"/>
            <a:ext cx="5156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11.7  </a:t>
            </a:r>
            <a:r>
              <a:rPr b="1" i="1" lang="en-US" sz="2000" u="none">
                <a:solidFill>
                  <a:schemeClr val="dk1"/>
                </a:solidFill>
                <a:latin typeface="Times New Roman"/>
                <a:ea typeface="Times New Roman"/>
                <a:cs typeface="Times New Roman"/>
                <a:sym typeface="Times New Roman"/>
              </a:rPr>
              <a:t>Flow diagram for Example 11.1</a:t>
            </a:r>
            <a:endParaRPr/>
          </a:p>
        </p:txBody>
      </p:sp>
      <p:cxnSp>
        <p:nvCxnSpPr>
          <p:cNvPr id="258" name="Google Shape;258;p2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59" name="Google Shape;259;p22"/>
          <p:cNvPicPr preferRelativeResize="0"/>
          <p:nvPr/>
        </p:nvPicPr>
        <p:blipFill rotWithShape="1">
          <a:blip r:embed="rId3">
            <a:alphaModFix/>
          </a:blip>
          <a:srcRect b="0" l="0" r="0" t="0"/>
          <a:stretch/>
        </p:blipFill>
        <p:spPr>
          <a:xfrm>
            <a:off x="1635125" y="1824037"/>
            <a:ext cx="5146675" cy="3128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 name="Google Shape;35;p5"/>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5"/>
          <p:cNvSpPr txBox="1"/>
          <p:nvPr/>
        </p:nvSpPr>
        <p:spPr>
          <a:xfrm>
            <a:off x="228600" y="406400"/>
            <a:ext cx="32210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11-1   FRAMING</a:t>
            </a:r>
            <a:endParaRPr/>
          </a:p>
        </p:txBody>
      </p:sp>
      <p:sp>
        <p:nvSpPr>
          <p:cNvPr id="37" name="Google Shape;37;p5"/>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5"/>
          <p:cNvSpPr txBox="1"/>
          <p:nvPr/>
        </p:nvSpPr>
        <p:spPr>
          <a:xfrm>
            <a:off x="304800" y="1752600"/>
            <a:ext cx="8229600" cy="26543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data link layer needs to pack bits into </a:t>
            </a:r>
            <a:r>
              <a:rPr b="1" i="1" lang="en-US" sz="2800" u="none">
                <a:solidFill>
                  <a:schemeClr val="hlink"/>
                </a:solidFill>
                <a:latin typeface="Times New Roman"/>
                <a:ea typeface="Times New Roman"/>
                <a:cs typeface="Times New Roman"/>
                <a:sym typeface="Times New Roman"/>
              </a:rPr>
              <a:t>frames</a:t>
            </a:r>
            <a:r>
              <a:rPr b="1" i="1" lang="en-US" sz="2800" u="none">
                <a:solidFill>
                  <a:schemeClr val="dk1"/>
                </a:solidFill>
                <a:latin typeface="Times New Roman"/>
                <a:ea typeface="Times New Roman"/>
                <a:cs typeface="Times New Roman"/>
                <a:sym typeface="Times New Roman"/>
              </a:rPr>
              <a:t>, so that each frame is distinguishable from another. Our postal system practices a type of framing. The simple act of inserting a letter into an envelope separates one piece of information from another; the envelope serves as the delimiter. </a:t>
            </a:r>
            <a:endParaRPr/>
          </a:p>
        </p:txBody>
      </p:sp>
      <p:sp>
        <p:nvSpPr>
          <p:cNvPr id="39" name="Google Shape;39;p5"/>
          <p:cNvSpPr txBox="1"/>
          <p:nvPr/>
        </p:nvSpPr>
        <p:spPr>
          <a:xfrm>
            <a:off x="304800" y="5048250"/>
            <a:ext cx="6705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Fixed-Size Framing</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Variable-Size Framing</a:t>
            </a:r>
            <a:endParaRPr/>
          </a:p>
        </p:txBody>
      </p:sp>
      <p:sp>
        <p:nvSpPr>
          <p:cNvPr id="40" name="Google Shape;40;p5"/>
          <p:cNvSpPr txBox="1"/>
          <p:nvPr/>
        </p:nvSpPr>
        <p:spPr>
          <a:xfrm>
            <a:off x="317500" y="45720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266" name="Google Shape;266;p2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67" name="Google Shape;267;p2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68" name="Google Shape;268;p23"/>
          <p:cNvSpPr txBox="1"/>
          <p:nvPr/>
        </p:nvSpPr>
        <p:spPr>
          <a:xfrm>
            <a:off x="304800" y="381000"/>
            <a:ext cx="5351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11.8  </a:t>
            </a:r>
            <a:r>
              <a:rPr b="1" i="1" lang="en-US" sz="2000" u="none">
                <a:solidFill>
                  <a:schemeClr val="dk1"/>
                </a:solidFill>
                <a:latin typeface="Times New Roman"/>
                <a:ea typeface="Times New Roman"/>
                <a:cs typeface="Times New Roman"/>
                <a:sym typeface="Times New Roman"/>
              </a:rPr>
              <a:t>Design of Stop-and-Wait Protocol</a:t>
            </a:r>
            <a:endParaRPr/>
          </a:p>
        </p:txBody>
      </p:sp>
      <p:cxnSp>
        <p:nvCxnSpPr>
          <p:cNvPr id="269" name="Google Shape;269;p2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70" name="Google Shape;270;p23"/>
          <p:cNvPicPr preferRelativeResize="0"/>
          <p:nvPr/>
        </p:nvPicPr>
        <p:blipFill rotWithShape="1">
          <a:blip r:embed="rId3">
            <a:alphaModFix/>
          </a:blip>
          <a:srcRect b="0" l="0" r="0" t="0"/>
          <a:stretch/>
        </p:blipFill>
        <p:spPr>
          <a:xfrm>
            <a:off x="1047750" y="1127125"/>
            <a:ext cx="7029450" cy="4968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77" name="Google Shape;277;p24"/>
          <p:cNvSpPr txBox="1"/>
          <p:nvPr/>
        </p:nvSpPr>
        <p:spPr>
          <a:xfrm>
            <a:off x="304800" y="381000"/>
            <a:ext cx="7467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11.3</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Protocol</a:t>
            </a:r>
            <a:endParaRPr/>
          </a:p>
        </p:txBody>
      </p:sp>
      <p:pic>
        <p:nvPicPr>
          <p:cNvPr id="278" name="Google Shape;278;p24"/>
          <p:cNvPicPr preferRelativeResize="0"/>
          <p:nvPr/>
        </p:nvPicPr>
        <p:blipFill rotWithShape="1">
          <a:blip r:embed="rId3">
            <a:alphaModFix/>
          </a:blip>
          <a:srcRect b="0" l="0" r="0" t="0"/>
          <a:stretch/>
        </p:blipFill>
        <p:spPr>
          <a:xfrm>
            <a:off x="96837" y="811212"/>
            <a:ext cx="8894762" cy="52847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2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85" name="Google Shape;285;p25"/>
          <p:cNvSpPr txBox="1"/>
          <p:nvPr/>
        </p:nvSpPr>
        <p:spPr>
          <a:xfrm>
            <a:off x="288925" y="304800"/>
            <a:ext cx="7635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11.4</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Stop-and-Wait Protocol</a:t>
            </a:r>
            <a:endParaRPr/>
          </a:p>
        </p:txBody>
      </p:sp>
      <p:pic>
        <p:nvPicPr>
          <p:cNvPr id="286" name="Google Shape;286;p25"/>
          <p:cNvPicPr preferRelativeResize="0"/>
          <p:nvPr/>
        </p:nvPicPr>
        <p:blipFill rotWithShape="1">
          <a:blip r:embed="rId3">
            <a:alphaModFix/>
          </a:blip>
          <a:srcRect b="0" l="0" r="0" t="0"/>
          <a:stretch/>
        </p:blipFill>
        <p:spPr>
          <a:xfrm>
            <a:off x="33337" y="725487"/>
            <a:ext cx="8958262" cy="32369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293" name="Google Shape;293;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4" name="Google Shape;294;p2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5" name="Google Shape;295;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6" name="Google Shape;296;p2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7" name="Google Shape;297;p2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8" name="Google Shape;298;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99" name="Google Shape;299;p2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00" name="Google Shape;300;p26"/>
          <p:cNvSpPr txBox="1"/>
          <p:nvPr/>
        </p:nvSpPr>
        <p:spPr>
          <a:xfrm>
            <a:off x="228600" y="11430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11.9 shows an example of communication using this protocol. It is still very simple. The sender sends one frame and waits for feedback from the receiver. When the ACK arrives, the sender sends the next frame. Note that sending two frames in the protocol involves the sender in four events and the receiver in two events.</a:t>
            </a:r>
            <a:endParaRPr/>
          </a:p>
        </p:txBody>
      </p:sp>
      <p:sp>
        <p:nvSpPr>
          <p:cNvPr id="301" name="Google Shape;301;p26"/>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08" name="Google Shape;308;p2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09" name="Google Shape;309;p2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10" name="Google Shape;310;p27"/>
          <p:cNvSpPr txBox="1"/>
          <p:nvPr/>
        </p:nvSpPr>
        <p:spPr>
          <a:xfrm>
            <a:off x="304800" y="381000"/>
            <a:ext cx="5156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11.9  </a:t>
            </a:r>
            <a:r>
              <a:rPr b="1" i="1" lang="en-US" sz="2000" u="none">
                <a:solidFill>
                  <a:schemeClr val="dk1"/>
                </a:solidFill>
                <a:latin typeface="Times New Roman"/>
                <a:ea typeface="Times New Roman"/>
                <a:cs typeface="Times New Roman"/>
                <a:sym typeface="Times New Roman"/>
              </a:rPr>
              <a:t>Flow diagram for Example 11.2</a:t>
            </a:r>
            <a:endParaRPr/>
          </a:p>
        </p:txBody>
      </p:sp>
      <p:cxnSp>
        <p:nvCxnSpPr>
          <p:cNvPr id="311" name="Google Shape;311;p2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12" name="Google Shape;312;p27"/>
          <p:cNvPicPr preferRelativeResize="0"/>
          <p:nvPr/>
        </p:nvPicPr>
        <p:blipFill rotWithShape="1">
          <a:blip r:embed="rId3">
            <a:alphaModFix/>
          </a:blip>
          <a:srcRect b="0" l="0" r="0" t="0"/>
          <a:stretch/>
        </p:blipFill>
        <p:spPr>
          <a:xfrm>
            <a:off x="1316037" y="1712912"/>
            <a:ext cx="5237162" cy="39258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2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19" name="Google Shape;319;p28"/>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28"/>
          <p:cNvSpPr txBox="1"/>
          <p:nvPr/>
        </p:nvSpPr>
        <p:spPr>
          <a:xfrm>
            <a:off x="228600" y="406400"/>
            <a:ext cx="48815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11-5   NOISY CHANNELS</a:t>
            </a:r>
            <a:endParaRPr/>
          </a:p>
        </p:txBody>
      </p:sp>
      <p:sp>
        <p:nvSpPr>
          <p:cNvPr id="321" name="Google Shape;321;p2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2" name="Google Shape;322;p28"/>
          <p:cNvSpPr txBox="1"/>
          <p:nvPr/>
        </p:nvSpPr>
        <p:spPr>
          <a:xfrm>
            <a:off x="152400" y="1600200"/>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Although the Stop-and-Wait Protocol gives us an idea of how to add flow control to its predecessor, noiseless channels are nonexistent. We discuss three protocols in this section that use error control.</a:t>
            </a:r>
            <a:endParaRPr/>
          </a:p>
        </p:txBody>
      </p:sp>
      <p:sp>
        <p:nvSpPr>
          <p:cNvPr id="323" name="Google Shape;323;p28"/>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Stop-and-Wait Automatic Repeat Request</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Go-Back-N Automatic Repeat Request</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Selective Repeat Automatic Repeat Request</a:t>
            </a:r>
            <a:endParaRPr/>
          </a:p>
        </p:txBody>
      </p:sp>
      <p:sp>
        <p:nvSpPr>
          <p:cNvPr id="324" name="Google Shape;324;p28"/>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2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31" name="Google Shape;331;p2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2" name="Google Shape;332;p2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3" name="Google Shape;333;p2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4" name="Google Shape;334;p2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2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2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7" name="Google Shape;337;p2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8" name="Google Shape;338;p29"/>
          <p:cNvCxnSpPr/>
          <p:nvPr/>
        </p:nvCxnSpPr>
        <p:spPr>
          <a:xfrm>
            <a:off x="457200" y="2286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39" name="Google Shape;339;p29"/>
          <p:cNvCxnSpPr/>
          <p:nvPr/>
        </p:nvCxnSpPr>
        <p:spPr>
          <a:xfrm>
            <a:off x="458787" y="4495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40" name="Google Shape;340;p29"/>
          <p:cNvSpPr txBox="1"/>
          <p:nvPr/>
        </p:nvSpPr>
        <p:spPr>
          <a:xfrm>
            <a:off x="495300" y="2378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Error correction in Stop-and-Wait ARQ is done by keeping a copy of the sent frame and retransmitting of the frame when the timer expires.</a:t>
            </a:r>
            <a:endParaRPr/>
          </a:p>
        </p:txBody>
      </p:sp>
      <p:grpSp>
        <p:nvGrpSpPr>
          <p:cNvPr id="341" name="Google Shape;341;p29"/>
          <p:cNvGrpSpPr/>
          <p:nvPr/>
        </p:nvGrpSpPr>
        <p:grpSpPr>
          <a:xfrm>
            <a:off x="457200" y="1600200"/>
            <a:ext cx="1143000" cy="566737"/>
            <a:chOff x="1200" y="1248"/>
            <a:chExt cx="720" cy="357"/>
          </a:xfrm>
        </p:grpSpPr>
        <p:pic>
          <p:nvPicPr>
            <p:cNvPr id="342" name="Google Shape;342;p2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43" name="Google Shape;343;p2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3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50" name="Google Shape;350;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1" name="Google Shape;351;p3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2" name="Google Shape;352;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3" name="Google Shape;353;p3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4" name="Google Shape;354;p3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5" name="Google Shape;355;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56" name="Google Shape;356;p3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57" name="Google Shape;357;p30"/>
          <p:cNvCxnSpPr/>
          <p:nvPr/>
        </p:nvCxnSpPr>
        <p:spPr>
          <a:xfrm>
            <a:off x="457200" y="2286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58" name="Google Shape;358;p30"/>
          <p:cNvCxnSpPr/>
          <p:nvPr/>
        </p:nvCxnSpPr>
        <p:spPr>
          <a:xfrm>
            <a:off x="458787" y="4495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59" name="Google Shape;359;p30"/>
          <p:cNvSpPr txBox="1"/>
          <p:nvPr/>
        </p:nvSpPr>
        <p:spPr>
          <a:xfrm>
            <a:off x="495300" y="2378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Stop-and-Wait ARQ, we use sequence numbers to number the frames.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sequence numbers are based on modulo-2 arithmetic.</a:t>
            </a:r>
            <a:endParaRPr/>
          </a:p>
        </p:txBody>
      </p:sp>
      <p:grpSp>
        <p:nvGrpSpPr>
          <p:cNvPr id="360" name="Google Shape;360;p30"/>
          <p:cNvGrpSpPr/>
          <p:nvPr/>
        </p:nvGrpSpPr>
        <p:grpSpPr>
          <a:xfrm>
            <a:off x="457200" y="1643062"/>
            <a:ext cx="1143000" cy="566737"/>
            <a:chOff x="1200" y="1248"/>
            <a:chExt cx="720" cy="357"/>
          </a:xfrm>
        </p:grpSpPr>
        <p:pic>
          <p:nvPicPr>
            <p:cNvPr id="361" name="Google Shape;361;p3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62" name="Google Shape;362;p3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3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69" name="Google Shape;369;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0" name="Google Shape;370;p3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1" name="Google Shape;371;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2" name="Google Shape;372;p3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3" name="Google Shape;373;p3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4" name="Google Shape;374;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5" name="Google Shape;375;p3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76" name="Google Shape;376;p31"/>
          <p:cNvCxnSpPr/>
          <p:nvPr/>
        </p:nvCxnSpPr>
        <p:spPr>
          <a:xfrm>
            <a:off x="457200" y="21336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77" name="Google Shape;377;p31"/>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78" name="Google Shape;378;p31"/>
          <p:cNvSpPr txBox="1"/>
          <p:nvPr/>
        </p:nvSpPr>
        <p:spPr>
          <a:xfrm>
            <a:off x="495300" y="22256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Stop-and-Wait ARQ, the acknowledgment number always announces in modulo-2 arithmetic the sequence number of the next frame expected.</a:t>
            </a:r>
            <a:endParaRPr/>
          </a:p>
        </p:txBody>
      </p:sp>
      <p:grpSp>
        <p:nvGrpSpPr>
          <p:cNvPr id="379" name="Google Shape;379;p31"/>
          <p:cNvGrpSpPr/>
          <p:nvPr/>
        </p:nvGrpSpPr>
        <p:grpSpPr>
          <a:xfrm>
            <a:off x="457200" y="1447800"/>
            <a:ext cx="1143000" cy="566737"/>
            <a:chOff x="1200" y="1248"/>
            <a:chExt cx="720" cy="357"/>
          </a:xfrm>
        </p:grpSpPr>
        <p:pic>
          <p:nvPicPr>
            <p:cNvPr id="380" name="Google Shape;380;p3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81" name="Google Shape;381;p3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6" name="Shape 386"/>
        <p:cNvGrpSpPr/>
        <p:nvPr/>
      </p:nvGrpSpPr>
      <p:grpSpPr>
        <a:xfrm>
          <a:off x="0" y="0"/>
          <a:ext cx="0" cy="0"/>
          <a:chOff x="0" y="0"/>
          <a:chExt cx="0" cy="0"/>
        </a:xfrm>
      </p:grpSpPr>
      <p:sp>
        <p:nvSpPr>
          <p:cNvPr id="387" name="Google Shape;387;p3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388" name="Google Shape;388;p3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89" name="Google Shape;389;p3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90" name="Google Shape;390;p32"/>
          <p:cNvSpPr txBox="1"/>
          <p:nvPr/>
        </p:nvSpPr>
        <p:spPr>
          <a:xfrm>
            <a:off x="304800" y="381000"/>
            <a:ext cx="64785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11.10  </a:t>
            </a:r>
            <a:r>
              <a:rPr b="1" i="1" lang="en-US" sz="2000" u="none">
                <a:solidFill>
                  <a:schemeClr val="dk1"/>
                </a:solidFill>
                <a:latin typeface="Times New Roman"/>
                <a:ea typeface="Times New Roman"/>
                <a:cs typeface="Times New Roman"/>
                <a:sym typeface="Times New Roman"/>
              </a:rPr>
              <a:t>Design of the Stop-and-Wait ARQ Protocol</a:t>
            </a:r>
            <a:endParaRPr/>
          </a:p>
        </p:txBody>
      </p:sp>
      <p:cxnSp>
        <p:nvCxnSpPr>
          <p:cNvPr id="391" name="Google Shape;391;p32"/>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92" name="Google Shape;392;p32"/>
          <p:cNvPicPr preferRelativeResize="0"/>
          <p:nvPr/>
        </p:nvPicPr>
        <p:blipFill rotWithShape="1">
          <a:blip r:embed="rId3">
            <a:alphaModFix/>
          </a:blip>
          <a:srcRect b="0" l="0" r="0" t="0"/>
          <a:stretch/>
        </p:blipFill>
        <p:spPr>
          <a:xfrm>
            <a:off x="1403350" y="1189037"/>
            <a:ext cx="6216650" cy="4983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7" name="Google Shape;47;p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8" name="Google Shape;48;p6"/>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9" name="Google Shape;49;p6"/>
          <p:cNvSpPr txBox="1"/>
          <p:nvPr/>
        </p:nvSpPr>
        <p:spPr>
          <a:xfrm>
            <a:off x="304800" y="381000"/>
            <a:ext cx="60547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  </a:t>
            </a:r>
            <a:r>
              <a:rPr b="1" i="1" lang="en-US" sz="2000" u="none">
                <a:solidFill>
                  <a:schemeClr val="dk1"/>
                </a:solidFill>
                <a:latin typeface="Times New Roman"/>
                <a:ea typeface="Times New Roman"/>
                <a:cs typeface="Times New Roman"/>
                <a:sym typeface="Times New Roman"/>
              </a:rPr>
              <a:t>A frame in a character-oriented protocol</a:t>
            </a:r>
            <a:endParaRPr/>
          </a:p>
        </p:txBody>
      </p:sp>
      <p:cxnSp>
        <p:nvCxnSpPr>
          <p:cNvPr id="50" name="Google Shape;50;p6"/>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1" name="Google Shape;51;p6"/>
          <p:cNvPicPr preferRelativeResize="0"/>
          <p:nvPr/>
        </p:nvPicPr>
        <p:blipFill rotWithShape="1">
          <a:blip r:embed="rId3">
            <a:alphaModFix/>
          </a:blip>
          <a:srcRect b="0" l="0" r="0" t="0"/>
          <a:stretch/>
        </p:blipFill>
        <p:spPr>
          <a:xfrm>
            <a:off x="685800" y="2600325"/>
            <a:ext cx="7158037" cy="993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3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399" name="Google Shape;399;p33"/>
          <p:cNvSpPr txBox="1"/>
          <p:nvPr/>
        </p:nvSpPr>
        <p:spPr>
          <a:xfrm>
            <a:off x="304800" y="457200"/>
            <a:ext cx="71040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11.5</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ARQ</a:t>
            </a:r>
            <a:endParaRPr/>
          </a:p>
        </p:txBody>
      </p:sp>
      <p:grpSp>
        <p:nvGrpSpPr>
          <p:cNvPr id="400" name="Google Shape;400;p33"/>
          <p:cNvGrpSpPr/>
          <p:nvPr/>
        </p:nvGrpSpPr>
        <p:grpSpPr>
          <a:xfrm>
            <a:off x="76200" y="939800"/>
            <a:ext cx="8940800" cy="4851400"/>
            <a:chOff x="48" y="592"/>
            <a:chExt cx="5632" cy="2780"/>
          </a:xfrm>
        </p:grpSpPr>
        <p:pic>
          <p:nvPicPr>
            <p:cNvPr id="401" name="Google Shape;401;p33"/>
            <p:cNvPicPr preferRelativeResize="0"/>
            <p:nvPr/>
          </p:nvPicPr>
          <p:blipFill rotWithShape="1">
            <a:blip r:embed="rId3">
              <a:alphaModFix/>
            </a:blip>
            <a:srcRect b="0" l="0" r="0" t="0"/>
            <a:stretch/>
          </p:blipFill>
          <p:spPr>
            <a:xfrm>
              <a:off x="94" y="592"/>
              <a:ext cx="5539" cy="1035"/>
            </a:xfrm>
            <a:prstGeom prst="rect">
              <a:avLst/>
            </a:prstGeom>
            <a:noFill/>
            <a:ln>
              <a:noFill/>
            </a:ln>
          </p:spPr>
        </p:pic>
        <p:pic>
          <p:nvPicPr>
            <p:cNvPr id="402" name="Google Shape;402;p33"/>
            <p:cNvPicPr preferRelativeResize="0"/>
            <p:nvPr/>
          </p:nvPicPr>
          <p:blipFill rotWithShape="1">
            <a:blip r:embed="rId4">
              <a:alphaModFix/>
            </a:blip>
            <a:srcRect b="0" l="0" r="0" t="0"/>
            <a:stretch/>
          </p:blipFill>
          <p:spPr>
            <a:xfrm>
              <a:off x="48" y="1488"/>
              <a:ext cx="5632" cy="1884"/>
            </a:xfrm>
            <a:prstGeom prst="rect">
              <a:avLst/>
            </a:prstGeom>
            <a:noFill/>
            <a:ln>
              <a:noFill/>
            </a:ln>
          </p:spPr>
        </p:pic>
      </p:grpSp>
      <p:sp>
        <p:nvSpPr>
          <p:cNvPr id="403" name="Google Shape;403;p33"/>
          <p:cNvSpPr txBox="1"/>
          <p:nvPr/>
        </p:nvSpPr>
        <p:spPr>
          <a:xfrm>
            <a:off x="7353300" y="579120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3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0" name="Google Shape;410;p34"/>
          <p:cNvSpPr txBox="1"/>
          <p:nvPr/>
        </p:nvSpPr>
        <p:spPr>
          <a:xfrm>
            <a:off x="363537" y="304800"/>
            <a:ext cx="71040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11.5</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algorithm for Stop-and-Wait ARQ</a:t>
            </a:r>
            <a:endParaRPr/>
          </a:p>
        </p:txBody>
      </p:sp>
      <p:pic>
        <p:nvPicPr>
          <p:cNvPr id="411" name="Google Shape;411;p34"/>
          <p:cNvPicPr preferRelativeResize="0"/>
          <p:nvPr/>
        </p:nvPicPr>
        <p:blipFill rotWithShape="1">
          <a:blip r:embed="rId3">
            <a:alphaModFix/>
          </a:blip>
          <a:srcRect b="0" l="0" r="0" t="0"/>
          <a:stretch/>
        </p:blipFill>
        <p:spPr>
          <a:xfrm>
            <a:off x="76200" y="893762"/>
            <a:ext cx="9004300" cy="4745037"/>
          </a:xfrm>
          <a:prstGeom prst="rect">
            <a:avLst/>
          </a:prstGeom>
          <a:noFill/>
          <a:ln>
            <a:noFill/>
          </a:ln>
        </p:spPr>
      </p:pic>
      <p:sp>
        <p:nvSpPr>
          <p:cNvPr id="412" name="Google Shape;412;p34"/>
          <p:cNvSpPr txBox="1"/>
          <p:nvPr/>
        </p:nvSpPr>
        <p:spPr>
          <a:xfrm>
            <a:off x="7505700" y="19685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3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19" name="Google Shape;419;p35"/>
          <p:cNvSpPr txBox="1"/>
          <p:nvPr/>
        </p:nvSpPr>
        <p:spPr>
          <a:xfrm>
            <a:off x="234950" y="381000"/>
            <a:ext cx="82232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11.6</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algorithm for Stop-and-Wait ARQ Protocol</a:t>
            </a:r>
            <a:endParaRPr/>
          </a:p>
        </p:txBody>
      </p:sp>
      <p:grpSp>
        <p:nvGrpSpPr>
          <p:cNvPr id="420" name="Google Shape;420;p35"/>
          <p:cNvGrpSpPr/>
          <p:nvPr/>
        </p:nvGrpSpPr>
        <p:grpSpPr>
          <a:xfrm>
            <a:off x="106362" y="838200"/>
            <a:ext cx="8885237" cy="5105400"/>
            <a:chOff x="48" y="528"/>
            <a:chExt cx="5597" cy="3216"/>
          </a:xfrm>
        </p:grpSpPr>
        <p:pic>
          <p:nvPicPr>
            <p:cNvPr id="421" name="Google Shape;421;p35"/>
            <p:cNvPicPr preferRelativeResize="0"/>
            <p:nvPr/>
          </p:nvPicPr>
          <p:blipFill rotWithShape="1">
            <a:blip r:embed="rId3">
              <a:alphaModFix/>
            </a:blip>
            <a:srcRect b="0" l="0" r="0" t="0"/>
            <a:stretch/>
          </p:blipFill>
          <p:spPr>
            <a:xfrm>
              <a:off x="48" y="528"/>
              <a:ext cx="5597" cy="771"/>
            </a:xfrm>
            <a:prstGeom prst="rect">
              <a:avLst/>
            </a:prstGeom>
            <a:noFill/>
            <a:ln>
              <a:noFill/>
            </a:ln>
          </p:spPr>
        </p:pic>
        <p:pic>
          <p:nvPicPr>
            <p:cNvPr id="422" name="Google Shape;422;p35"/>
            <p:cNvPicPr preferRelativeResize="0"/>
            <p:nvPr/>
          </p:nvPicPr>
          <p:blipFill rotWithShape="1">
            <a:blip r:embed="rId4">
              <a:alphaModFix/>
            </a:blip>
            <a:srcRect b="0" l="0" r="0" t="0"/>
            <a:stretch/>
          </p:blipFill>
          <p:spPr>
            <a:xfrm>
              <a:off x="48" y="1303"/>
              <a:ext cx="5574" cy="2441"/>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3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29" name="Google Shape;429;p3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0" name="Google Shape;430;p3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1" name="Google Shape;431;p3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2" name="Google Shape;432;p3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3" name="Google Shape;433;p3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4" name="Google Shape;434;p3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5" name="Google Shape;435;p3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6" name="Google Shape;436;p36"/>
          <p:cNvSpPr txBox="1"/>
          <p:nvPr/>
        </p:nvSpPr>
        <p:spPr>
          <a:xfrm>
            <a:off x="228600" y="1143000"/>
            <a:ext cx="8534400" cy="35083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11.11 shows an example of </a:t>
            </a:r>
            <a:r>
              <a:rPr b="1" i="1" lang="en-US" sz="2800" u="none">
                <a:solidFill>
                  <a:schemeClr val="hlink"/>
                </a:solidFill>
                <a:latin typeface="Times New Roman"/>
                <a:ea typeface="Times New Roman"/>
                <a:cs typeface="Times New Roman"/>
                <a:sym typeface="Times New Roman"/>
              </a:rPr>
              <a:t>Stop-and-Wait ARQ</a:t>
            </a:r>
            <a:r>
              <a:rPr b="1" i="1" lang="en-US" sz="2800" u="none">
                <a:solidFill>
                  <a:schemeClr val="dk1"/>
                </a:solidFill>
                <a:latin typeface="Times New Roman"/>
                <a:ea typeface="Times New Roman"/>
                <a:cs typeface="Times New Roman"/>
                <a:sym typeface="Times New Roman"/>
              </a:rPr>
              <a:t>. Frame 0 is sent and acknowledged. Frame 1 is lost and resent after the time-out. The resent frame 1 is acknowledged and the timer stops. Frame 0 is sent and acknowledged, but the acknowledgment is lost. The sender has no idea if the frame or the acknowledgment is lost, so after the time-out, it resends frame 0, which is acknowledged.</a:t>
            </a:r>
            <a:endParaRPr/>
          </a:p>
        </p:txBody>
      </p:sp>
      <p:sp>
        <p:nvSpPr>
          <p:cNvPr id="437" name="Google Shape;437;p36"/>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11.3</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2" name="Shape 442"/>
        <p:cNvGrpSpPr/>
        <p:nvPr/>
      </p:nvGrpSpPr>
      <p:grpSpPr>
        <a:xfrm>
          <a:off x="0" y="0"/>
          <a:ext cx="0" cy="0"/>
          <a:chOff x="0" y="0"/>
          <a:chExt cx="0" cy="0"/>
        </a:xfrm>
      </p:grpSpPr>
      <p:sp>
        <p:nvSpPr>
          <p:cNvPr id="443" name="Google Shape;443;p3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444" name="Google Shape;444;p3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445" name="Google Shape;445;p3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446" name="Google Shape;446;p37"/>
          <p:cNvSpPr txBox="1"/>
          <p:nvPr/>
        </p:nvSpPr>
        <p:spPr>
          <a:xfrm>
            <a:off x="304800" y="381000"/>
            <a:ext cx="5308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11.11  </a:t>
            </a:r>
            <a:r>
              <a:rPr b="1" i="1" lang="en-US" sz="2000" u="none">
                <a:solidFill>
                  <a:schemeClr val="dk1"/>
                </a:solidFill>
                <a:latin typeface="Times New Roman"/>
                <a:ea typeface="Times New Roman"/>
                <a:cs typeface="Times New Roman"/>
                <a:sym typeface="Times New Roman"/>
              </a:rPr>
              <a:t>Flow diagram for Example 11.3</a:t>
            </a:r>
            <a:endParaRPr/>
          </a:p>
        </p:txBody>
      </p:sp>
      <p:cxnSp>
        <p:nvCxnSpPr>
          <p:cNvPr id="447" name="Google Shape;447;p37"/>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448" name="Google Shape;448;p37"/>
          <p:cNvPicPr preferRelativeResize="0"/>
          <p:nvPr/>
        </p:nvPicPr>
        <p:blipFill rotWithShape="1">
          <a:blip r:embed="rId3">
            <a:alphaModFix/>
          </a:blip>
          <a:srcRect b="0" l="0" r="0" t="0"/>
          <a:stretch/>
        </p:blipFill>
        <p:spPr>
          <a:xfrm>
            <a:off x="1343025" y="1108075"/>
            <a:ext cx="5895975" cy="521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3" name="Shape 453"/>
        <p:cNvGrpSpPr/>
        <p:nvPr/>
      </p:nvGrpSpPr>
      <p:grpSpPr>
        <a:xfrm>
          <a:off x="0" y="0"/>
          <a:ext cx="0" cy="0"/>
          <a:chOff x="0" y="0"/>
          <a:chExt cx="0" cy="0"/>
        </a:xfrm>
      </p:grpSpPr>
      <p:sp>
        <p:nvSpPr>
          <p:cNvPr id="454" name="Google Shape;454;p3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55" name="Google Shape;455;p3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6" name="Google Shape;456;p3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7" name="Google Shape;457;p3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8" name="Google Shape;458;p3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9" name="Google Shape;459;p3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0" name="Google Shape;460;p3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1" name="Google Shape;461;p3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62" name="Google Shape;462;p38"/>
          <p:cNvSpPr txBox="1"/>
          <p:nvPr/>
        </p:nvSpPr>
        <p:spPr>
          <a:xfrm>
            <a:off x="228600" y="11430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Assume that, in a Stop-and-Wait ARQ system, the bandwidth of the line is 1 Mbps, and 1 bit takes 20 ms to make a round trip. What is the bandwidth-delay product? If the system data frames are 1000 bits in length, what is the utilization percentage of the link?</a:t>
            </a:r>
            <a:endParaRPr/>
          </a:p>
        </p:txBody>
      </p:sp>
      <p:sp>
        <p:nvSpPr>
          <p:cNvPr id="463" name="Google Shape;463;p38"/>
          <p:cNvSpPr txBox="1"/>
          <p:nvPr/>
        </p:nvSpPr>
        <p:spPr>
          <a:xfrm>
            <a:off x="228600" y="3581400"/>
            <a:ext cx="8686800" cy="9461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0"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dk1"/>
              </a:buClr>
              <a:buSzPts val="2800"/>
              <a:buFont typeface="Times"/>
              <a:buNone/>
            </a:pPr>
            <a:r>
              <a:rPr b="1" i="0" lang="en-US" sz="2800" u="none">
                <a:solidFill>
                  <a:schemeClr val="dk1"/>
                </a:solidFill>
                <a:latin typeface="Times"/>
                <a:ea typeface="Times"/>
                <a:cs typeface="Times"/>
                <a:sym typeface="Times"/>
              </a:rPr>
              <a:t>The bandwidth-delay product is</a:t>
            </a:r>
            <a:endParaRPr/>
          </a:p>
        </p:txBody>
      </p:sp>
      <p:sp>
        <p:nvSpPr>
          <p:cNvPr id="464" name="Google Shape;464;p38"/>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11.4</a:t>
            </a:r>
            <a:endParaRPr/>
          </a:p>
        </p:txBody>
      </p:sp>
      <p:pic>
        <p:nvPicPr>
          <p:cNvPr id="465" name="Google Shape;465;p38"/>
          <p:cNvPicPr preferRelativeResize="0"/>
          <p:nvPr/>
        </p:nvPicPr>
        <p:blipFill rotWithShape="1">
          <a:blip r:embed="rId3">
            <a:alphaModFix/>
          </a:blip>
          <a:srcRect b="0" l="0" r="0" t="0"/>
          <a:stretch/>
        </p:blipFill>
        <p:spPr>
          <a:xfrm>
            <a:off x="1905000" y="4776787"/>
            <a:ext cx="4167187" cy="404812"/>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0" name="Shape 470"/>
        <p:cNvGrpSpPr/>
        <p:nvPr/>
      </p:nvGrpSpPr>
      <p:grpSpPr>
        <a:xfrm>
          <a:off x="0" y="0"/>
          <a:ext cx="0" cy="0"/>
          <a:chOff x="0" y="0"/>
          <a:chExt cx="0" cy="0"/>
        </a:xfrm>
      </p:grpSpPr>
      <p:sp>
        <p:nvSpPr>
          <p:cNvPr id="471" name="Google Shape;471;p3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72" name="Google Shape;472;p3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3" name="Google Shape;473;p3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4" name="Google Shape;474;p3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5" name="Google Shape;475;p3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6" name="Google Shape;476;p3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7" name="Google Shape;477;p3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8" name="Google Shape;478;p3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9" name="Google Shape;479;p39"/>
          <p:cNvSpPr txBox="1"/>
          <p:nvPr/>
        </p:nvSpPr>
        <p:spPr>
          <a:xfrm>
            <a:off x="228600" y="1143000"/>
            <a:ext cx="8686800" cy="30813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system can send 20,000 bits during the time it takes for the data to go from the sender to the receiver and then back again. However, the system sends only 1000 bits. We can say that the link utilization is only 1000/20,000, or </a:t>
            </a:r>
            <a:r>
              <a:rPr b="1" i="1" lang="en-US" sz="2800" u="none">
                <a:solidFill>
                  <a:schemeClr val="hlink"/>
                </a:solidFill>
                <a:latin typeface="Times New Roman"/>
                <a:ea typeface="Times New Roman"/>
                <a:cs typeface="Times New Roman"/>
                <a:sym typeface="Times New Roman"/>
              </a:rPr>
              <a:t>5</a:t>
            </a:r>
            <a:r>
              <a:rPr b="1" i="1" lang="en-US" sz="2800" u="none">
                <a:solidFill>
                  <a:schemeClr val="dk1"/>
                </a:solidFill>
                <a:latin typeface="Times New Roman"/>
                <a:ea typeface="Times New Roman"/>
                <a:cs typeface="Times New Roman"/>
                <a:sym typeface="Times New Roman"/>
              </a:rPr>
              <a:t> percent. For this reason, for a link with a high bandwidth or long delay, the use of Stop-and-Wait ARQ wastes the capacity of the link.</a:t>
            </a:r>
            <a:endParaRPr/>
          </a:p>
        </p:txBody>
      </p:sp>
      <p:sp>
        <p:nvSpPr>
          <p:cNvPr id="480" name="Google Shape;480;p39"/>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11.4 (continued)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5" name="Shape 485"/>
        <p:cNvGrpSpPr/>
        <p:nvPr/>
      </p:nvGrpSpPr>
      <p:grpSpPr>
        <a:xfrm>
          <a:off x="0" y="0"/>
          <a:ext cx="0" cy="0"/>
          <a:chOff x="0" y="0"/>
          <a:chExt cx="0" cy="0"/>
        </a:xfrm>
      </p:grpSpPr>
      <p:sp>
        <p:nvSpPr>
          <p:cNvPr id="486" name="Google Shape;486;p4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487" name="Google Shape;487;p4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4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9" name="Google Shape;489;p4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0" name="Google Shape;490;p4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1" name="Google Shape;491;p4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2" name="Google Shape;492;p4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3" name="Google Shape;493;p4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94" name="Google Shape;494;p40"/>
          <p:cNvSpPr txBox="1"/>
          <p:nvPr/>
        </p:nvSpPr>
        <p:spPr>
          <a:xfrm>
            <a:off x="228600" y="990600"/>
            <a:ext cx="8229600" cy="18002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What is the utilization percentage of the link in Example 11.4 if we have a protocol that can send up to 15 frames before stopping and worrying about the acknowledgments?</a:t>
            </a:r>
            <a:endParaRPr/>
          </a:p>
        </p:txBody>
      </p:sp>
      <p:sp>
        <p:nvSpPr>
          <p:cNvPr id="495" name="Google Shape;495;p40"/>
          <p:cNvSpPr txBox="1"/>
          <p:nvPr/>
        </p:nvSpPr>
        <p:spPr>
          <a:xfrm>
            <a:off x="228600" y="3335337"/>
            <a:ext cx="8686800" cy="30813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The bandwidth-delay product is still 20,000 bits. The system can send up to 15 frames or 15,000 bits during a round trip. This means the utilization is 15,000/20,000, or </a:t>
            </a:r>
            <a:r>
              <a:rPr b="1" i="1" lang="en-US" sz="2800" u="none">
                <a:solidFill>
                  <a:schemeClr val="hlink"/>
                </a:solidFill>
                <a:latin typeface="Times"/>
                <a:ea typeface="Times"/>
                <a:cs typeface="Times"/>
                <a:sym typeface="Times"/>
              </a:rPr>
              <a:t>75</a:t>
            </a:r>
            <a:r>
              <a:rPr b="1" i="1" lang="en-US" sz="2800" u="none">
                <a:solidFill>
                  <a:schemeClr val="dk1"/>
                </a:solidFill>
                <a:latin typeface="Times"/>
                <a:ea typeface="Times"/>
                <a:cs typeface="Times"/>
                <a:sym typeface="Times"/>
              </a:rPr>
              <a:t> percent. Of course, if there are damaged frames, the utilization percentage is much less because frames have to be resent.</a:t>
            </a:r>
            <a:endParaRPr/>
          </a:p>
        </p:txBody>
      </p:sp>
      <p:sp>
        <p:nvSpPr>
          <p:cNvPr id="496" name="Google Shape;496;p40"/>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11.5</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sp>
        <p:nvSpPr>
          <p:cNvPr id="502" name="Google Shape;502;p4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03" name="Google Shape;503;p4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4" name="Google Shape;504;p4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5" name="Google Shape;505;p4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6" name="Google Shape;506;p4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7" name="Google Shape;507;p4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8" name="Google Shape;508;p4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9" name="Google Shape;509;p4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10" name="Google Shape;510;p41"/>
          <p:cNvCxnSpPr/>
          <p:nvPr/>
        </p:nvCxnSpPr>
        <p:spPr>
          <a:xfrm>
            <a:off x="457200" y="2362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11" name="Google Shape;511;p41"/>
          <p:cNvCxnSpPr/>
          <p:nvPr/>
        </p:nvCxnSpPr>
        <p:spPr>
          <a:xfrm>
            <a:off x="458787" y="45720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12" name="Google Shape;512;p41"/>
          <p:cNvSpPr txBox="1"/>
          <p:nvPr/>
        </p:nvSpPr>
        <p:spPr>
          <a:xfrm>
            <a:off x="495300" y="24542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the Go-Back-N Protocol, the sequence numbers are modulo 2</a:t>
            </a:r>
            <a:r>
              <a:rPr b="1" baseline="30000" i="1" lang="en-US" sz="3200" u="none">
                <a:solidFill>
                  <a:schemeClr val="dk1"/>
                </a:solidFill>
                <a:latin typeface="Arial"/>
                <a:ea typeface="Arial"/>
                <a:cs typeface="Arial"/>
                <a:sym typeface="Arial"/>
              </a:rPr>
              <a:t>m</a:t>
            </a:r>
            <a:r>
              <a:rPr b="1" i="0" lang="en-US" sz="3200" u="none">
                <a:solidFill>
                  <a:schemeClr val="dk1"/>
                </a:solidFill>
                <a:latin typeface="Arial"/>
                <a:ea typeface="Arial"/>
                <a:cs typeface="Arial"/>
                <a:sym typeface="Arial"/>
              </a:rPr>
              <a:t>,</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where m is the size of the sequence number field in bits.</a:t>
            </a:r>
            <a:endParaRPr/>
          </a:p>
        </p:txBody>
      </p:sp>
      <p:grpSp>
        <p:nvGrpSpPr>
          <p:cNvPr id="513" name="Google Shape;513;p41"/>
          <p:cNvGrpSpPr/>
          <p:nvPr/>
        </p:nvGrpSpPr>
        <p:grpSpPr>
          <a:xfrm>
            <a:off x="457200" y="1719262"/>
            <a:ext cx="1143000" cy="566737"/>
            <a:chOff x="1200" y="1248"/>
            <a:chExt cx="720" cy="357"/>
          </a:xfrm>
        </p:grpSpPr>
        <p:pic>
          <p:nvPicPr>
            <p:cNvPr id="514" name="Google Shape;514;p4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15" name="Google Shape;515;p4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0" name="Shape 520"/>
        <p:cNvGrpSpPr/>
        <p:nvPr/>
      </p:nvGrpSpPr>
      <p:grpSpPr>
        <a:xfrm>
          <a:off x="0" y="0"/>
          <a:ext cx="0" cy="0"/>
          <a:chOff x="0" y="0"/>
          <a:chExt cx="0" cy="0"/>
        </a:xfrm>
      </p:grpSpPr>
      <p:sp>
        <p:nvSpPr>
          <p:cNvPr id="521" name="Google Shape;521;p4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22" name="Google Shape;522;p4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23" name="Google Shape;523;p4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24" name="Google Shape;524;p42"/>
          <p:cNvSpPr txBox="1"/>
          <p:nvPr/>
        </p:nvSpPr>
        <p:spPr>
          <a:xfrm>
            <a:off x="304800" y="381000"/>
            <a:ext cx="5575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11.12  </a:t>
            </a:r>
            <a:r>
              <a:rPr b="1" i="1" lang="en-US" sz="2000" u="none">
                <a:solidFill>
                  <a:schemeClr val="dk1"/>
                </a:solidFill>
                <a:latin typeface="Times New Roman"/>
                <a:ea typeface="Times New Roman"/>
                <a:cs typeface="Times New Roman"/>
                <a:sym typeface="Times New Roman"/>
              </a:rPr>
              <a:t>Send window for Go-Back-N ARQ</a:t>
            </a:r>
            <a:endParaRPr/>
          </a:p>
        </p:txBody>
      </p:sp>
      <p:cxnSp>
        <p:nvCxnSpPr>
          <p:cNvPr id="525" name="Google Shape;525;p4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26" name="Google Shape;526;p42"/>
          <p:cNvPicPr preferRelativeResize="0"/>
          <p:nvPr/>
        </p:nvPicPr>
        <p:blipFill rotWithShape="1">
          <a:blip r:embed="rId3">
            <a:alphaModFix/>
          </a:blip>
          <a:srcRect b="0" l="0" r="0" t="0"/>
          <a:stretch/>
        </p:blipFill>
        <p:spPr>
          <a:xfrm>
            <a:off x="225425" y="1228725"/>
            <a:ext cx="8537575" cy="456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8" name="Google Shape;58;p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9" name="Google Shape;59;p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0" name="Google Shape;60;p7"/>
          <p:cNvSpPr txBox="1"/>
          <p:nvPr/>
        </p:nvSpPr>
        <p:spPr>
          <a:xfrm>
            <a:off x="304800" y="381000"/>
            <a:ext cx="4773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  </a:t>
            </a:r>
            <a:r>
              <a:rPr b="1" i="1" lang="en-US" sz="2000" u="none">
                <a:solidFill>
                  <a:schemeClr val="dk1"/>
                </a:solidFill>
                <a:latin typeface="Times New Roman"/>
                <a:ea typeface="Times New Roman"/>
                <a:cs typeface="Times New Roman"/>
                <a:sym typeface="Times New Roman"/>
              </a:rPr>
              <a:t>Byte stuffing and unstuffing</a:t>
            </a:r>
            <a:endParaRPr/>
          </a:p>
        </p:txBody>
      </p:sp>
      <p:cxnSp>
        <p:nvCxnSpPr>
          <p:cNvPr id="61" name="Google Shape;61;p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2" name="Google Shape;62;p7"/>
          <p:cNvPicPr preferRelativeResize="0"/>
          <p:nvPr/>
        </p:nvPicPr>
        <p:blipFill rotWithShape="1">
          <a:blip r:embed="rId3">
            <a:alphaModFix/>
          </a:blip>
          <a:srcRect b="0" l="0" r="0" t="0"/>
          <a:stretch/>
        </p:blipFill>
        <p:spPr>
          <a:xfrm>
            <a:off x="609600" y="1574800"/>
            <a:ext cx="7331075" cy="4064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1" name="Shape 531"/>
        <p:cNvGrpSpPr/>
        <p:nvPr/>
      </p:nvGrpSpPr>
      <p:grpSpPr>
        <a:xfrm>
          <a:off x="0" y="0"/>
          <a:ext cx="0" cy="0"/>
          <a:chOff x="0" y="0"/>
          <a:chExt cx="0" cy="0"/>
        </a:xfrm>
      </p:grpSpPr>
      <p:sp>
        <p:nvSpPr>
          <p:cNvPr id="532" name="Google Shape;532;p4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33" name="Google Shape;533;p4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4" name="Google Shape;534;p4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5" name="Google Shape;535;p4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6" name="Google Shape;536;p4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7" name="Google Shape;537;p4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8" name="Google Shape;538;p4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39" name="Google Shape;539;p4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40" name="Google Shape;540;p4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41" name="Google Shape;541;p43"/>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42" name="Google Shape;542;p43"/>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send window is an abstract concept defining an imaginary box of size 2</a:t>
            </a:r>
            <a:r>
              <a:rPr b="1" baseline="30000" i="1" lang="en-US" sz="3200" u="none">
                <a:solidFill>
                  <a:schemeClr val="dk1"/>
                </a:solidFill>
                <a:latin typeface="Arial"/>
                <a:ea typeface="Arial"/>
                <a:cs typeface="Arial"/>
                <a:sym typeface="Arial"/>
              </a:rPr>
              <a:t>m</a:t>
            </a:r>
            <a:r>
              <a:rPr b="1" i="0" lang="en-US" sz="3200" u="none">
                <a:solidFill>
                  <a:schemeClr val="dk1"/>
                </a:solidFill>
                <a:latin typeface="Arial"/>
                <a:ea typeface="Arial"/>
                <a:cs typeface="Arial"/>
                <a:sym typeface="Arial"/>
              </a:rPr>
              <a:t> − 1 with three variables: S</a:t>
            </a:r>
            <a:r>
              <a:rPr b="1" baseline="-25000" i="0" lang="en-US" sz="3200" u="none">
                <a:solidFill>
                  <a:schemeClr val="dk1"/>
                </a:solidFill>
                <a:latin typeface="Arial"/>
                <a:ea typeface="Arial"/>
                <a:cs typeface="Arial"/>
                <a:sym typeface="Arial"/>
              </a:rPr>
              <a:t>f</a:t>
            </a:r>
            <a:r>
              <a:rPr b="1" i="0" lang="en-US" sz="3200" u="none">
                <a:solidFill>
                  <a:schemeClr val="dk1"/>
                </a:solidFill>
                <a:latin typeface="Arial"/>
                <a:ea typeface="Arial"/>
                <a:cs typeface="Arial"/>
                <a:sym typeface="Arial"/>
              </a:rPr>
              <a:t>, S</a:t>
            </a:r>
            <a:r>
              <a:rPr b="1" baseline="-25000" i="0" lang="en-US" sz="3200" u="none">
                <a:solidFill>
                  <a:schemeClr val="dk1"/>
                </a:solidFill>
                <a:latin typeface="Arial"/>
                <a:ea typeface="Arial"/>
                <a:cs typeface="Arial"/>
                <a:sym typeface="Arial"/>
              </a:rPr>
              <a:t>n</a:t>
            </a:r>
            <a:r>
              <a:rPr b="1" i="0" lang="en-US" sz="3200" u="none">
                <a:solidFill>
                  <a:schemeClr val="dk1"/>
                </a:solidFill>
                <a:latin typeface="Arial"/>
                <a:ea typeface="Arial"/>
                <a:cs typeface="Arial"/>
                <a:sym typeface="Arial"/>
              </a:rPr>
              <a:t>, and S</a:t>
            </a:r>
            <a:r>
              <a:rPr b="1" baseline="-25000" i="0" lang="en-US" sz="3200" u="none">
                <a:solidFill>
                  <a:schemeClr val="dk1"/>
                </a:solidFill>
                <a:latin typeface="Arial"/>
                <a:ea typeface="Arial"/>
                <a:cs typeface="Arial"/>
                <a:sym typeface="Arial"/>
              </a:rPr>
              <a:t>size</a:t>
            </a:r>
            <a:r>
              <a:rPr b="1" i="0" lang="en-US" sz="3200" u="none">
                <a:solidFill>
                  <a:schemeClr val="dk1"/>
                </a:solidFill>
                <a:latin typeface="Arial"/>
                <a:ea typeface="Arial"/>
                <a:cs typeface="Arial"/>
                <a:sym typeface="Arial"/>
              </a:rPr>
              <a:t>.</a:t>
            </a:r>
            <a:endParaRPr/>
          </a:p>
        </p:txBody>
      </p:sp>
      <p:grpSp>
        <p:nvGrpSpPr>
          <p:cNvPr id="543" name="Google Shape;543;p43"/>
          <p:cNvGrpSpPr/>
          <p:nvPr/>
        </p:nvGrpSpPr>
        <p:grpSpPr>
          <a:xfrm>
            <a:off x="457200" y="2024062"/>
            <a:ext cx="1143000" cy="566737"/>
            <a:chOff x="1200" y="1248"/>
            <a:chExt cx="720" cy="357"/>
          </a:xfrm>
        </p:grpSpPr>
        <p:pic>
          <p:nvPicPr>
            <p:cNvPr id="544" name="Google Shape;544;p4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45" name="Google Shape;545;p4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4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52" name="Google Shape;552;p4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3" name="Google Shape;553;p4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4" name="Google Shape;554;p4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5" name="Google Shape;555;p4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6" name="Google Shape;556;p4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7" name="Google Shape;557;p4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58" name="Google Shape;558;p4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59" name="Google Shape;559;p4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60" name="Google Shape;560;p44"/>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61" name="Google Shape;561;p44"/>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send window can slide one</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or more slots when a valid acknowledgment arrives.</a:t>
            </a:r>
            <a:endParaRPr/>
          </a:p>
        </p:txBody>
      </p:sp>
      <p:grpSp>
        <p:nvGrpSpPr>
          <p:cNvPr id="562" name="Google Shape;562;p44"/>
          <p:cNvGrpSpPr/>
          <p:nvPr/>
        </p:nvGrpSpPr>
        <p:grpSpPr>
          <a:xfrm>
            <a:off x="457200" y="1981200"/>
            <a:ext cx="1143000" cy="566737"/>
            <a:chOff x="1200" y="1248"/>
            <a:chExt cx="720" cy="357"/>
          </a:xfrm>
        </p:grpSpPr>
        <p:pic>
          <p:nvPicPr>
            <p:cNvPr id="563" name="Google Shape;563;p4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64" name="Google Shape;564;p4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4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571" name="Google Shape;571;p4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72" name="Google Shape;572;p4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73" name="Google Shape;573;p45"/>
          <p:cNvSpPr txBox="1"/>
          <p:nvPr/>
        </p:nvSpPr>
        <p:spPr>
          <a:xfrm>
            <a:off x="304800" y="381000"/>
            <a:ext cx="58562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11.13  </a:t>
            </a:r>
            <a:r>
              <a:rPr b="1" i="1" lang="en-US" sz="2000" u="none">
                <a:solidFill>
                  <a:schemeClr val="dk1"/>
                </a:solidFill>
                <a:latin typeface="Times New Roman"/>
                <a:ea typeface="Times New Roman"/>
                <a:cs typeface="Times New Roman"/>
                <a:sym typeface="Times New Roman"/>
              </a:rPr>
              <a:t>Receive window for Go-Back-N ARQ</a:t>
            </a:r>
            <a:endParaRPr/>
          </a:p>
        </p:txBody>
      </p:sp>
      <p:cxnSp>
        <p:nvCxnSpPr>
          <p:cNvPr id="574" name="Google Shape;574;p4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75" name="Google Shape;575;p45"/>
          <p:cNvPicPr preferRelativeResize="0"/>
          <p:nvPr/>
        </p:nvPicPr>
        <p:blipFill rotWithShape="1">
          <a:blip r:embed="rId3">
            <a:alphaModFix/>
          </a:blip>
          <a:srcRect b="0" l="0" r="0" t="0"/>
          <a:stretch/>
        </p:blipFill>
        <p:spPr>
          <a:xfrm>
            <a:off x="696912" y="1844675"/>
            <a:ext cx="7761287" cy="341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0" name="Shape 580"/>
        <p:cNvGrpSpPr/>
        <p:nvPr/>
      </p:nvGrpSpPr>
      <p:grpSpPr>
        <a:xfrm>
          <a:off x="0" y="0"/>
          <a:ext cx="0" cy="0"/>
          <a:chOff x="0" y="0"/>
          <a:chExt cx="0" cy="0"/>
        </a:xfrm>
      </p:grpSpPr>
      <p:sp>
        <p:nvSpPr>
          <p:cNvPr id="581" name="Google Shape;581;p4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582" name="Google Shape;582;p4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3" name="Google Shape;583;p4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4" name="Google Shape;584;p4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5" name="Google Shape;585;p4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6" name="Google Shape;586;p4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7" name="Google Shape;587;p4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88" name="Google Shape;588;p4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89" name="Google Shape;589;p46"/>
          <p:cNvCxnSpPr/>
          <p:nvPr/>
        </p:nvCxnSpPr>
        <p:spPr>
          <a:xfrm>
            <a:off x="457200" y="2057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590" name="Google Shape;590;p46"/>
          <p:cNvCxnSpPr/>
          <p:nvPr/>
        </p:nvCxnSpPr>
        <p:spPr>
          <a:xfrm>
            <a:off x="458787" y="5257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591" name="Google Shape;591;p46"/>
          <p:cNvSpPr txBox="1"/>
          <p:nvPr/>
        </p:nvSpPr>
        <p:spPr>
          <a:xfrm>
            <a:off x="495300" y="2149475"/>
            <a:ext cx="8077200" cy="301625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receive window is an abstract concept defining an imaginary box </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of size 1 with one single variable  R</a:t>
            </a:r>
            <a:r>
              <a:rPr b="1" baseline="-25000" i="0" lang="en-US" sz="3200" u="none">
                <a:solidFill>
                  <a:schemeClr val="dk1"/>
                </a:solidFill>
                <a:latin typeface="Arial"/>
                <a:ea typeface="Arial"/>
                <a:cs typeface="Arial"/>
                <a:sym typeface="Arial"/>
              </a:rPr>
              <a:t>n</a:t>
            </a:r>
            <a:r>
              <a:rPr b="1" i="0" lang="en-US" sz="3200" u="none">
                <a:solidFill>
                  <a:schemeClr val="dk1"/>
                </a:solidFill>
                <a:latin typeface="Arial"/>
                <a:ea typeface="Arial"/>
                <a:cs typeface="Arial"/>
                <a:sym typeface="Arial"/>
              </a:rPr>
              <a:t>.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The window slides</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when a correct frame has arrived; sliding occurs one slot at a time.</a:t>
            </a:r>
            <a:endParaRPr/>
          </a:p>
        </p:txBody>
      </p:sp>
      <p:grpSp>
        <p:nvGrpSpPr>
          <p:cNvPr id="592" name="Google Shape;592;p46"/>
          <p:cNvGrpSpPr/>
          <p:nvPr/>
        </p:nvGrpSpPr>
        <p:grpSpPr>
          <a:xfrm>
            <a:off x="457200" y="1371600"/>
            <a:ext cx="1143000" cy="566737"/>
            <a:chOff x="1200" y="1248"/>
            <a:chExt cx="720" cy="357"/>
          </a:xfrm>
        </p:grpSpPr>
        <p:pic>
          <p:nvPicPr>
            <p:cNvPr id="593" name="Google Shape;593;p4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94" name="Google Shape;594;p4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4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01" name="Google Shape;601;p4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02" name="Google Shape;602;p47"/>
          <p:cNvCxnSpPr/>
          <p:nvPr/>
        </p:nvCxnSpPr>
        <p:spPr>
          <a:xfrm>
            <a:off x="152400" y="7620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03" name="Google Shape;603;p47"/>
          <p:cNvSpPr txBox="1"/>
          <p:nvPr/>
        </p:nvSpPr>
        <p:spPr>
          <a:xfrm>
            <a:off x="304800" y="228600"/>
            <a:ext cx="48196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11.14  </a:t>
            </a:r>
            <a:r>
              <a:rPr b="1" i="1" lang="en-US" sz="2000" u="none">
                <a:solidFill>
                  <a:schemeClr val="dk1"/>
                </a:solidFill>
                <a:latin typeface="Times New Roman"/>
                <a:ea typeface="Times New Roman"/>
                <a:cs typeface="Times New Roman"/>
                <a:sym typeface="Times New Roman"/>
              </a:rPr>
              <a:t>Design of Go-Back-N ARQ</a:t>
            </a:r>
            <a:endParaRPr/>
          </a:p>
        </p:txBody>
      </p:sp>
      <p:cxnSp>
        <p:nvCxnSpPr>
          <p:cNvPr id="604" name="Google Shape;604;p47"/>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05" name="Google Shape;605;p47"/>
          <p:cNvPicPr preferRelativeResize="0"/>
          <p:nvPr/>
        </p:nvPicPr>
        <p:blipFill rotWithShape="1">
          <a:blip r:embed="rId3">
            <a:alphaModFix/>
          </a:blip>
          <a:srcRect b="0" l="0" r="0" t="0"/>
          <a:stretch/>
        </p:blipFill>
        <p:spPr>
          <a:xfrm>
            <a:off x="1346200" y="914400"/>
            <a:ext cx="6197600" cy="5241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0" name="Shape 610"/>
        <p:cNvGrpSpPr/>
        <p:nvPr/>
      </p:nvGrpSpPr>
      <p:grpSpPr>
        <a:xfrm>
          <a:off x="0" y="0"/>
          <a:ext cx="0" cy="0"/>
          <a:chOff x="0" y="0"/>
          <a:chExt cx="0" cy="0"/>
        </a:xfrm>
      </p:grpSpPr>
      <p:sp>
        <p:nvSpPr>
          <p:cNvPr id="611" name="Google Shape;611;p4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12" name="Google Shape;612;p4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13" name="Google Shape;613;p4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14" name="Google Shape;614;p48"/>
          <p:cNvSpPr txBox="1"/>
          <p:nvPr/>
        </p:nvSpPr>
        <p:spPr>
          <a:xfrm>
            <a:off x="304800" y="381000"/>
            <a:ext cx="54879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11.15  </a:t>
            </a:r>
            <a:r>
              <a:rPr b="1" i="1" lang="en-US" sz="2000" u="none">
                <a:solidFill>
                  <a:schemeClr val="dk1"/>
                </a:solidFill>
                <a:latin typeface="Times New Roman"/>
                <a:ea typeface="Times New Roman"/>
                <a:cs typeface="Times New Roman"/>
                <a:sym typeface="Times New Roman"/>
              </a:rPr>
              <a:t>Window size for Go-Back-N ARQ</a:t>
            </a:r>
            <a:endParaRPr/>
          </a:p>
        </p:txBody>
      </p:sp>
      <p:cxnSp>
        <p:nvCxnSpPr>
          <p:cNvPr id="615" name="Google Shape;615;p48"/>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16" name="Google Shape;616;p48"/>
          <p:cNvPicPr preferRelativeResize="0"/>
          <p:nvPr/>
        </p:nvPicPr>
        <p:blipFill rotWithShape="1">
          <a:blip r:embed="rId3">
            <a:alphaModFix/>
          </a:blip>
          <a:srcRect b="0" l="0" r="0" t="0"/>
          <a:stretch/>
        </p:blipFill>
        <p:spPr>
          <a:xfrm>
            <a:off x="871537" y="1143000"/>
            <a:ext cx="7358062" cy="513873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1" name="Shape 621"/>
        <p:cNvGrpSpPr/>
        <p:nvPr/>
      </p:nvGrpSpPr>
      <p:grpSpPr>
        <a:xfrm>
          <a:off x="0" y="0"/>
          <a:ext cx="0" cy="0"/>
          <a:chOff x="0" y="0"/>
          <a:chExt cx="0" cy="0"/>
        </a:xfrm>
      </p:grpSpPr>
      <p:sp>
        <p:nvSpPr>
          <p:cNvPr id="622" name="Google Shape;622;p4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23" name="Google Shape;623;p4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4" name="Google Shape;624;p49"/>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5" name="Google Shape;625;p4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49"/>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7" name="Google Shape;627;p49"/>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8" name="Google Shape;628;p4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9" name="Google Shape;629;p49"/>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30" name="Google Shape;630;p49"/>
          <p:cNvCxnSpPr/>
          <p:nvPr/>
        </p:nvCxnSpPr>
        <p:spPr>
          <a:xfrm>
            <a:off x="457200" y="2286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31" name="Google Shape;631;p49"/>
          <p:cNvCxnSpPr/>
          <p:nvPr/>
        </p:nvCxnSpPr>
        <p:spPr>
          <a:xfrm>
            <a:off x="458787" y="4495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632" name="Google Shape;632;p49"/>
          <p:cNvSpPr txBox="1"/>
          <p:nvPr/>
        </p:nvSpPr>
        <p:spPr>
          <a:xfrm>
            <a:off x="495300" y="2378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Go-Back-N ARQ, the size of the send window must be less than 2</a:t>
            </a:r>
            <a:r>
              <a:rPr b="1" baseline="30000" i="1" lang="en-US" sz="3200" u="none">
                <a:solidFill>
                  <a:schemeClr val="dk1"/>
                </a:solidFill>
                <a:latin typeface="Arial"/>
                <a:ea typeface="Arial"/>
                <a:cs typeface="Arial"/>
                <a:sym typeface="Arial"/>
              </a:rPr>
              <a:t>m</a:t>
            </a:r>
            <a:r>
              <a:rPr b="1" i="0" lang="en-US" sz="3200" u="none">
                <a:solidFill>
                  <a:schemeClr val="dk1"/>
                </a:solidFill>
                <a:latin typeface="Arial"/>
                <a:ea typeface="Arial"/>
                <a:cs typeface="Arial"/>
                <a:sym typeface="Arial"/>
              </a:rPr>
              <a:t>;</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size of the receiver window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is always 1.</a:t>
            </a:r>
            <a:endParaRPr/>
          </a:p>
        </p:txBody>
      </p:sp>
      <p:grpSp>
        <p:nvGrpSpPr>
          <p:cNvPr id="633" name="Google Shape;633;p49"/>
          <p:cNvGrpSpPr/>
          <p:nvPr/>
        </p:nvGrpSpPr>
        <p:grpSpPr>
          <a:xfrm>
            <a:off x="457200" y="1600200"/>
            <a:ext cx="1143000" cy="566737"/>
            <a:chOff x="1200" y="1248"/>
            <a:chExt cx="720" cy="357"/>
          </a:xfrm>
        </p:grpSpPr>
        <p:pic>
          <p:nvPicPr>
            <p:cNvPr id="634" name="Google Shape;634;p4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35" name="Google Shape;635;p4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0" name="Shape 640"/>
        <p:cNvGrpSpPr/>
        <p:nvPr/>
      </p:nvGrpSpPr>
      <p:grpSpPr>
        <a:xfrm>
          <a:off x="0" y="0"/>
          <a:ext cx="0" cy="0"/>
          <a:chOff x="0" y="0"/>
          <a:chExt cx="0" cy="0"/>
        </a:xfrm>
      </p:grpSpPr>
      <p:sp>
        <p:nvSpPr>
          <p:cNvPr id="641" name="Google Shape;641;p5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42" name="Google Shape;642;p50"/>
          <p:cNvSpPr txBox="1"/>
          <p:nvPr/>
        </p:nvSpPr>
        <p:spPr>
          <a:xfrm>
            <a:off x="304800" y="152400"/>
            <a:ext cx="53451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11.7</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Go-Back-N sender algorithm</a:t>
            </a:r>
            <a:endParaRPr/>
          </a:p>
        </p:txBody>
      </p:sp>
      <p:pic>
        <p:nvPicPr>
          <p:cNvPr id="643" name="Google Shape;643;p50"/>
          <p:cNvPicPr preferRelativeResize="0"/>
          <p:nvPr/>
        </p:nvPicPr>
        <p:blipFill rotWithShape="1">
          <a:blip r:embed="rId3">
            <a:alphaModFix/>
          </a:blip>
          <a:srcRect b="0" l="0" r="0" t="0"/>
          <a:stretch/>
        </p:blipFill>
        <p:spPr>
          <a:xfrm>
            <a:off x="53975" y="590550"/>
            <a:ext cx="9013825" cy="5505450"/>
          </a:xfrm>
          <a:prstGeom prst="rect">
            <a:avLst/>
          </a:prstGeom>
          <a:noFill/>
          <a:ln>
            <a:noFill/>
          </a:ln>
        </p:spPr>
      </p:pic>
      <p:sp>
        <p:nvSpPr>
          <p:cNvPr id="644" name="Google Shape;644;p50"/>
          <p:cNvSpPr txBox="1"/>
          <p:nvPr/>
        </p:nvSpPr>
        <p:spPr>
          <a:xfrm>
            <a:off x="7315200" y="591185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9" name="Shape 649"/>
        <p:cNvGrpSpPr/>
        <p:nvPr/>
      </p:nvGrpSpPr>
      <p:grpSpPr>
        <a:xfrm>
          <a:off x="0" y="0"/>
          <a:ext cx="0" cy="0"/>
          <a:chOff x="0" y="0"/>
          <a:chExt cx="0" cy="0"/>
        </a:xfrm>
      </p:grpSpPr>
      <p:sp>
        <p:nvSpPr>
          <p:cNvPr id="650" name="Google Shape;650;p5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51" name="Google Shape;651;p51"/>
          <p:cNvSpPr txBox="1"/>
          <p:nvPr/>
        </p:nvSpPr>
        <p:spPr>
          <a:xfrm>
            <a:off x="295275" y="0"/>
            <a:ext cx="54086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11.7</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Go-Back-N sender algorithm </a:t>
            </a:r>
            <a:endParaRPr/>
          </a:p>
        </p:txBody>
      </p:sp>
      <p:pic>
        <p:nvPicPr>
          <p:cNvPr id="652" name="Google Shape;652;p51"/>
          <p:cNvPicPr preferRelativeResize="0"/>
          <p:nvPr/>
        </p:nvPicPr>
        <p:blipFill rotWithShape="1">
          <a:blip r:embed="rId3">
            <a:alphaModFix/>
          </a:blip>
          <a:srcRect b="0" l="0" r="0" t="0"/>
          <a:stretch/>
        </p:blipFill>
        <p:spPr>
          <a:xfrm>
            <a:off x="142875" y="533400"/>
            <a:ext cx="8848725" cy="5943600"/>
          </a:xfrm>
          <a:prstGeom prst="rect">
            <a:avLst/>
          </a:prstGeom>
          <a:noFill/>
          <a:ln>
            <a:noFill/>
          </a:ln>
        </p:spPr>
      </p:pic>
      <p:sp>
        <p:nvSpPr>
          <p:cNvPr id="653" name="Google Shape;653;p51"/>
          <p:cNvSpPr txBox="1"/>
          <p:nvPr/>
        </p:nvSpPr>
        <p:spPr>
          <a:xfrm>
            <a:off x="7277100" y="-7620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8" name="Shape 658"/>
        <p:cNvGrpSpPr/>
        <p:nvPr/>
      </p:nvGrpSpPr>
      <p:grpSpPr>
        <a:xfrm>
          <a:off x="0" y="0"/>
          <a:ext cx="0" cy="0"/>
          <a:chOff x="0" y="0"/>
          <a:chExt cx="0" cy="0"/>
        </a:xfrm>
      </p:grpSpPr>
      <p:sp>
        <p:nvSpPr>
          <p:cNvPr id="659" name="Google Shape;659;p5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0" name="Google Shape;660;p52"/>
          <p:cNvSpPr txBox="1"/>
          <p:nvPr/>
        </p:nvSpPr>
        <p:spPr>
          <a:xfrm>
            <a:off x="228600" y="152400"/>
            <a:ext cx="54848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11.8</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Go-Back-N receiver algorithm</a:t>
            </a:r>
            <a:endParaRPr/>
          </a:p>
        </p:txBody>
      </p:sp>
      <p:pic>
        <p:nvPicPr>
          <p:cNvPr id="661" name="Google Shape;661;p52"/>
          <p:cNvPicPr preferRelativeResize="0"/>
          <p:nvPr/>
        </p:nvPicPr>
        <p:blipFill rotWithShape="1">
          <a:blip r:embed="rId3">
            <a:alphaModFix/>
          </a:blip>
          <a:srcRect b="0" l="0" r="0" t="0"/>
          <a:stretch/>
        </p:blipFill>
        <p:spPr>
          <a:xfrm>
            <a:off x="0" y="685800"/>
            <a:ext cx="9104312" cy="552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9" name="Google Shape;69;p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 name="Google Shape;70;p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 name="Google Shape;71;p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2" name="Google Shape;72;p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 name="Google Shape;73;p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 name="Google Shape;74;p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Google Shape;75;p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6" name="Google Shape;76;p8"/>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77" name="Google Shape;77;p8"/>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78" name="Google Shape;78;p8"/>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Byte stuffing is the process of adding 1 extra byte whenever there is a flag or escape character in the text.</a:t>
            </a:r>
            <a:endParaRPr/>
          </a:p>
        </p:txBody>
      </p:sp>
      <p:grpSp>
        <p:nvGrpSpPr>
          <p:cNvPr id="79" name="Google Shape;79;p8"/>
          <p:cNvGrpSpPr/>
          <p:nvPr/>
        </p:nvGrpSpPr>
        <p:grpSpPr>
          <a:xfrm>
            <a:off x="457200" y="1981200"/>
            <a:ext cx="1143000" cy="566737"/>
            <a:chOff x="1200" y="1248"/>
            <a:chExt cx="720" cy="357"/>
          </a:xfrm>
        </p:grpSpPr>
        <p:pic>
          <p:nvPicPr>
            <p:cNvPr id="80" name="Google Shape;80;p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1" name="Google Shape;81;p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6" name="Shape 666"/>
        <p:cNvGrpSpPr/>
        <p:nvPr/>
      </p:nvGrpSpPr>
      <p:grpSpPr>
        <a:xfrm>
          <a:off x="0" y="0"/>
          <a:ext cx="0" cy="0"/>
          <a:chOff x="0" y="0"/>
          <a:chExt cx="0" cy="0"/>
        </a:xfrm>
      </p:grpSpPr>
      <p:sp>
        <p:nvSpPr>
          <p:cNvPr id="667" name="Google Shape;667;p5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68" name="Google Shape;668;p5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69" name="Google Shape;669;p5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0" name="Google Shape;670;p5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1" name="Google Shape;671;p5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2" name="Google Shape;672;p5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3" name="Google Shape;673;p5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4" name="Google Shape;674;p5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75" name="Google Shape;675;p53"/>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11.6</a:t>
            </a:r>
            <a:endParaRPr/>
          </a:p>
        </p:txBody>
      </p:sp>
      <p:sp>
        <p:nvSpPr>
          <p:cNvPr id="676" name="Google Shape;676;p53"/>
          <p:cNvSpPr txBox="1"/>
          <p:nvPr/>
        </p:nvSpPr>
        <p:spPr>
          <a:xfrm>
            <a:off x="228600" y="762000"/>
            <a:ext cx="8686800" cy="56435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11.16 shows an example of Go-Back-N. This is an example of a case where the forward channel is reliable, but the reverse is not. No data frames are lost, but some ACKs are delayed and one is lost. The example also shows how cumulative acknowledgments can help if acknowledgments are delayed or lost. After initialization, there are seven sender events. Request events are triggered by data from the network layer; arrival events are triggered by acknowledgments from the physical layer. There is no time-out event here because all outstanding frames are acknowledged before the timer expires. Note that although ACK 2 is lost, ACK 3 serves as both ACK 2 and ACK 3.</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1" name="Shape 681"/>
        <p:cNvGrpSpPr/>
        <p:nvPr/>
      </p:nvGrpSpPr>
      <p:grpSpPr>
        <a:xfrm>
          <a:off x="0" y="0"/>
          <a:ext cx="0" cy="0"/>
          <a:chOff x="0" y="0"/>
          <a:chExt cx="0" cy="0"/>
        </a:xfrm>
      </p:grpSpPr>
      <p:sp>
        <p:nvSpPr>
          <p:cNvPr id="682" name="Google Shape;682;p5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683" name="Google Shape;683;p5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684" name="Google Shape;684;p54"/>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685" name="Google Shape;685;p54"/>
          <p:cNvSpPr txBox="1"/>
          <p:nvPr/>
        </p:nvSpPr>
        <p:spPr>
          <a:xfrm>
            <a:off x="304800" y="228600"/>
            <a:ext cx="5308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11.16  </a:t>
            </a:r>
            <a:r>
              <a:rPr b="1" i="1" lang="en-US" sz="2000" u="none">
                <a:solidFill>
                  <a:schemeClr val="dk1"/>
                </a:solidFill>
                <a:latin typeface="Times New Roman"/>
                <a:ea typeface="Times New Roman"/>
                <a:cs typeface="Times New Roman"/>
                <a:sym typeface="Times New Roman"/>
              </a:rPr>
              <a:t>Flow diagram for Example 11.6</a:t>
            </a:r>
            <a:endParaRPr/>
          </a:p>
        </p:txBody>
      </p:sp>
      <p:cxnSp>
        <p:nvCxnSpPr>
          <p:cNvPr id="686" name="Google Shape;686;p54"/>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687" name="Google Shape;687;p54"/>
          <p:cNvPicPr preferRelativeResize="0"/>
          <p:nvPr/>
        </p:nvPicPr>
        <p:blipFill rotWithShape="1">
          <a:blip r:embed="rId3">
            <a:alphaModFix/>
          </a:blip>
          <a:srcRect b="0" l="0" r="0" t="0"/>
          <a:stretch/>
        </p:blipFill>
        <p:spPr>
          <a:xfrm>
            <a:off x="712787" y="990600"/>
            <a:ext cx="7212012" cy="5213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2" name="Shape 692"/>
        <p:cNvGrpSpPr/>
        <p:nvPr/>
      </p:nvGrpSpPr>
      <p:grpSpPr>
        <a:xfrm>
          <a:off x="0" y="0"/>
          <a:ext cx="0" cy="0"/>
          <a:chOff x="0" y="0"/>
          <a:chExt cx="0" cy="0"/>
        </a:xfrm>
      </p:grpSpPr>
      <p:sp>
        <p:nvSpPr>
          <p:cNvPr id="693" name="Google Shape;693;p5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694" name="Google Shape;694;p5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5" name="Google Shape;695;p5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6" name="Google Shape;696;p5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7" name="Google Shape;697;p5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8" name="Google Shape;698;p5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99" name="Google Shape;699;p5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0" name="Google Shape;700;p5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01" name="Google Shape;701;p55"/>
          <p:cNvSpPr txBox="1"/>
          <p:nvPr/>
        </p:nvSpPr>
        <p:spPr>
          <a:xfrm>
            <a:off x="228600" y="9906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11.17 shows what happens when a frame is lost. Frames 0, 1, 2, and 3 are sent. However, frame 1 is lost. The receiver receives frames 2 and 3, but they are discarded because they are received out of order. The sender receives no acknowledgment about frames 1, 2, or 3. Its timer finally expires. The sender sends all outstanding frames (1, 2, and 3) because it does not know what is wrong. Note that the resending of frames 1, 2, and 3 is the response to one single event. When the sender is responding to this event, it cannot accept the triggering of other events. This means that when ACK 2 arrives, the sender is still busy with sending frame 3. </a:t>
            </a:r>
            <a:endParaRPr/>
          </a:p>
        </p:txBody>
      </p:sp>
      <p:sp>
        <p:nvSpPr>
          <p:cNvPr id="702" name="Google Shape;702;p55"/>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11.7</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7" name="Shape 707"/>
        <p:cNvGrpSpPr/>
        <p:nvPr/>
      </p:nvGrpSpPr>
      <p:grpSpPr>
        <a:xfrm>
          <a:off x="0" y="0"/>
          <a:ext cx="0" cy="0"/>
          <a:chOff x="0" y="0"/>
          <a:chExt cx="0" cy="0"/>
        </a:xfrm>
      </p:grpSpPr>
      <p:sp>
        <p:nvSpPr>
          <p:cNvPr id="708" name="Google Shape;708;p5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09" name="Google Shape;709;p5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0" name="Google Shape;710;p56"/>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1" name="Google Shape;711;p5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2" name="Google Shape;712;p56"/>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3" name="Google Shape;713;p56"/>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4" name="Google Shape;714;p5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5" name="Google Shape;715;p56"/>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16" name="Google Shape;716;p56"/>
          <p:cNvSpPr txBox="1"/>
          <p:nvPr/>
        </p:nvSpPr>
        <p:spPr>
          <a:xfrm>
            <a:off x="228600" y="1143000"/>
            <a:ext cx="8686800" cy="35083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physical layer must wait until this event is completed and the data link layer goes back to its sleeping state. We have shown a vertical line to indicate the delay. It is the same story with ACK 3; but when ACK 3 arrives, the sender is busy responding to ACK 2. It happens again when ACK 4 arrives. Note that before the second timer expires, all outstanding frames have been sent and the timer is stopped.</a:t>
            </a:r>
            <a:endParaRPr/>
          </a:p>
        </p:txBody>
      </p:sp>
      <p:sp>
        <p:nvSpPr>
          <p:cNvPr id="717" name="Google Shape;717;p56"/>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11.7 (continued)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2" name="Shape 722"/>
        <p:cNvGrpSpPr/>
        <p:nvPr/>
      </p:nvGrpSpPr>
      <p:grpSpPr>
        <a:xfrm>
          <a:off x="0" y="0"/>
          <a:ext cx="0" cy="0"/>
          <a:chOff x="0" y="0"/>
          <a:chExt cx="0" cy="0"/>
        </a:xfrm>
      </p:grpSpPr>
      <p:sp>
        <p:nvSpPr>
          <p:cNvPr id="723" name="Google Shape;723;p5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24" name="Google Shape;724;p5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25" name="Google Shape;725;p57"/>
          <p:cNvCxnSpPr/>
          <p:nvPr/>
        </p:nvCxnSpPr>
        <p:spPr>
          <a:xfrm>
            <a:off x="152400" y="6858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26" name="Google Shape;726;p57"/>
          <p:cNvSpPr txBox="1"/>
          <p:nvPr/>
        </p:nvSpPr>
        <p:spPr>
          <a:xfrm>
            <a:off x="304800" y="228600"/>
            <a:ext cx="5308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11.17  </a:t>
            </a:r>
            <a:r>
              <a:rPr b="1" i="1" lang="en-US" sz="2000" u="none">
                <a:solidFill>
                  <a:schemeClr val="dk1"/>
                </a:solidFill>
                <a:latin typeface="Times New Roman"/>
                <a:ea typeface="Times New Roman"/>
                <a:cs typeface="Times New Roman"/>
                <a:sym typeface="Times New Roman"/>
              </a:rPr>
              <a:t>Flow diagram for Example 11.7</a:t>
            </a:r>
            <a:endParaRPr/>
          </a:p>
        </p:txBody>
      </p:sp>
      <p:cxnSp>
        <p:nvCxnSpPr>
          <p:cNvPr id="727" name="Google Shape;727;p57"/>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28" name="Google Shape;728;p57"/>
          <p:cNvPicPr preferRelativeResize="0"/>
          <p:nvPr/>
        </p:nvPicPr>
        <p:blipFill rotWithShape="1">
          <a:blip r:embed="rId3">
            <a:alphaModFix/>
          </a:blip>
          <a:srcRect b="0" l="0" r="0" t="0"/>
          <a:stretch/>
        </p:blipFill>
        <p:spPr>
          <a:xfrm>
            <a:off x="1600200" y="762000"/>
            <a:ext cx="5713412" cy="5486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3" name="Shape 733"/>
        <p:cNvGrpSpPr/>
        <p:nvPr/>
      </p:nvGrpSpPr>
      <p:grpSpPr>
        <a:xfrm>
          <a:off x="0" y="0"/>
          <a:ext cx="0" cy="0"/>
          <a:chOff x="0" y="0"/>
          <a:chExt cx="0" cy="0"/>
        </a:xfrm>
      </p:grpSpPr>
      <p:sp>
        <p:nvSpPr>
          <p:cNvPr id="734" name="Google Shape;734;p5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35" name="Google Shape;735;p5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6" name="Google Shape;736;p58"/>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7" name="Google Shape;737;p5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8" name="Google Shape;738;p58"/>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39" name="Google Shape;739;p58"/>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0" name="Google Shape;740;p5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41" name="Google Shape;741;p58"/>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742" name="Google Shape;742;p58"/>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743" name="Google Shape;743;p58"/>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744" name="Google Shape;744;p58"/>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Stop-and-Wait ARQ is a special case of Go-Back-N ARQ in which the size of the send window is 1.</a:t>
            </a:r>
            <a:endParaRPr/>
          </a:p>
        </p:txBody>
      </p:sp>
      <p:grpSp>
        <p:nvGrpSpPr>
          <p:cNvPr id="745" name="Google Shape;745;p58"/>
          <p:cNvGrpSpPr/>
          <p:nvPr/>
        </p:nvGrpSpPr>
        <p:grpSpPr>
          <a:xfrm>
            <a:off x="457200" y="1981200"/>
            <a:ext cx="1143000" cy="566737"/>
            <a:chOff x="1200" y="1248"/>
            <a:chExt cx="720" cy="357"/>
          </a:xfrm>
        </p:grpSpPr>
        <p:pic>
          <p:nvPicPr>
            <p:cNvPr id="746" name="Google Shape;746;p5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747" name="Google Shape;747;p5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2" name="Shape 752"/>
        <p:cNvGrpSpPr/>
        <p:nvPr/>
      </p:nvGrpSpPr>
      <p:grpSpPr>
        <a:xfrm>
          <a:off x="0" y="0"/>
          <a:ext cx="0" cy="0"/>
          <a:chOff x="0" y="0"/>
          <a:chExt cx="0" cy="0"/>
        </a:xfrm>
      </p:grpSpPr>
      <p:sp>
        <p:nvSpPr>
          <p:cNvPr id="753" name="Google Shape;753;p5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54" name="Google Shape;754;p5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55" name="Google Shape;755;p5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56" name="Google Shape;756;p59"/>
          <p:cNvSpPr txBox="1"/>
          <p:nvPr/>
        </p:nvSpPr>
        <p:spPr>
          <a:xfrm>
            <a:off x="304800" y="381000"/>
            <a:ext cx="60721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11.18  </a:t>
            </a:r>
            <a:r>
              <a:rPr b="1" i="1" lang="en-US" sz="2000" u="none">
                <a:solidFill>
                  <a:schemeClr val="dk1"/>
                </a:solidFill>
                <a:latin typeface="Times New Roman"/>
                <a:ea typeface="Times New Roman"/>
                <a:cs typeface="Times New Roman"/>
                <a:sym typeface="Times New Roman"/>
              </a:rPr>
              <a:t>Send window for Selective Repeat ARQ</a:t>
            </a:r>
            <a:endParaRPr/>
          </a:p>
        </p:txBody>
      </p:sp>
      <p:cxnSp>
        <p:nvCxnSpPr>
          <p:cNvPr id="757" name="Google Shape;757;p5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58" name="Google Shape;758;p59"/>
          <p:cNvPicPr preferRelativeResize="0"/>
          <p:nvPr/>
        </p:nvPicPr>
        <p:blipFill rotWithShape="1">
          <a:blip r:embed="rId3">
            <a:alphaModFix/>
          </a:blip>
          <a:srcRect b="0" l="0" r="0" t="0"/>
          <a:stretch/>
        </p:blipFill>
        <p:spPr>
          <a:xfrm>
            <a:off x="315912" y="2489200"/>
            <a:ext cx="8447087" cy="2235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3" name="Shape 763"/>
        <p:cNvGrpSpPr/>
        <p:nvPr/>
      </p:nvGrpSpPr>
      <p:grpSpPr>
        <a:xfrm>
          <a:off x="0" y="0"/>
          <a:ext cx="0" cy="0"/>
          <a:chOff x="0" y="0"/>
          <a:chExt cx="0" cy="0"/>
        </a:xfrm>
      </p:grpSpPr>
      <p:sp>
        <p:nvSpPr>
          <p:cNvPr id="764" name="Google Shape;764;p6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65" name="Google Shape;765;p6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66" name="Google Shape;766;p6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67" name="Google Shape;767;p60"/>
          <p:cNvSpPr txBox="1"/>
          <p:nvPr/>
        </p:nvSpPr>
        <p:spPr>
          <a:xfrm>
            <a:off x="304800" y="381000"/>
            <a:ext cx="63531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11.19  </a:t>
            </a:r>
            <a:r>
              <a:rPr b="1" i="1" lang="en-US" sz="2000" u="none">
                <a:solidFill>
                  <a:schemeClr val="dk1"/>
                </a:solidFill>
                <a:latin typeface="Times New Roman"/>
                <a:ea typeface="Times New Roman"/>
                <a:cs typeface="Times New Roman"/>
                <a:sym typeface="Times New Roman"/>
              </a:rPr>
              <a:t>Receive window for Selective Repeat ARQ</a:t>
            </a:r>
            <a:endParaRPr/>
          </a:p>
        </p:txBody>
      </p:sp>
      <p:cxnSp>
        <p:nvCxnSpPr>
          <p:cNvPr id="768" name="Google Shape;768;p6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69" name="Google Shape;769;p60"/>
          <p:cNvPicPr preferRelativeResize="0"/>
          <p:nvPr/>
        </p:nvPicPr>
        <p:blipFill rotWithShape="1">
          <a:blip r:embed="rId3">
            <a:alphaModFix/>
          </a:blip>
          <a:srcRect b="0" l="0" r="0" t="0"/>
          <a:stretch/>
        </p:blipFill>
        <p:spPr>
          <a:xfrm>
            <a:off x="609600" y="2300287"/>
            <a:ext cx="7486650" cy="211931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4" name="Shape 774"/>
        <p:cNvGrpSpPr/>
        <p:nvPr/>
      </p:nvGrpSpPr>
      <p:grpSpPr>
        <a:xfrm>
          <a:off x="0" y="0"/>
          <a:ext cx="0" cy="0"/>
          <a:chOff x="0" y="0"/>
          <a:chExt cx="0" cy="0"/>
        </a:xfrm>
      </p:grpSpPr>
      <p:sp>
        <p:nvSpPr>
          <p:cNvPr id="775" name="Google Shape;775;p6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76" name="Google Shape;776;p6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77" name="Google Shape;777;p61"/>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78" name="Google Shape;778;p61"/>
          <p:cNvSpPr txBox="1"/>
          <p:nvPr/>
        </p:nvSpPr>
        <p:spPr>
          <a:xfrm>
            <a:off x="304800" y="228600"/>
            <a:ext cx="53165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11.20  </a:t>
            </a:r>
            <a:r>
              <a:rPr b="1" i="1" lang="en-US" sz="2000" u="none">
                <a:solidFill>
                  <a:schemeClr val="dk1"/>
                </a:solidFill>
                <a:latin typeface="Times New Roman"/>
                <a:ea typeface="Times New Roman"/>
                <a:cs typeface="Times New Roman"/>
                <a:sym typeface="Times New Roman"/>
              </a:rPr>
              <a:t>Design of Selective Repeat ARQ</a:t>
            </a:r>
            <a:endParaRPr/>
          </a:p>
        </p:txBody>
      </p:sp>
      <p:cxnSp>
        <p:nvCxnSpPr>
          <p:cNvPr id="779" name="Google Shape;779;p61"/>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80" name="Google Shape;780;p61"/>
          <p:cNvPicPr preferRelativeResize="0"/>
          <p:nvPr/>
        </p:nvPicPr>
        <p:blipFill rotWithShape="1">
          <a:blip r:embed="rId3">
            <a:alphaModFix/>
          </a:blip>
          <a:srcRect b="0" l="0" r="0" t="0"/>
          <a:stretch/>
        </p:blipFill>
        <p:spPr>
          <a:xfrm>
            <a:off x="1574800" y="1022350"/>
            <a:ext cx="6197600" cy="5226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5" name="Shape 785"/>
        <p:cNvGrpSpPr/>
        <p:nvPr/>
      </p:nvGrpSpPr>
      <p:grpSpPr>
        <a:xfrm>
          <a:off x="0" y="0"/>
          <a:ext cx="0" cy="0"/>
          <a:chOff x="0" y="0"/>
          <a:chExt cx="0" cy="0"/>
        </a:xfrm>
      </p:grpSpPr>
      <p:sp>
        <p:nvSpPr>
          <p:cNvPr id="786" name="Google Shape;786;p6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787" name="Google Shape;787;p6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788" name="Google Shape;788;p6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789" name="Google Shape;789;p62"/>
          <p:cNvSpPr txBox="1"/>
          <p:nvPr/>
        </p:nvSpPr>
        <p:spPr>
          <a:xfrm>
            <a:off x="304800" y="381000"/>
            <a:ext cx="56197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11.21  </a:t>
            </a:r>
            <a:r>
              <a:rPr b="1" i="1" lang="en-US" sz="2000" u="none">
                <a:solidFill>
                  <a:schemeClr val="dk1"/>
                </a:solidFill>
                <a:latin typeface="Times New Roman"/>
                <a:ea typeface="Times New Roman"/>
                <a:cs typeface="Times New Roman"/>
                <a:sym typeface="Times New Roman"/>
              </a:rPr>
              <a:t>Selective Repeat ARQ, window size</a:t>
            </a:r>
            <a:endParaRPr/>
          </a:p>
        </p:txBody>
      </p:sp>
      <p:cxnSp>
        <p:nvCxnSpPr>
          <p:cNvPr id="790" name="Google Shape;790;p6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791" name="Google Shape;791;p62"/>
          <p:cNvPicPr preferRelativeResize="0"/>
          <p:nvPr/>
        </p:nvPicPr>
        <p:blipFill rotWithShape="1">
          <a:blip r:embed="rId3">
            <a:alphaModFix/>
          </a:blip>
          <a:srcRect b="0" l="0" r="0" t="0"/>
          <a:stretch/>
        </p:blipFill>
        <p:spPr>
          <a:xfrm>
            <a:off x="225425" y="1384300"/>
            <a:ext cx="8537575" cy="463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8" name="Google Shape;88;p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9" name="Google Shape;89;p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0" name="Google Shape;90;p9"/>
          <p:cNvSpPr txBox="1"/>
          <p:nvPr/>
        </p:nvSpPr>
        <p:spPr>
          <a:xfrm>
            <a:off x="304800" y="381000"/>
            <a:ext cx="5321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  </a:t>
            </a:r>
            <a:r>
              <a:rPr b="1" i="1" lang="en-US" sz="2000" u="none">
                <a:solidFill>
                  <a:schemeClr val="dk1"/>
                </a:solidFill>
                <a:latin typeface="Times New Roman"/>
                <a:ea typeface="Times New Roman"/>
                <a:cs typeface="Times New Roman"/>
                <a:sym typeface="Times New Roman"/>
              </a:rPr>
              <a:t>A frame in a bit-oriented protocol</a:t>
            </a:r>
            <a:endParaRPr/>
          </a:p>
        </p:txBody>
      </p:sp>
      <p:cxnSp>
        <p:nvCxnSpPr>
          <p:cNvPr id="91" name="Google Shape;91;p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2" name="Google Shape;92;p9"/>
          <p:cNvPicPr preferRelativeResize="0"/>
          <p:nvPr/>
        </p:nvPicPr>
        <p:blipFill rotWithShape="1">
          <a:blip r:embed="rId3">
            <a:alphaModFix/>
          </a:blip>
          <a:srcRect b="0" l="0" r="0" t="0"/>
          <a:stretch/>
        </p:blipFill>
        <p:spPr>
          <a:xfrm>
            <a:off x="666750" y="2778125"/>
            <a:ext cx="6800850" cy="12604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6" name="Shape 796"/>
        <p:cNvGrpSpPr/>
        <p:nvPr/>
      </p:nvGrpSpPr>
      <p:grpSpPr>
        <a:xfrm>
          <a:off x="0" y="0"/>
          <a:ext cx="0" cy="0"/>
          <a:chOff x="0" y="0"/>
          <a:chExt cx="0" cy="0"/>
        </a:xfrm>
      </p:grpSpPr>
      <p:sp>
        <p:nvSpPr>
          <p:cNvPr id="797" name="Google Shape;797;p6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798" name="Google Shape;798;p6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99" name="Google Shape;799;p6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0" name="Google Shape;800;p6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1" name="Google Shape;801;p6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2" name="Google Shape;802;p6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3" name="Google Shape;803;p6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04" name="Google Shape;804;p6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805" name="Google Shape;805;p6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06" name="Google Shape;806;p63"/>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07" name="Google Shape;807;p63"/>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Selective Repeat ARQ, the size of the sender and receiver window</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must be at most one-half of 2</a:t>
            </a:r>
            <a:r>
              <a:rPr b="1" baseline="30000" i="0" lang="en-US" sz="3200" u="none">
                <a:solidFill>
                  <a:schemeClr val="dk1"/>
                </a:solidFill>
                <a:latin typeface="Arial"/>
                <a:ea typeface="Arial"/>
                <a:cs typeface="Arial"/>
                <a:sym typeface="Arial"/>
              </a:rPr>
              <a:t>m</a:t>
            </a:r>
            <a:r>
              <a:rPr b="1" i="0" lang="en-US" sz="3200" u="none">
                <a:solidFill>
                  <a:schemeClr val="dk1"/>
                </a:solidFill>
                <a:latin typeface="Arial"/>
                <a:ea typeface="Arial"/>
                <a:cs typeface="Arial"/>
                <a:sym typeface="Arial"/>
              </a:rPr>
              <a:t>.</a:t>
            </a:r>
            <a:endParaRPr/>
          </a:p>
        </p:txBody>
      </p:sp>
      <p:grpSp>
        <p:nvGrpSpPr>
          <p:cNvPr id="808" name="Google Shape;808;p63"/>
          <p:cNvGrpSpPr/>
          <p:nvPr/>
        </p:nvGrpSpPr>
        <p:grpSpPr>
          <a:xfrm>
            <a:off x="457200" y="1981200"/>
            <a:ext cx="1143000" cy="566737"/>
            <a:chOff x="1200" y="1248"/>
            <a:chExt cx="720" cy="357"/>
          </a:xfrm>
        </p:grpSpPr>
        <p:pic>
          <p:nvPicPr>
            <p:cNvPr id="809" name="Google Shape;809;p6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10" name="Google Shape;810;p6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5" name="Shape 815"/>
        <p:cNvGrpSpPr/>
        <p:nvPr/>
      </p:nvGrpSpPr>
      <p:grpSpPr>
        <a:xfrm>
          <a:off x="0" y="0"/>
          <a:ext cx="0" cy="0"/>
          <a:chOff x="0" y="0"/>
          <a:chExt cx="0" cy="0"/>
        </a:xfrm>
      </p:grpSpPr>
      <p:sp>
        <p:nvSpPr>
          <p:cNvPr id="816" name="Google Shape;816;p6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17" name="Google Shape;817;p64"/>
          <p:cNvSpPr txBox="1"/>
          <p:nvPr/>
        </p:nvSpPr>
        <p:spPr>
          <a:xfrm>
            <a:off x="228600" y="152400"/>
            <a:ext cx="6319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11.9</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Selective Repeat algorithm</a:t>
            </a:r>
            <a:endParaRPr/>
          </a:p>
        </p:txBody>
      </p:sp>
      <p:grpSp>
        <p:nvGrpSpPr>
          <p:cNvPr id="818" name="Google Shape;818;p64"/>
          <p:cNvGrpSpPr/>
          <p:nvPr/>
        </p:nvGrpSpPr>
        <p:grpSpPr>
          <a:xfrm>
            <a:off x="0" y="609600"/>
            <a:ext cx="8915400" cy="5257800"/>
            <a:chOff x="0" y="384"/>
            <a:chExt cx="5616" cy="3312"/>
          </a:xfrm>
        </p:grpSpPr>
        <p:pic>
          <p:nvPicPr>
            <p:cNvPr id="819" name="Google Shape;819;p64"/>
            <p:cNvPicPr preferRelativeResize="0"/>
            <p:nvPr/>
          </p:nvPicPr>
          <p:blipFill rotWithShape="1">
            <a:blip r:embed="rId3">
              <a:alphaModFix/>
            </a:blip>
            <a:srcRect b="0" l="0" r="0" t="0"/>
            <a:stretch/>
          </p:blipFill>
          <p:spPr>
            <a:xfrm>
              <a:off x="0" y="384"/>
              <a:ext cx="5603" cy="1682"/>
            </a:xfrm>
            <a:prstGeom prst="rect">
              <a:avLst/>
            </a:prstGeom>
            <a:noFill/>
            <a:ln>
              <a:noFill/>
            </a:ln>
          </p:spPr>
        </p:pic>
        <p:pic>
          <p:nvPicPr>
            <p:cNvPr id="820" name="Google Shape;820;p64"/>
            <p:cNvPicPr preferRelativeResize="0"/>
            <p:nvPr/>
          </p:nvPicPr>
          <p:blipFill rotWithShape="1">
            <a:blip r:embed="rId4">
              <a:alphaModFix/>
            </a:blip>
            <a:srcRect b="0" l="0" r="0" t="0"/>
            <a:stretch/>
          </p:blipFill>
          <p:spPr>
            <a:xfrm>
              <a:off x="19" y="1950"/>
              <a:ext cx="5597" cy="1746"/>
            </a:xfrm>
            <a:prstGeom prst="rect">
              <a:avLst/>
            </a:prstGeom>
            <a:noFill/>
            <a:ln>
              <a:noFill/>
            </a:ln>
          </p:spPr>
        </p:pic>
      </p:grpSp>
      <p:sp>
        <p:nvSpPr>
          <p:cNvPr id="821" name="Google Shape;821;p64"/>
          <p:cNvSpPr/>
          <p:nvPr/>
        </p:nvSpPr>
        <p:spPr>
          <a:xfrm>
            <a:off x="838200" y="5791200"/>
            <a:ext cx="79248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22" name="Google Shape;822;p64"/>
          <p:cNvSpPr txBox="1"/>
          <p:nvPr/>
        </p:nvSpPr>
        <p:spPr>
          <a:xfrm>
            <a:off x="7124700" y="568325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7" name="Shape 827"/>
        <p:cNvGrpSpPr/>
        <p:nvPr/>
      </p:nvGrpSpPr>
      <p:grpSpPr>
        <a:xfrm>
          <a:off x="0" y="0"/>
          <a:ext cx="0" cy="0"/>
          <a:chOff x="0" y="0"/>
          <a:chExt cx="0" cy="0"/>
        </a:xfrm>
      </p:grpSpPr>
      <p:sp>
        <p:nvSpPr>
          <p:cNvPr id="828" name="Google Shape;828;p6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29" name="Google Shape;829;p65"/>
          <p:cNvSpPr txBox="1"/>
          <p:nvPr/>
        </p:nvSpPr>
        <p:spPr>
          <a:xfrm>
            <a:off x="385762" y="76200"/>
            <a:ext cx="6319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11.9</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Selective Repeat algorithm</a:t>
            </a:r>
            <a:endParaRPr/>
          </a:p>
        </p:txBody>
      </p:sp>
      <p:pic>
        <p:nvPicPr>
          <p:cNvPr id="830" name="Google Shape;830;p65"/>
          <p:cNvPicPr preferRelativeResize="0"/>
          <p:nvPr/>
        </p:nvPicPr>
        <p:blipFill rotWithShape="1">
          <a:blip r:embed="rId3">
            <a:alphaModFix/>
          </a:blip>
          <a:srcRect b="0" l="0" r="0" t="0"/>
          <a:stretch/>
        </p:blipFill>
        <p:spPr>
          <a:xfrm>
            <a:off x="152400" y="609600"/>
            <a:ext cx="8894762" cy="5791200"/>
          </a:xfrm>
          <a:prstGeom prst="rect">
            <a:avLst/>
          </a:prstGeom>
          <a:noFill/>
          <a:ln>
            <a:noFill/>
          </a:ln>
        </p:spPr>
      </p:pic>
      <p:sp>
        <p:nvSpPr>
          <p:cNvPr id="831" name="Google Shape;831;p65"/>
          <p:cNvSpPr txBox="1"/>
          <p:nvPr/>
        </p:nvSpPr>
        <p:spPr>
          <a:xfrm>
            <a:off x="7277100" y="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
        <p:nvSpPr>
          <p:cNvPr id="832" name="Google Shape;832;p65"/>
          <p:cNvSpPr txBox="1"/>
          <p:nvPr/>
        </p:nvSpPr>
        <p:spPr>
          <a:xfrm>
            <a:off x="7353300" y="624840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6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39" name="Google Shape;839;p66"/>
          <p:cNvSpPr txBox="1"/>
          <p:nvPr/>
        </p:nvSpPr>
        <p:spPr>
          <a:xfrm>
            <a:off x="228600" y="152400"/>
            <a:ext cx="6319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11.9</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Sender-site Selective Repeat algorithm</a:t>
            </a:r>
            <a:endParaRPr/>
          </a:p>
        </p:txBody>
      </p:sp>
      <p:pic>
        <p:nvPicPr>
          <p:cNvPr id="840" name="Google Shape;840;p66"/>
          <p:cNvPicPr preferRelativeResize="0"/>
          <p:nvPr/>
        </p:nvPicPr>
        <p:blipFill rotWithShape="1">
          <a:blip r:embed="rId3">
            <a:alphaModFix/>
          </a:blip>
          <a:srcRect b="0" l="0" r="0" t="0"/>
          <a:stretch/>
        </p:blipFill>
        <p:spPr>
          <a:xfrm>
            <a:off x="30162" y="842962"/>
            <a:ext cx="8885237" cy="2128837"/>
          </a:xfrm>
          <a:prstGeom prst="rect">
            <a:avLst/>
          </a:prstGeom>
          <a:noFill/>
          <a:ln>
            <a:noFill/>
          </a:ln>
        </p:spPr>
      </p:pic>
      <p:sp>
        <p:nvSpPr>
          <p:cNvPr id="841" name="Google Shape;841;p66"/>
          <p:cNvSpPr txBox="1"/>
          <p:nvPr/>
        </p:nvSpPr>
        <p:spPr>
          <a:xfrm>
            <a:off x="7200900" y="76200"/>
            <a:ext cx="1638300" cy="4127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Arial"/>
              <a:buNone/>
            </a:pPr>
            <a:r>
              <a:rPr b="1" baseline="-25000" i="1" lang="en-US" sz="3200" u="none">
                <a:solidFill>
                  <a:schemeClr val="hlink"/>
                </a:solidFill>
                <a:latin typeface="Arial"/>
                <a:ea typeface="Arial"/>
                <a:cs typeface="Arial"/>
                <a:sym typeface="Arial"/>
              </a:rPr>
              <a:t>(continued)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6" name="Shape 846"/>
        <p:cNvGrpSpPr/>
        <p:nvPr/>
      </p:nvGrpSpPr>
      <p:grpSpPr>
        <a:xfrm>
          <a:off x="0" y="0"/>
          <a:ext cx="0" cy="0"/>
          <a:chOff x="0" y="0"/>
          <a:chExt cx="0" cy="0"/>
        </a:xfrm>
      </p:grpSpPr>
      <p:sp>
        <p:nvSpPr>
          <p:cNvPr id="847" name="Google Shape;847;p6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48" name="Google Shape;848;p67"/>
          <p:cNvSpPr txBox="1"/>
          <p:nvPr/>
        </p:nvSpPr>
        <p:spPr>
          <a:xfrm>
            <a:off x="304800" y="228600"/>
            <a:ext cx="6640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11.10</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Selective Repeat algorithm</a:t>
            </a:r>
            <a:endParaRPr/>
          </a:p>
        </p:txBody>
      </p:sp>
      <p:pic>
        <p:nvPicPr>
          <p:cNvPr id="849" name="Google Shape;849;p67"/>
          <p:cNvPicPr preferRelativeResize="0"/>
          <p:nvPr/>
        </p:nvPicPr>
        <p:blipFill rotWithShape="1">
          <a:blip r:embed="rId3">
            <a:alphaModFix/>
          </a:blip>
          <a:srcRect b="0" l="0" r="0" t="0"/>
          <a:stretch/>
        </p:blipFill>
        <p:spPr>
          <a:xfrm>
            <a:off x="63500" y="609600"/>
            <a:ext cx="9004300" cy="5791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4" name="Shape 854"/>
        <p:cNvGrpSpPr/>
        <p:nvPr/>
      </p:nvGrpSpPr>
      <p:grpSpPr>
        <a:xfrm>
          <a:off x="0" y="0"/>
          <a:ext cx="0" cy="0"/>
          <a:chOff x="0" y="0"/>
          <a:chExt cx="0" cy="0"/>
        </a:xfrm>
      </p:grpSpPr>
      <p:sp>
        <p:nvSpPr>
          <p:cNvPr id="855" name="Google Shape;855;p6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56" name="Google Shape;856;p68"/>
          <p:cNvSpPr txBox="1"/>
          <p:nvPr/>
        </p:nvSpPr>
        <p:spPr>
          <a:xfrm>
            <a:off x="304800" y="76200"/>
            <a:ext cx="6640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Algorithm 11.10</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Receiver-site Selective Repeat algorithm</a:t>
            </a:r>
            <a:endParaRPr/>
          </a:p>
        </p:txBody>
      </p:sp>
      <p:pic>
        <p:nvPicPr>
          <p:cNvPr id="857" name="Google Shape;857;p68"/>
          <p:cNvPicPr preferRelativeResize="0"/>
          <p:nvPr/>
        </p:nvPicPr>
        <p:blipFill rotWithShape="1">
          <a:blip r:embed="rId3">
            <a:alphaModFix/>
          </a:blip>
          <a:srcRect b="0" l="0" r="0" t="0"/>
          <a:stretch/>
        </p:blipFill>
        <p:spPr>
          <a:xfrm>
            <a:off x="152400" y="685800"/>
            <a:ext cx="8985250" cy="57150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2" name="Shape 862"/>
        <p:cNvGrpSpPr/>
        <p:nvPr/>
      </p:nvGrpSpPr>
      <p:grpSpPr>
        <a:xfrm>
          <a:off x="0" y="0"/>
          <a:ext cx="0" cy="0"/>
          <a:chOff x="0" y="0"/>
          <a:chExt cx="0" cy="0"/>
        </a:xfrm>
      </p:grpSpPr>
      <p:sp>
        <p:nvSpPr>
          <p:cNvPr id="863" name="Google Shape;863;p6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864" name="Google Shape;864;p6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65" name="Google Shape;865;p6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66" name="Google Shape;866;p69"/>
          <p:cNvSpPr txBox="1"/>
          <p:nvPr/>
        </p:nvSpPr>
        <p:spPr>
          <a:xfrm>
            <a:off x="304800" y="381000"/>
            <a:ext cx="62452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11.22  </a:t>
            </a:r>
            <a:r>
              <a:rPr b="1" i="1" lang="en-US" sz="2000" u="none">
                <a:solidFill>
                  <a:schemeClr val="dk1"/>
                </a:solidFill>
                <a:latin typeface="Times New Roman"/>
                <a:ea typeface="Times New Roman"/>
                <a:cs typeface="Times New Roman"/>
                <a:sym typeface="Times New Roman"/>
              </a:rPr>
              <a:t>Delivery of data in Selective Repeat ARQ</a:t>
            </a:r>
            <a:endParaRPr/>
          </a:p>
        </p:txBody>
      </p:sp>
      <p:cxnSp>
        <p:nvCxnSpPr>
          <p:cNvPr id="867" name="Google Shape;867;p6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868" name="Google Shape;868;p69"/>
          <p:cNvPicPr preferRelativeResize="0"/>
          <p:nvPr/>
        </p:nvPicPr>
        <p:blipFill rotWithShape="1">
          <a:blip r:embed="rId3">
            <a:alphaModFix/>
          </a:blip>
          <a:srcRect b="0" l="0" r="0" t="0"/>
          <a:stretch/>
        </p:blipFill>
        <p:spPr>
          <a:xfrm>
            <a:off x="434975" y="2574925"/>
            <a:ext cx="7870825" cy="18446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3" name="Shape 873"/>
        <p:cNvGrpSpPr/>
        <p:nvPr/>
      </p:nvGrpSpPr>
      <p:grpSpPr>
        <a:xfrm>
          <a:off x="0" y="0"/>
          <a:ext cx="0" cy="0"/>
          <a:chOff x="0" y="0"/>
          <a:chExt cx="0" cy="0"/>
        </a:xfrm>
      </p:grpSpPr>
      <p:sp>
        <p:nvSpPr>
          <p:cNvPr id="874" name="Google Shape;874;p7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75" name="Google Shape;875;p7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6" name="Google Shape;876;p7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7" name="Google Shape;877;p7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8" name="Google Shape;878;p7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79" name="Google Shape;879;p7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0" name="Google Shape;880;p7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1" name="Google Shape;881;p7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82" name="Google Shape;882;p70"/>
          <p:cNvSpPr txBox="1"/>
          <p:nvPr/>
        </p:nvSpPr>
        <p:spPr>
          <a:xfrm>
            <a:off x="228600" y="11430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This example is similar to Example 11.3 in which frame 1 is lost. We show how Selective Repeat behaves in this case. Figure 11.23 shows the situation. One main difference is the number of timers. Here, each frame sent or resent needs a timer, which means that the timers need to be numbered (0, 1, 2, and 3). The timer for frame 0 starts at the first request, but stops when the ACK for this frame arrives. The timer for frame 1 starts at the second request, restarts when a NAK arrives, and finally stops when the last ACK arrives. The other two timers start when the corresponding frames are sent and stop at the last arrival event.</a:t>
            </a:r>
            <a:endParaRPr/>
          </a:p>
        </p:txBody>
      </p:sp>
      <p:sp>
        <p:nvSpPr>
          <p:cNvPr id="883" name="Google Shape;883;p70"/>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11.8</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8" name="Shape 888"/>
        <p:cNvGrpSpPr/>
        <p:nvPr/>
      </p:nvGrpSpPr>
      <p:grpSpPr>
        <a:xfrm>
          <a:off x="0" y="0"/>
          <a:ext cx="0" cy="0"/>
          <a:chOff x="0" y="0"/>
          <a:chExt cx="0" cy="0"/>
        </a:xfrm>
      </p:grpSpPr>
      <p:sp>
        <p:nvSpPr>
          <p:cNvPr id="889" name="Google Shape;889;p7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890" name="Google Shape;890;p7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1" name="Google Shape;891;p7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2" name="Google Shape;892;p7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3" name="Google Shape;893;p7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4" name="Google Shape;894;p7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5" name="Google Shape;895;p7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6" name="Google Shape;896;p7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897" name="Google Shape;897;p71"/>
          <p:cNvSpPr txBox="1"/>
          <p:nvPr/>
        </p:nvSpPr>
        <p:spPr>
          <a:xfrm>
            <a:off x="228600" y="1143000"/>
            <a:ext cx="8686800" cy="521652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At the receiver site we need to distinguish between the acceptance of a frame and its delivery to the network layer. At the second arrival, frame 2 arrives and is stored and marked, but it cannot be delivered because frame 1 is missing. At the next arrival, frame 3 arrives and is marked and stored, but still none of the frames can be delivered. Only at the last arrival, when finally a copy of frame 1 arrives, can frames 1, 2, and 3 be delivered to the network layer. There are two conditions for the delivery of frames to the network layer: First, a set of consecutive frames must have arrived. Second, the set starts from the beginning of the window. </a:t>
            </a:r>
            <a:endParaRPr/>
          </a:p>
        </p:txBody>
      </p:sp>
      <p:sp>
        <p:nvSpPr>
          <p:cNvPr id="898" name="Google Shape;898;p71"/>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11.8 (continued)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3" name="Shape 903"/>
        <p:cNvGrpSpPr/>
        <p:nvPr/>
      </p:nvGrpSpPr>
      <p:grpSpPr>
        <a:xfrm>
          <a:off x="0" y="0"/>
          <a:ext cx="0" cy="0"/>
          <a:chOff x="0" y="0"/>
          <a:chExt cx="0" cy="0"/>
        </a:xfrm>
      </p:grpSpPr>
      <p:sp>
        <p:nvSpPr>
          <p:cNvPr id="904" name="Google Shape;904;p7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05" name="Google Shape;905;p7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6" name="Google Shape;906;p7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7" name="Google Shape;907;p7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8" name="Google Shape;908;p7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09" name="Google Shape;909;p7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0" name="Google Shape;910;p7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1" name="Google Shape;911;p7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12" name="Google Shape;912;p72"/>
          <p:cNvSpPr txBox="1"/>
          <p:nvPr/>
        </p:nvSpPr>
        <p:spPr>
          <a:xfrm>
            <a:off x="228600" y="1066800"/>
            <a:ext cx="8686800" cy="4362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Another important point is that a NAK is sent after the second arrival, but not after the third, although both situations look the same. The reason is that the protocol does not want to crowd the network with unnecessary NAKs and unnecessary resent frames. The second NAK would still be NAK1 to inform the sender to resend frame 1 again; this has already been done. The first NAK sent is remembered (using the nakSent variable) and is not sent again until the frame slides. A NAK is sent once for each window position and defines the first slot in the window.</a:t>
            </a:r>
            <a:endParaRPr/>
          </a:p>
        </p:txBody>
      </p:sp>
      <p:sp>
        <p:nvSpPr>
          <p:cNvPr id="913" name="Google Shape;913;p72"/>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11.8 (continued)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9" name="Google Shape;99;p1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0" name="Google Shape;100;p10"/>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1" name="Google Shape;101;p1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 name="Google Shape;102;p10"/>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 name="Google Shape;103;p10"/>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 name="Google Shape;104;p1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 name="Google Shape;105;p10"/>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06" name="Google Shape;106;p10"/>
          <p:cNvCxnSpPr/>
          <p:nvPr/>
        </p:nvCxnSpPr>
        <p:spPr>
          <a:xfrm>
            <a:off x="457200" y="20574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07" name="Google Shape;107;p10"/>
          <p:cNvCxnSpPr/>
          <p:nvPr/>
        </p:nvCxnSpPr>
        <p:spPr>
          <a:xfrm>
            <a:off x="458787" y="4800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08" name="Google Shape;108;p10"/>
          <p:cNvSpPr txBox="1"/>
          <p:nvPr/>
        </p:nvSpPr>
        <p:spPr>
          <a:xfrm>
            <a:off x="495300" y="21494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Bit stuffing is the process of adding one extra 0 whenever five consecutive 1s follow a 0 in the data, so that the receiver does not mistake</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pattern 0111110 for a flag.</a:t>
            </a:r>
            <a:endParaRPr/>
          </a:p>
        </p:txBody>
      </p:sp>
      <p:grpSp>
        <p:nvGrpSpPr>
          <p:cNvPr id="109" name="Google Shape;109;p10"/>
          <p:cNvGrpSpPr/>
          <p:nvPr/>
        </p:nvGrpSpPr>
        <p:grpSpPr>
          <a:xfrm>
            <a:off x="457200" y="1371600"/>
            <a:ext cx="1143000" cy="566737"/>
            <a:chOff x="1200" y="1248"/>
            <a:chExt cx="720" cy="357"/>
          </a:xfrm>
        </p:grpSpPr>
        <p:pic>
          <p:nvPicPr>
            <p:cNvPr id="110" name="Google Shape;110;p10"/>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11" name="Google Shape;111;p10"/>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8" name="Shape 918"/>
        <p:cNvGrpSpPr/>
        <p:nvPr/>
      </p:nvGrpSpPr>
      <p:grpSpPr>
        <a:xfrm>
          <a:off x="0" y="0"/>
          <a:ext cx="0" cy="0"/>
          <a:chOff x="0" y="0"/>
          <a:chExt cx="0" cy="0"/>
        </a:xfrm>
      </p:grpSpPr>
      <p:sp>
        <p:nvSpPr>
          <p:cNvPr id="919" name="Google Shape;919;p7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20" name="Google Shape;920;p7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1" name="Google Shape;921;p73"/>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2" name="Google Shape;922;p7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3" name="Google Shape;923;p73"/>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4" name="Google Shape;924;p73"/>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5" name="Google Shape;925;p7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6" name="Google Shape;926;p73"/>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27" name="Google Shape;927;p73"/>
          <p:cNvSpPr txBox="1"/>
          <p:nvPr/>
        </p:nvSpPr>
        <p:spPr>
          <a:xfrm>
            <a:off x="76200" y="1066800"/>
            <a:ext cx="89154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next point is about the ACKs. Notice that only two ACKs are sent here. The first one acknowledges only the first frame; the second one acknowledges three frames. In Selective Repeat, ACKs are sent when data are delivered to the network layer. If the data belonging to n frames are delivered in one shot, only one ACK is sent for all of them.</a:t>
            </a:r>
            <a:endParaRPr/>
          </a:p>
        </p:txBody>
      </p:sp>
      <p:sp>
        <p:nvSpPr>
          <p:cNvPr id="928" name="Google Shape;928;p73"/>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11.8 (continued)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3" name="Shape 933"/>
        <p:cNvGrpSpPr/>
        <p:nvPr/>
      </p:nvGrpSpPr>
      <p:grpSpPr>
        <a:xfrm>
          <a:off x="0" y="0"/>
          <a:ext cx="0" cy="0"/>
          <a:chOff x="0" y="0"/>
          <a:chExt cx="0" cy="0"/>
        </a:xfrm>
      </p:grpSpPr>
      <p:sp>
        <p:nvSpPr>
          <p:cNvPr id="934" name="Google Shape;934;p7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35" name="Google Shape;935;p7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36" name="Google Shape;936;p7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37" name="Google Shape;937;p74"/>
          <p:cNvSpPr txBox="1"/>
          <p:nvPr/>
        </p:nvSpPr>
        <p:spPr>
          <a:xfrm>
            <a:off x="304800" y="381000"/>
            <a:ext cx="5308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11.23  </a:t>
            </a:r>
            <a:r>
              <a:rPr b="1" i="1" lang="en-US" sz="2000" u="none">
                <a:solidFill>
                  <a:schemeClr val="dk1"/>
                </a:solidFill>
                <a:latin typeface="Times New Roman"/>
                <a:ea typeface="Times New Roman"/>
                <a:cs typeface="Times New Roman"/>
                <a:sym typeface="Times New Roman"/>
              </a:rPr>
              <a:t>Flow diagram for Example 11.8</a:t>
            </a:r>
            <a:endParaRPr/>
          </a:p>
        </p:txBody>
      </p:sp>
      <p:cxnSp>
        <p:nvCxnSpPr>
          <p:cNvPr id="938" name="Google Shape;938;p7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39" name="Google Shape;939;p74"/>
          <p:cNvPicPr preferRelativeResize="0"/>
          <p:nvPr/>
        </p:nvPicPr>
        <p:blipFill rotWithShape="1">
          <a:blip r:embed="rId3">
            <a:alphaModFix/>
          </a:blip>
          <a:srcRect b="0" l="0" r="0" t="0"/>
          <a:stretch/>
        </p:blipFill>
        <p:spPr>
          <a:xfrm>
            <a:off x="989012" y="1219200"/>
            <a:ext cx="6856412" cy="478313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4" name="Shape 944"/>
        <p:cNvGrpSpPr/>
        <p:nvPr/>
      </p:nvGrpSpPr>
      <p:grpSpPr>
        <a:xfrm>
          <a:off x="0" y="0"/>
          <a:ext cx="0" cy="0"/>
          <a:chOff x="0" y="0"/>
          <a:chExt cx="0" cy="0"/>
        </a:xfrm>
      </p:grpSpPr>
      <p:sp>
        <p:nvSpPr>
          <p:cNvPr id="945" name="Google Shape;945;p7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46" name="Google Shape;946;p75"/>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47" name="Google Shape;947;p75"/>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48" name="Google Shape;948;p75"/>
          <p:cNvSpPr txBox="1"/>
          <p:nvPr/>
        </p:nvSpPr>
        <p:spPr>
          <a:xfrm>
            <a:off x="304800" y="381000"/>
            <a:ext cx="655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11.24  </a:t>
            </a:r>
            <a:r>
              <a:rPr b="1" i="1" lang="en-US" sz="2000" u="none">
                <a:solidFill>
                  <a:schemeClr val="dk1"/>
                </a:solidFill>
                <a:latin typeface="Times New Roman"/>
                <a:ea typeface="Times New Roman"/>
                <a:cs typeface="Times New Roman"/>
                <a:sym typeface="Times New Roman"/>
              </a:rPr>
              <a:t>Design of piggybacking in Go-Back-N ARQ</a:t>
            </a:r>
            <a:endParaRPr/>
          </a:p>
        </p:txBody>
      </p:sp>
      <p:cxnSp>
        <p:nvCxnSpPr>
          <p:cNvPr id="949" name="Google Shape;949;p7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50" name="Google Shape;950;p75"/>
          <p:cNvPicPr preferRelativeResize="0"/>
          <p:nvPr/>
        </p:nvPicPr>
        <p:blipFill rotWithShape="1">
          <a:blip r:embed="rId3">
            <a:alphaModFix/>
          </a:blip>
          <a:srcRect b="0" l="0" r="0" t="0"/>
          <a:stretch/>
        </p:blipFill>
        <p:spPr>
          <a:xfrm>
            <a:off x="965200" y="1165225"/>
            <a:ext cx="6197600" cy="49307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5" name="Shape 955"/>
        <p:cNvGrpSpPr/>
        <p:nvPr/>
      </p:nvGrpSpPr>
      <p:grpSpPr>
        <a:xfrm>
          <a:off x="0" y="0"/>
          <a:ext cx="0" cy="0"/>
          <a:chOff x="0" y="0"/>
          <a:chExt cx="0" cy="0"/>
        </a:xfrm>
      </p:grpSpPr>
      <p:sp>
        <p:nvSpPr>
          <p:cNvPr id="956" name="Google Shape;956;p7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957" name="Google Shape;957;p76"/>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58" name="Google Shape;958;p76"/>
          <p:cNvSpPr txBox="1"/>
          <p:nvPr/>
        </p:nvSpPr>
        <p:spPr>
          <a:xfrm>
            <a:off x="228600" y="406400"/>
            <a:ext cx="24082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11-6   HDLC</a:t>
            </a:r>
            <a:endParaRPr/>
          </a:p>
        </p:txBody>
      </p:sp>
      <p:sp>
        <p:nvSpPr>
          <p:cNvPr id="959" name="Google Shape;959;p76"/>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60" name="Google Shape;960;p76"/>
          <p:cNvSpPr txBox="1"/>
          <p:nvPr/>
        </p:nvSpPr>
        <p:spPr>
          <a:xfrm>
            <a:off x="304800" y="1476375"/>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High-level Data Link Control (HDLC)</a:t>
            </a:r>
            <a:r>
              <a:rPr b="1" i="1" lang="en-US" sz="2800" u="none">
                <a:solidFill>
                  <a:schemeClr val="dk1"/>
                </a:solidFill>
                <a:latin typeface="Times New Roman"/>
                <a:ea typeface="Times New Roman"/>
                <a:cs typeface="Times New Roman"/>
                <a:sym typeface="Times New Roman"/>
              </a:rPr>
              <a:t> is a </a:t>
            </a:r>
            <a:r>
              <a:rPr b="1" i="1" lang="en-US" sz="2800" u="none">
                <a:solidFill>
                  <a:schemeClr val="hlink"/>
                </a:solidFill>
                <a:latin typeface="Times New Roman"/>
                <a:ea typeface="Times New Roman"/>
                <a:cs typeface="Times New Roman"/>
                <a:sym typeface="Times New Roman"/>
              </a:rPr>
              <a:t>bit-oriented</a:t>
            </a:r>
            <a:r>
              <a:rPr b="1" i="1" lang="en-US" sz="2800" u="none">
                <a:solidFill>
                  <a:schemeClr val="dk1"/>
                </a:solidFill>
                <a:latin typeface="Times New Roman"/>
                <a:ea typeface="Times New Roman"/>
                <a:cs typeface="Times New Roman"/>
                <a:sym typeface="Times New Roman"/>
              </a:rPr>
              <a:t> protocol for communication over point-to-point and multipoint links. It implements the ARQ mechanisms we discussed in this chapter.</a:t>
            </a:r>
            <a:endParaRPr/>
          </a:p>
        </p:txBody>
      </p:sp>
      <p:sp>
        <p:nvSpPr>
          <p:cNvPr id="961" name="Google Shape;961;p76"/>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Configurations and Transfer Modes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Frames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Control Field</a:t>
            </a:r>
            <a:endParaRPr/>
          </a:p>
        </p:txBody>
      </p:sp>
      <p:sp>
        <p:nvSpPr>
          <p:cNvPr id="962" name="Google Shape;962;p76"/>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7" name="Shape 967"/>
        <p:cNvGrpSpPr/>
        <p:nvPr/>
      </p:nvGrpSpPr>
      <p:grpSpPr>
        <a:xfrm>
          <a:off x="0" y="0"/>
          <a:ext cx="0" cy="0"/>
          <a:chOff x="0" y="0"/>
          <a:chExt cx="0" cy="0"/>
        </a:xfrm>
      </p:grpSpPr>
      <p:sp>
        <p:nvSpPr>
          <p:cNvPr id="968" name="Google Shape;968;p7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69" name="Google Shape;969;p7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70" name="Google Shape;970;p7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71" name="Google Shape;971;p77"/>
          <p:cNvSpPr txBox="1"/>
          <p:nvPr/>
        </p:nvSpPr>
        <p:spPr>
          <a:xfrm>
            <a:off x="304800" y="381000"/>
            <a:ext cx="4370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11.25  </a:t>
            </a:r>
            <a:r>
              <a:rPr b="1" i="1" lang="en-US" sz="2000" u="none">
                <a:solidFill>
                  <a:schemeClr val="dk1"/>
                </a:solidFill>
                <a:latin typeface="Times New Roman"/>
                <a:ea typeface="Times New Roman"/>
                <a:cs typeface="Times New Roman"/>
                <a:sym typeface="Times New Roman"/>
              </a:rPr>
              <a:t>Normal response mode</a:t>
            </a:r>
            <a:endParaRPr/>
          </a:p>
        </p:txBody>
      </p:sp>
      <p:cxnSp>
        <p:nvCxnSpPr>
          <p:cNvPr id="972" name="Google Shape;972;p7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73" name="Google Shape;973;p77"/>
          <p:cNvPicPr preferRelativeResize="0"/>
          <p:nvPr/>
        </p:nvPicPr>
        <p:blipFill rotWithShape="1">
          <a:blip r:embed="rId3">
            <a:alphaModFix/>
          </a:blip>
          <a:srcRect b="0" l="0" r="0" t="0"/>
          <a:stretch/>
        </p:blipFill>
        <p:spPr>
          <a:xfrm>
            <a:off x="322262" y="1493837"/>
            <a:ext cx="8364537" cy="437356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8" name="Shape 978"/>
        <p:cNvGrpSpPr/>
        <p:nvPr/>
      </p:nvGrpSpPr>
      <p:grpSpPr>
        <a:xfrm>
          <a:off x="0" y="0"/>
          <a:ext cx="0" cy="0"/>
          <a:chOff x="0" y="0"/>
          <a:chExt cx="0" cy="0"/>
        </a:xfrm>
      </p:grpSpPr>
      <p:sp>
        <p:nvSpPr>
          <p:cNvPr id="979" name="Google Shape;979;p7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80" name="Google Shape;980;p7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81" name="Google Shape;981;p7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82" name="Google Shape;982;p78"/>
          <p:cNvSpPr txBox="1"/>
          <p:nvPr/>
        </p:nvSpPr>
        <p:spPr>
          <a:xfrm>
            <a:off x="304800" y="381000"/>
            <a:ext cx="5105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11.26  </a:t>
            </a:r>
            <a:r>
              <a:rPr b="1" i="1" lang="en-US" sz="2000" u="none">
                <a:solidFill>
                  <a:schemeClr val="dk1"/>
                </a:solidFill>
                <a:latin typeface="Times New Roman"/>
                <a:ea typeface="Times New Roman"/>
                <a:cs typeface="Times New Roman"/>
                <a:sym typeface="Times New Roman"/>
              </a:rPr>
              <a:t>Asynchronous balanced mode</a:t>
            </a:r>
            <a:endParaRPr/>
          </a:p>
        </p:txBody>
      </p:sp>
      <p:cxnSp>
        <p:nvCxnSpPr>
          <p:cNvPr id="983" name="Google Shape;983;p78"/>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84" name="Google Shape;984;p78"/>
          <p:cNvPicPr preferRelativeResize="0"/>
          <p:nvPr/>
        </p:nvPicPr>
        <p:blipFill rotWithShape="1">
          <a:blip r:embed="rId3">
            <a:alphaModFix/>
          </a:blip>
          <a:srcRect b="0" l="0" r="0" t="0"/>
          <a:stretch/>
        </p:blipFill>
        <p:spPr>
          <a:xfrm>
            <a:off x="215900" y="2819400"/>
            <a:ext cx="8775700" cy="147796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9" name="Shape 989"/>
        <p:cNvGrpSpPr/>
        <p:nvPr/>
      </p:nvGrpSpPr>
      <p:grpSpPr>
        <a:xfrm>
          <a:off x="0" y="0"/>
          <a:ext cx="0" cy="0"/>
          <a:chOff x="0" y="0"/>
          <a:chExt cx="0" cy="0"/>
        </a:xfrm>
      </p:grpSpPr>
      <p:sp>
        <p:nvSpPr>
          <p:cNvPr id="990" name="Google Shape;990;p7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991" name="Google Shape;991;p7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992" name="Google Shape;992;p7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993" name="Google Shape;993;p79"/>
          <p:cNvSpPr txBox="1"/>
          <p:nvPr/>
        </p:nvSpPr>
        <p:spPr>
          <a:xfrm>
            <a:off x="304800" y="381000"/>
            <a:ext cx="34480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11.27  </a:t>
            </a:r>
            <a:r>
              <a:rPr b="1" i="1" lang="en-US" sz="2000" u="none">
                <a:solidFill>
                  <a:schemeClr val="dk1"/>
                </a:solidFill>
                <a:latin typeface="Times New Roman"/>
                <a:ea typeface="Times New Roman"/>
                <a:cs typeface="Times New Roman"/>
                <a:sym typeface="Times New Roman"/>
              </a:rPr>
              <a:t>HDLC frames</a:t>
            </a:r>
            <a:endParaRPr/>
          </a:p>
        </p:txBody>
      </p:sp>
      <p:cxnSp>
        <p:nvCxnSpPr>
          <p:cNvPr id="994" name="Google Shape;994;p7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995" name="Google Shape;995;p79"/>
          <p:cNvPicPr preferRelativeResize="0"/>
          <p:nvPr/>
        </p:nvPicPr>
        <p:blipFill rotWithShape="1">
          <a:blip r:embed="rId3">
            <a:alphaModFix/>
          </a:blip>
          <a:srcRect b="0" l="0" r="0" t="0"/>
          <a:stretch/>
        </p:blipFill>
        <p:spPr>
          <a:xfrm>
            <a:off x="136525" y="1752600"/>
            <a:ext cx="8702675" cy="38433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0" name="Shape 1000"/>
        <p:cNvGrpSpPr/>
        <p:nvPr/>
      </p:nvGrpSpPr>
      <p:grpSpPr>
        <a:xfrm>
          <a:off x="0" y="0"/>
          <a:ext cx="0" cy="0"/>
          <a:chOff x="0" y="0"/>
          <a:chExt cx="0" cy="0"/>
        </a:xfrm>
      </p:grpSpPr>
      <p:sp>
        <p:nvSpPr>
          <p:cNvPr id="1001" name="Google Shape;1001;p8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02" name="Google Shape;1002;p8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03" name="Google Shape;1003;p8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04" name="Google Shape;1004;p80"/>
          <p:cNvSpPr txBox="1"/>
          <p:nvPr/>
        </p:nvSpPr>
        <p:spPr>
          <a:xfrm>
            <a:off x="304800" y="381000"/>
            <a:ext cx="7048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11.28  </a:t>
            </a:r>
            <a:r>
              <a:rPr b="1" i="1" lang="en-US" sz="2000" u="none">
                <a:solidFill>
                  <a:schemeClr val="dk1"/>
                </a:solidFill>
                <a:latin typeface="Times New Roman"/>
                <a:ea typeface="Times New Roman"/>
                <a:cs typeface="Times New Roman"/>
                <a:sym typeface="Times New Roman"/>
              </a:rPr>
              <a:t>Control field format for the different frame types</a:t>
            </a:r>
            <a:endParaRPr/>
          </a:p>
        </p:txBody>
      </p:sp>
      <p:cxnSp>
        <p:nvCxnSpPr>
          <p:cNvPr id="1005" name="Google Shape;1005;p8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06" name="Google Shape;1006;p80"/>
          <p:cNvPicPr preferRelativeResize="0"/>
          <p:nvPr/>
        </p:nvPicPr>
        <p:blipFill rotWithShape="1">
          <a:blip r:embed="rId3">
            <a:alphaModFix/>
          </a:blip>
          <a:srcRect b="0" l="0" r="0" t="0"/>
          <a:stretch/>
        </p:blipFill>
        <p:spPr>
          <a:xfrm>
            <a:off x="2225675" y="2025650"/>
            <a:ext cx="4479925" cy="30797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1" name="Shape 1011"/>
        <p:cNvGrpSpPr/>
        <p:nvPr/>
      </p:nvGrpSpPr>
      <p:grpSpPr>
        <a:xfrm>
          <a:off x="0" y="0"/>
          <a:ext cx="0" cy="0"/>
          <a:chOff x="0" y="0"/>
          <a:chExt cx="0" cy="0"/>
        </a:xfrm>
      </p:grpSpPr>
      <p:sp>
        <p:nvSpPr>
          <p:cNvPr id="1012" name="Google Shape;1012;p8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13" name="Google Shape;1013;p81"/>
          <p:cNvSpPr txBox="1"/>
          <p:nvPr/>
        </p:nvSpPr>
        <p:spPr>
          <a:xfrm>
            <a:off x="304800" y="685800"/>
            <a:ext cx="5918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11.1  </a:t>
            </a:r>
            <a:r>
              <a:rPr b="1" i="1" lang="en-US" sz="2000" u="none">
                <a:solidFill>
                  <a:schemeClr val="dk1"/>
                </a:solidFill>
                <a:latin typeface="Times New Roman"/>
                <a:ea typeface="Times New Roman"/>
                <a:cs typeface="Times New Roman"/>
                <a:sym typeface="Times New Roman"/>
              </a:rPr>
              <a:t>U-frame control command and response</a:t>
            </a:r>
            <a:endParaRPr/>
          </a:p>
        </p:txBody>
      </p:sp>
      <p:pic>
        <p:nvPicPr>
          <p:cNvPr id="1014" name="Google Shape;1014;p81"/>
          <p:cNvPicPr preferRelativeResize="0"/>
          <p:nvPr/>
        </p:nvPicPr>
        <p:blipFill rotWithShape="1">
          <a:blip r:embed="rId3">
            <a:alphaModFix/>
          </a:blip>
          <a:srcRect b="0" l="0" r="0" t="0"/>
          <a:stretch/>
        </p:blipFill>
        <p:spPr>
          <a:xfrm>
            <a:off x="158750" y="1158875"/>
            <a:ext cx="8756650" cy="50133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9" name="Shape 1019"/>
        <p:cNvGrpSpPr/>
        <p:nvPr/>
      </p:nvGrpSpPr>
      <p:grpSpPr>
        <a:xfrm>
          <a:off x="0" y="0"/>
          <a:ext cx="0" cy="0"/>
          <a:chOff x="0" y="0"/>
          <a:chExt cx="0" cy="0"/>
        </a:xfrm>
      </p:grpSpPr>
      <p:sp>
        <p:nvSpPr>
          <p:cNvPr id="1020" name="Google Shape;1020;p8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21" name="Google Shape;1021;p8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2" name="Google Shape;1022;p82"/>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3" name="Google Shape;1023;p8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4" name="Google Shape;1024;p82"/>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5" name="Google Shape;1025;p82"/>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6" name="Google Shape;1026;p8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7" name="Google Shape;1027;p82"/>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28" name="Google Shape;1028;p82"/>
          <p:cNvSpPr txBox="1"/>
          <p:nvPr/>
        </p:nvSpPr>
        <p:spPr>
          <a:xfrm>
            <a:off x="228600" y="1143000"/>
            <a:ext cx="8686800" cy="4362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11.29 shows how </a:t>
            </a:r>
            <a:r>
              <a:rPr b="1" i="1" lang="en-US" sz="2800" u="none">
                <a:solidFill>
                  <a:schemeClr val="hlink"/>
                </a:solidFill>
                <a:latin typeface="Times New Roman"/>
                <a:ea typeface="Times New Roman"/>
                <a:cs typeface="Times New Roman"/>
                <a:sym typeface="Times New Roman"/>
              </a:rPr>
              <a:t>U-frames</a:t>
            </a:r>
            <a:r>
              <a:rPr b="1" i="1" lang="en-US" sz="2800" u="none">
                <a:solidFill>
                  <a:schemeClr val="dk1"/>
                </a:solidFill>
                <a:latin typeface="Times New Roman"/>
                <a:ea typeface="Times New Roman"/>
                <a:cs typeface="Times New Roman"/>
                <a:sym typeface="Times New Roman"/>
              </a:rPr>
              <a:t> can be used for connection establishment and connection release. Node A asks for a connection with a set asynchronous balanced mode (SABM) frame; node B gives a positive response with an unnumbered acknowledgment (UA) frame. After these two exchanges, data can be transferred between the two nodes (not shown in the figure). After data transfer, node A sends a DISC (disconnect) frame to release the connection; it is confirmed by node B responding with a UA (unnumbered acknowledgment).</a:t>
            </a:r>
            <a:endParaRPr/>
          </a:p>
        </p:txBody>
      </p:sp>
      <p:sp>
        <p:nvSpPr>
          <p:cNvPr id="1029" name="Google Shape;1029;p82"/>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8" name="Google Shape;118;p1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9" name="Google Shape;119;p1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0" name="Google Shape;120;p11"/>
          <p:cNvSpPr txBox="1"/>
          <p:nvPr/>
        </p:nvSpPr>
        <p:spPr>
          <a:xfrm>
            <a:off x="304800" y="381000"/>
            <a:ext cx="4618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11.4  </a:t>
            </a:r>
            <a:r>
              <a:rPr b="1" i="1" lang="en-US" sz="2000" u="none">
                <a:solidFill>
                  <a:schemeClr val="dk1"/>
                </a:solidFill>
                <a:latin typeface="Times New Roman"/>
                <a:ea typeface="Times New Roman"/>
                <a:cs typeface="Times New Roman"/>
                <a:sym typeface="Times New Roman"/>
              </a:rPr>
              <a:t>Bit stuffing and unstuffing</a:t>
            </a:r>
            <a:endParaRPr/>
          </a:p>
        </p:txBody>
      </p:sp>
      <p:cxnSp>
        <p:nvCxnSpPr>
          <p:cNvPr id="121" name="Google Shape;121;p1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2" name="Google Shape;122;p11"/>
          <p:cNvPicPr preferRelativeResize="0"/>
          <p:nvPr/>
        </p:nvPicPr>
        <p:blipFill rotWithShape="1">
          <a:blip r:embed="rId3">
            <a:alphaModFix/>
          </a:blip>
          <a:srcRect b="0" l="0" r="0" t="0"/>
          <a:stretch/>
        </p:blipFill>
        <p:spPr>
          <a:xfrm>
            <a:off x="1081087" y="1697037"/>
            <a:ext cx="5776912" cy="409416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4" name="Shape 1034"/>
        <p:cNvGrpSpPr/>
        <p:nvPr/>
      </p:nvGrpSpPr>
      <p:grpSpPr>
        <a:xfrm>
          <a:off x="0" y="0"/>
          <a:ext cx="0" cy="0"/>
          <a:chOff x="0" y="0"/>
          <a:chExt cx="0" cy="0"/>
        </a:xfrm>
      </p:grpSpPr>
      <p:sp>
        <p:nvSpPr>
          <p:cNvPr id="1035" name="Google Shape;1035;p8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36" name="Google Shape;1036;p8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37" name="Google Shape;1037;p8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38" name="Google Shape;1038;p83"/>
          <p:cNvSpPr txBox="1"/>
          <p:nvPr/>
        </p:nvSpPr>
        <p:spPr>
          <a:xfrm>
            <a:off x="304800" y="381000"/>
            <a:ext cx="63579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11.29  </a:t>
            </a:r>
            <a:r>
              <a:rPr b="1" i="1" lang="en-US" sz="2000" u="none">
                <a:solidFill>
                  <a:schemeClr val="dk1"/>
                </a:solidFill>
                <a:latin typeface="Times New Roman"/>
                <a:ea typeface="Times New Roman"/>
                <a:cs typeface="Times New Roman"/>
                <a:sym typeface="Times New Roman"/>
              </a:rPr>
              <a:t>Example of connection and disconnection</a:t>
            </a:r>
            <a:endParaRPr/>
          </a:p>
        </p:txBody>
      </p:sp>
      <p:cxnSp>
        <p:nvCxnSpPr>
          <p:cNvPr id="1039" name="Google Shape;1039;p8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40" name="Google Shape;1040;p83"/>
          <p:cNvPicPr preferRelativeResize="0"/>
          <p:nvPr/>
        </p:nvPicPr>
        <p:blipFill rotWithShape="1">
          <a:blip r:embed="rId3">
            <a:alphaModFix/>
          </a:blip>
          <a:srcRect b="0" l="0" r="0" t="0"/>
          <a:stretch/>
        </p:blipFill>
        <p:spPr>
          <a:xfrm>
            <a:off x="1905000" y="1143000"/>
            <a:ext cx="4652962" cy="49657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5" name="Shape 1045"/>
        <p:cNvGrpSpPr/>
        <p:nvPr/>
      </p:nvGrpSpPr>
      <p:grpSpPr>
        <a:xfrm>
          <a:off x="0" y="0"/>
          <a:ext cx="0" cy="0"/>
          <a:chOff x="0" y="0"/>
          <a:chExt cx="0" cy="0"/>
        </a:xfrm>
      </p:grpSpPr>
      <p:sp>
        <p:nvSpPr>
          <p:cNvPr id="1046" name="Google Shape;1046;p8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47" name="Google Shape;1047;p8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8" name="Google Shape;1048;p84"/>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9" name="Google Shape;1049;p8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0" name="Google Shape;1050;p84"/>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1" name="Google Shape;1051;p84"/>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2" name="Google Shape;1052;p8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3" name="Google Shape;1053;p84"/>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54" name="Google Shape;1054;p84"/>
          <p:cNvSpPr txBox="1"/>
          <p:nvPr/>
        </p:nvSpPr>
        <p:spPr>
          <a:xfrm>
            <a:off x="228600" y="914400"/>
            <a:ext cx="8686800" cy="47894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11.30 shows an exchange using piggybacking. Node A begins the exchange of information with an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I-frame numbered 0 followed by another I-frame numbered 1. Node B piggybacks its acknowledgment of both frames onto an I-frame of its own. Node B’s first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I-frame is also numbered 0 [N(S) field] and contains a 2 in its N(R) field, acknowledging the receipt of A’s frames 1 and 0 and indicating that it expects frame 2 to arrive next. Node B transmits its second and third I-frames (numbered 1 and 2) before accepting further frames from node A. </a:t>
            </a:r>
            <a:endParaRPr/>
          </a:p>
        </p:txBody>
      </p:sp>
      <p:sp>
        <p:nvSpPr>
          <p:cNvPr id="1055" name="Google Shape;1055;p84"/>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11.10</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0" name="Shape 1060"/>
        <p:cNvGrpSpPr/>
        <p:nvPr/>
      </p:nvGrpSpPr>
      <p:grpSpPr>
        <a:xfrm>
          <a:off x="0" y="0"/>
          <a:ext cx="0" cy="0"/>
          <a:chOff x="0" y="0"/>
          <a:chExt cx="0" cy="0"/>
        </a:xfrm>
      </p:grpSpPr>
      <p:sp>
        <p:nvSpPr>
          <p:cNvPr id="1061" name="Google Shape;1061;p8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62" name="Google Shape;1062;p8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3" name="Google Shape;1063;p85"/>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4" name="Google Shape;1064;p8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5" name="Google Shape;1065;p85"/>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6" name="Google Shape;1066;p85"/>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7" name="Google Shape;1067;p8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8" name="Google Shape;1068;p85"/>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69" name="Google Shape;1069;p85"/>
          <p:cNvSpPr txBox="1"/>
          <p:nvPr/>
        </p:nvSpPr>
        <p:spPr>
          <a:xfrm>
            <a:off x="228600" y="1143000"/>
            <a:ext cx="8686800" cy="35083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Its N(R) information, therefore, has not changed: B frames 1 and 2 indicate that node B is still expecting A’s frame 2 to arrive next. Node A has sent all its data. Therefore, it cannot piggyback an acknowledgment onto an I-frame and sends an S-frame instead. The RR code indicates that A is still ready to receive. The number 3 in the N(R) field tells B that frames 0, 1, and 2 have all been accepted and that A is now expecting frame number 3.</a:t>
            </a:r>
            <a:endParaRPr/>
          </a:p>
        </p:txBody>
      </p:sp>
      <p:sp>
        <p:nvSpPr>
          <p:cNvPr id="1070" name="Google Shape;1070;p85"/>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11.10 (continued)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5" name="Shape 1075"/>
        <p:cNvGrpSpPr/>
        <p:nvPr/>
      </p:nvGrpSpPr>
      <p:grpSpPr>
        <a:xfrm>
          <a:off x="0" y="0"/>
          <a:ext cx="0" cy="0"/>
          <a:chOff x="0" y="0"/>
          <a:chExt cx="0" cy="0"/>
        </a:xfrm>
      </p:grpSpPr>
      <p:sp>
        <p:nvSpPr>
          <p:cNvPr id="1076" name="Google Shape;1076;p8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077" name="Google Shape;1077;p86"/>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078" name="Google Shape;1078;p86"/>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079" name="Google Shape;1079;p86"/>
          <p:cNvSpPr txBox="1"/>
          <p:nvPr/>
        </p:nvSpPr>
        <p:spPr>
          <a:xfrm>
            <a:off x="304800" y="228600"/>
            <a:ext cx="60753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11.30  </a:t>
            </a:r>
            <a:r>
              <a:rPr b="1" i="1" lang="en-US" sz="2000" u="none">
                <a:solidFill>
                  <a:schemeClr val="dk1"/>
                </a:solidFill>
                <a:latin typeface="Times New Roman"/>
                <a:ea typeface="Times New Roman"/>
                <a:cs typeface="Times New Roman"/>
                <a:sym typeface="Times New Roman"/>
              </a:rPr>
              <a:t>Example of piggybacking without error</a:t>
            </a:r>
            <a:endParaRPr/>
          </a:p>
        </p:txBody>
      </p:sp>
      <p:cxnSp>
        <p:nvCxnSpPr>
          <p:cNvPr id="1080" name="Google Shape;1080;p86"/>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081" name="Google Shape;1081;p86"/>
          <p:cNvPicPr preferRelativeResize="0"/>
          <p:nvPr/>
        </p:nvPicPr>
        <p:blipFill rotWithShape="1">
          <a:blip r:embed="rId3">
            <a:alphaModFix/>
          </a:blip>
          <a:srcRect b="0" l="0" r="0" t="0"/>
          <a:stretch/>
        </p:blipFill>
        <p:spPr>
          <a:xfrm>
            <a:off x="2811462" y="1028700"/>
            <a:ext cx="3436937" cy="52197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6" name="Shape 1086"/>
        <p:cNvGrpSpPr/>
        <p:nvPr/>
      </p:nvGrpSpPr>
      <p:grpSpPr>
        <a:xfrm>
          <a:off x="0" y="0"/>
          <a:ext cx="0" cy="0"/>
          <a:chOff x="0" y="0"/>
          <a:chExt cx="0" cy="0"/>
        </a:xfrm>
      </p:grpSpPr>
      <p:sp>
        <p:nvSpPr>
          <p:cNvPr id="1087" name="Google Shape;1087;p8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088" name="Google Shape;1088;p8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89" name="Google Shape;1089;p87"/>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0" name="Google Shape;1090;p8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1" name="Google Shape;1091;p87"/>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2" name="Google Shape;1092;p87"/>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3" name="Google Shape;1093;p8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4" name="Google Shape;1094;p87"/>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95" name="Google Shape;1095;p87"/>
          <p:cNvSpPr txBox="1"/>
          <p:nvPr/>
        </p:nvSpPr>
        <p:spPr>
          <a:xfrm>
            <a:off x="228600" y="1143000"/>
            <a:ext cx="8686800" cy="47894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Figure 11.31 shows an exchange in which a frame is lost. Node B sends three data frames (0, 1, and 2), but frame 1 is lost. When node A receives frame 2, it discards it and sends a REJ frame for frame 1. Note that the protocol being used is Go-Back-N with the special use of an REJ frame as a NAK frame. The NAK frame does two things here: It confirms the receipt of frame 0 and declares that frame 1 and any following frames must be resent. Node B, after receiving the REJ frame, resends frames 1 and 2. Node A acknowledges the receipt by sending an RR frame (ACK) with acknowledgment number 3.</a:t>
            </a:r>
            <a:endParaRPr/>
          </a:p>
        </p:txBody>
      </p:sp>
      <p:sp>
        <p:nvSpPr>
          <p:cNvPr id="1096" name="Google Shape;1096;p87"/>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11.11</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1" name="Shape 1101"/>
        <p:cNvGrpSpPr/>
        <p:nvPr/>
      </p:nvGrpSpPr>
      <p:grpSpPr>
        <a:xfrm>
          <a:off x="0" y="0"/>
          <a:ext cx="0" cy="0"/>
          <a:chOff x="0" y="0"/>
          <a:chExt cx="0" cy="0"/>
        </a:xfrm>
      </p:grpSpPr>
      <p:sp>
        <p:nvSpPr>
          <p:cNvPr id="1102" name="Google Shape;1102;p8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03" name="Google Shape;1103;p8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04" name="Google Shape;1104;p88"/>
          <p:cNvCxnSpPr/>
          <p:nvPr/>
        </p:nvCxnSpPr>
        <p:spPr>
          <a:xfrm>
            <a:off x="152400" y="8382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05" name="Google Shape;1105;p88"/>
          <p:cNvSpPr txBox="1"/>
          <p:nvPr/>
        </p:nvSpPr>
        <p:spPr>
          <a:xfrm>
            <a:off x="304800" y="228600"/>
            <a:ext cx="57372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11.31  </a:t>
            </a:r>
            <a:r>
              <a:rPr b="1" i="1" lang="en-US" sz="2000" u="none">
                <a:solidFill>
                  <a:schemeClr val="dk1"/>
                </a:solidFill>
                <a:latin typeface="Times New Roman"/>
                <a:ea typeface="Times New Roman"/>
                <a:cs typeface="Times New Roman"/>
                <a:sym typeface="Times New Roman"/>
              </a:rPr>
              <a:t>Example of piggybacking with error</a:t>
            </a:r>
            <a:endParaRPr/>
          </a:p>
        </p:txBody>
      </p:sp>
      <p:cxnSp>
        <p:nvCxnSpPr>
          <p:cNvPr id="1106" name="Google Shape;1106;p88"/>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07" name="Google Shape;1107;p88"/>
          <p:cNvPicPr preferRelativeResize="0"/>
          <p:nvPr/>
        </p:nvPicPr>
        <p:blipFill rotWithShape="1">
          <a:blip r:embed="rId3">
            <a:alphaModFix/>
          </a:blip>
          <a:srcRect b="0" l="0" r="0" t="0"/>
          <a:stretch/>
        </p:blipFill>
        <p:spPr>
          <a:xfrm>
            <a:off x="2513012" y="1101725"/>
            <a:ext cx="3354387" cy="52228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2" name="Shape 1112"/>
        <p:cNvGrpSpPr/>
        <p:nvPr/>
      </p:nvGrpSpPr>
      <p:grpSpPr>
        <a:xfrm>
          <a:off x="0" y="0"/>
          <a:ext cx="0" cy="0"/>
          <a:chOff x="0" y="0"/>
          <a:chExt cx="0" cy="0"/>
        </a:xfrm>
      </p:grpSpPr>
      <p:sp>
        <p:nvSpPr>
          <p:cNvPr id="1113" name="Google Shape;1113;p8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14" name="Google Shape;1114;p89"/>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5" name="Google Shape;1115;p89"/>
          <p:cNvSpPr txBox="1"/>
          <p:nvPr/>
        </p:nvSpPr>
        <p:spPr>
          <a:xfrm>
            <a:off x="228600" y="406400"/>
            <a:ext cx="709295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11-7   POINT-TO-POINT PROTOCOL</a:t>
            </a:r>
            <a:endParaRPr/>
          </a:p>
        </p:txBody>
      </p:sp>
      <p:sp>
        <p:nvSpPr>
          <p:cNvPr id="1116" name="Google Shape;1116;p89"/>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17" name="Google Shape;1117;p89"/>
          <p:cNvSpPr txBox="1"/>
          <p:nvPr/>
        </p:nvSpPr>
        <p:spPr>
          <a:xfrm>
            <a:off x="304800" y="1430337"/>
            <a:ext cx="8229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Although HDLC is a general protocol that can be used for both point-to-point and multipoint configurations, one of the most common protocols for point-to-point access is the </a:t>
            </a:r>
            <a:r>
              <a:rPr b="1" i="1" lang="en-US" sz="2800" u="none">
                <a:solidFill>
                  <a:schemeClr val="hlink"/>
                </a:solidFill>
                <a:latin typeface="Times New Roman"/>
                <a:ea typeface="Times New Roman"/>
                <a:cs typeface="Times New Roman"/>
                <a:sym typeface="Times New Roman"/>
              </a:rPr>
              <a:t>Point-to-Point Protocol (PPP). </a:t>
            </a:r>
            <a:r>
              <a:rPr b="1" i="1" lang="en-US" sz="2800" u="none">
                <a:solidFill>
                  <a:schemeClr val="dk1"/>
                </a:solidFill>
                <a:latin typeface="Times New Roman"/>
                <a:ea typeface="Times New Roman"/>
                <a:cs typeface="Times New Roman"/>
                <a:sym typeface="Times New Roman"/>
              </a:rPr>
              <a:t>PPP is a </a:t>
            </a:r>
            <a:r>
              <a:rPr b="1" i="1" lang="en-US" sz="2800" u="none">
                <a:solidFill>
                  <a:schemeClr val="hlink"/>
                </a:solidFill>
                <a:latin typeface="Times New Roman"/>
                <a:ea typeface="Times New Roman"/>
                <a:cs typeface="Times New Roman"/>
                <a:sym typeface="Times New Roman"/>
              </a:rPr>
              <a:t>byte-oriented</a:t>
            </a:r>
            <a:r>
              <a:rPr b="1" i="1" lang="en-US" sz="2800" u="none">
                <a:solidFill>
                  <a:schemeClr val="dk1"/>
                </a:solidFill>
                <a:latin typeface="Times New Roman"/>
                <a:ea typeface="Times New Roman"/>
                <a:cs typeface="Times New Roman"/>
                <a:sym typeface="Times New Roman"/>
              </a:rPr>
              <a:t> protocol.</a:t>
            </a:r>
            <a:endParaRPr/>
          </a:p>
        </p:txBody>
      </p:sp>
      <p:sp>
        <p:nvSpPr>
          <p:cNvPr id="1118" name="Google Shape;1118;p89"/>
          <p:cNvSpPr txBox="1"/>
          <p:nvPr/>
        </p:nvSpPr>
        <p:spPr>
          <a:xfrm>
            <a:off x="152400" y="4679950"/>
            <a:ext cx="67056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Framing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Transition Phases</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Multiplexing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Multilink PPP</a:t>
            </a:r>
            <a:endParaRPr/>
          </a:p>
        </p:txBody>
      </p:sp>
      <p:sp>
        <p:nvSpPr>
          <p:cNvPr id="1119" name="Google Shape;1119;p89"/>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4" name="Shape 1124"/>
        <p:cNvGrpSpPr/>
        <p:nvPr/>
      </p:nvGrpSpPr>
      <p:grpSpPr>
        <a:xfrm>
          <a:off x="0" y="0"/>
          <a:ext cx="0" cy="0"/>
          <a:chOff x="0" y="0"/>
          <a:chExt cx="0" cy="0"/>
        </a:xfrm>
      </p:grpSpPr>
      <p:sp>
        <p:nvSpPr>
          <p:cNvPr id="1125" name="Google Shape;1125;p9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26" name="Google Shape;1126;p90"/>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27" name="Google Shape;1127;p90"/>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28" name="Google Shape;1128;p90"/>
          <p:cNvSpPr txBox="1"/>
          <p:nvPr/>
        </p:nvSpPr>
        <p:spPr>
          <a:xfrm>
            <a:off x="304800" y="381000"/>
            <a:ext cx="38766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11.32  </a:t>
            </a:r>
            <a:r>
              <a:rPr b="1" i="1" lang="en-US" sz="2000" u="none">
                <a:solidFill>
                  <a:schemeClr val="dk1"/>
                </a:solidFill>
                <a:latin typeface="Times New Roman"/>
                <a:ea typeface="Times New Roman"/>
                <a:cs typeface="Times New Roman"/>
                <a:sym typeface="Times New Roman"/>
              </a:rPr>
              <a:t>PPP frame format</a:t>
            </a:r>
            <a:endParaRPr/>
          </a:p>
        </p:txBody>
      </p:sp>
      <p:cxnSp>
        <p:nvCxnSpPr>
          <p:cNvPr id="1129" name="Google Shape;1129;p9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30" name="Google Shape;1130;p90"/>
          <p:cNvPicPr preferRelativeResize="0"/>
          <p:nvPr/>
        </p:nvPicPr>
        <p:blipFill rotWithShape="1">
          <a:blip r:embed="rId3">
            <a:alphaModFix/>
          </a:blip>
          <a:srcRect b="0" l="0" r="0" t="0"/>
          <a:stretch/>
        </p:blipFill>
        <p:spPr>
          <a:xfrm>
            <a:off x="228600" y="3043237"/>
            <a:ext cx="8437562" cy="122396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5" name="Shape 1135"/>
        <p:cNvGrpSpPr/>
        <p:nvPr/>
      </p:nvGrpSpPr>
      <p:grpSpPr>
        <a:xfrm>
          <a:off x="0" y="0"/>
          <a:ext cx="0" cy="0"/>
          <a:chOff x="0" y="0"/>
          <a:chExt cx="0" cy="0"/>
        </a:xfrm>
      </p:grpSpPr>
      <p:sp>
        <p:nvSpPr>
          <p:cNvPr id="1136" name="Google Shape;1136;p9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37" name="Google Shape;1137;p9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8" name="Google Shape;1138;p91"/>
          <p:cNvSpPr txBox="1"/>
          <p:nvPr/>
        </p:nvSpPr>
        <p:spPr>
          <a:xfrm>
            <a:off x="749300" y="107950"/>
            <a:ext cx="328612" cy="474662"/>
          </a:xfrm>
          <a:prstGeom prst="rect">
            <a:avLst/>
          </a:prstGeom>
          <a:gradFill>
            <a:gsLst>
              <a:gs pos="0">
                <a:schemeClr val="lt1"/>
              </a:gs>
              <a:gs pos="100000">
                <a:schemeClr val="accen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9" name="Google Shape;1139;p9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0" name="Google Shape;1140;p91"/>
          <p:cNvSpPr txBox="1"/>
          <p:nvPr/>
        </p:nvSpPr>
        <p:spPr>
          <a:xfrm>
            <a:off x="860425" y="530225"/>
            <a:ext cx="368300" cy="474662"/>
          </a:xfrm>
          <a:prstGeom prst="rect">
            <a:avLst/>
          </a:prstGeom>
          <a:gradFill>
            <a:gsLst>
              <a:gs pos="0">
                <a:schemeClr val="lt1"/>
              </a:gs>
              <a:gs pos="100000">
                <a:schemeClr val="folHlink"/>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1" name="Google Shape;1141;p91"/>
          <p:cNvSpPr txBox="1"/>
          <p:nvPr/>
        </p:nvSpPr>
        <p:spPr>
          <a:xfrm>
            <a:off x="76200" y="457200"/>
            <a:ext cx="560387" cy="422275"/>
          </a:xfrm>
          <a:prstGeom prst="rect">
            <a:avLst/>
          </a:prstGeom>
          <a:gradFill>
            <a:gsLst>
              <a:gs pos="0">
                <a:schemeClr val="hlink"/>
              </a:gs>
              <a:gs pos="100000">
                <a:schemeClr val="lt1"/>
              </a:gs>
            </a:gsLst>
            <a:lin ang="81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2" name="Google Shape;1142;p9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43" name="Google Shape;1143;p91"/>
          <p:cNvSpPr txBox="1"/>
          <p:nvPr/>
        </p:nvSpPr>
        <p:spPr>
          <a:xfrm>
            <a:off x="442912" y="533400"/>
            <a:ext cx="8226425" cy="31750"/>
          </a:xfrm>
          <a:prstGeom prst="rect">
            <a:avLst/>
          </a:prstGeom>
          <a:gradFill>
            <a:gsLst>
              <a:gs pos="0">
                <a:schemeClr val="lt1"/>
              </a:gs>
              <a:gs pos="100000">
                <a:schemeClr val="lt2"/>
              </a:gs>
            </a:gsLst>
            <a:lin ang="108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144" name="Google Shape;1144;p91"/>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145" name="Google Shape;1145;p91"/>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146" name="Google Shape;1146;p91"/>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PPP is a byte-oriented protocol using byte stuffing with the escape byte 01111101.</a:t>
            </a:r>
            <a:endParaRPr/>
          </a:p>
        </p:txBody>
      </p:sp>
      <p:grpSp>
        <p:nvGrpSpPr>
          <p:cNvPr id="1147" name="Google Shape;1147;p91"/>
          <p:cNvGrpSpPr/>
          <p:nvPr/>
        </p:nvGrpSpPr>
        <p:grpSpPr>
          <a:xfrm>
            <a:off x="457200" y="1947862"/>
            <a:ext cx="1143000" cy="566737"/>
            <a:chOff x="1200" y="1248"/>
            <a:chExt cx="720" cy="357"/>
          </a:xfrm>
        </p:grpSpPr>
        <p:pic>
          <p:nvPicPr>
            <p:cNvPr id="1148" name="Google Shape;1148;p9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149" name="Google Shape;1149;p9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4" name="Shape 1154"/>
        <p:cNvGrpSpPr/>
        <p:nvPr/>
      </p:nvGrpSpPr>
      <p:grpSpPr>
        <a:xfrm>
          <a:off x="0" y="0"/>
          <a:ext cx="0" cy="0"/>
          <a:chOff x="0" y="0"/>
          <a:chExt cx="0" cy="0"/>
        </a:xfrm>
      </p:grpSpPr>
      <p:sp>
        <p:nvSpPr>
          <p:cNvPr id="1155" name="Google Shape;1155;p9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56" name="Google Shape;1156;p9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57" name="Google Shape;1157;p9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58" name="Google Shape;1158;p92"/>
          <p:cNvSpPr txBox="1"/>
          <p:nvPr/>
        </p:nvSpPr>
        <p:spPr>
          <a:xfrm>
            <a:off x="304800" y="381000"/>
            <a:ext cx="38274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11.33  </a:t>
            </a:r>
            <a:r>
              <a:rPr b="1" i="1" lang="en-US" sz="2000" u="none">
                <a:solidFill>
                  <a:schemeClr val="dk1"/>
                </a:solidFill>
                <a:latin typeface="Times New Roman"/>
                <a:ea typeface="Times New Roman"/>
                <a:cs typeface="Times New Roman"/>
                <a:sym typeface="Times New Roman"/>
              </a:rPr>
              <a:t>Transition phases</a:t>
            </a:r>
            <a:endParaRPr/>
          </a:p>
        </p:txBody>
      </p:sp>
      <p:cxnSp>
        <p:nvCxnSpPr>
          <p:cNvPr id="1159" name="Google Shape;1159;p9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60" name="Google Shape;1160;p92"/>
          <p:cNvPicPr preferRelativeResize="0"/>
          <p:nvPr/>
        </p:nvPicPr>
        <p:blipFill rotWithShape="1">
          <a:blip r:embed="rId3">
            <a:alphaModFix/>
          </a:blip>
          <a:srcRect b="0" l="0" r="0" t="0"/>
          <a:stretch/>
        </p:blipFill>
        <p:spPr>
          <a:xfrm>
            <a:off x="1976437" y="1506537"/>
            <a:ext cx="6481762" cy="39798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9" name="Google Shape;129;p12"/>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0" name="Google Shape;130;p12"/>
          <p:cNvSpPr txBox="1"/>
          <p:nvPr/>
        </p:nvSpPr>
        <p:spPr>
          <a:xfrm>
            <a:off x="228600" y="406400"/>
            <a:ext cx="71850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11-2   FLOW AND ERROR CONTROL</a:t>
            </a:r>
            <a:endParaRPr/>
          </a:p>
        </p:txBody>
      </p:sp>
      <p:sp>
        <p:nvSpPr>
          <p:cNvPr id="131" name="Google Shape;131;p12"/>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12"/>
          <p:cNvSpPr txBox="1"/>
          <p:nvPr/>
        </p:nvSpPr>
        <p:spPr>
          <a:xfrm>
            <a:off x="304800" y="1595437"/>
            <a:ext cx="8229600" cy="137318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most important responsibilities of the data link layer are </a:t>
            </a:r>
            <a:r>
              <a:rPr b="1" i="1" lang="en-US" sz="2800" u="none">
                <a:solidFill>
                  <a:schemeClr val="hlink"/>
                </a:solidFill>
                <a:latin typeface="Times New Roman"/>
                <a:ea typeface="Times New Roman"/>
                <a:cs typeface="Times New Roman"/>
                <a:sym typeface="Times New Roman"/>
              </a:rPr>
              <a:t>flow control</a:t>
            </a:r>
            <a:r>
              <a:rPr b="1" i="1" lang="en-US" sz="2800" u="none">
                <a:solidFill>
                  <a:schemeClr val="dk1"/>
                </a:solidFill>
                <a:latin typeface="Times New Roman"/>
                <a:ea typeface="Times New Roman"/>
                <a:cs typeface="Times New Roman"/>
                <a:sym typeface="Times New Roman"/>
              </a:rPr>
              <a:t> and </a:t>
            </a:r>
            <a:r>
              <a:rPr b="1" i="1" lang="en-US" sz="2800" u="none">
                <a:solidFill>
                  <a:schemeClr val="hlink"/>
                </a:solidFill>
                <a:latin typeface="Times New Roman"/>
                <a:ea typeface="Times New Roman"/>
                <a:cs typeface="Times New Roman"/>
                <a:sym typeface="Times New Roman"/>
              </a:rPr>
              <a:t>error control</a:t>
            </a:r>
            <a:r>
              <a:rPr b="1" i="1" lang="en-US" sz="2800" u="none">
                <a:solidFill>
                  <a:schemeClr val="dk1"/>
                </a:solidFill>
                <a:latin typeface="Times New Roman"/>
                <a:ea typeface="Times New Roman"/>
                <a:cs typeface="Times New Roman"/>
                <a:sym typeface="Times New Roman"/>
              </a:rPr>
              <a:t>. Collectively, these functions are known as </a:t>
            </a:r>
            <a:r>
              <a:rPr b="1" i="1" lang="en-US" sz="2800" u="none">
                <a:solidFill>
                  <a:schemeClr val="hlink"/>
                </a:solidFill>
                <a:latin typeface="Times New Roman"/>
                <a:ea typeface="Times New Roman"/>
                <a:cs typeface="Times New Roman"/>
                <a:sym typeface="Times New Roman"/>
              </a:rPr>
              <a:t>data link control</a:t>
            </a:r>
            <a:r>
              <a:rPr b="1" i="1" lang="en-US" sz="2800" u="none">
                <a:solidFill>
                  <a:schemeClr val="dk1"/>
                </a:solidFill>
                <a:latin typeface="Times New Roman"/>
                <a:ea typeface="Times New Roman"/>
                <a:cs typeface="Times New Roman"/>
                <a:sym typeface="Times New Roman"/>
              </a:rPr>
              <a:t>.</a:t>
            </a:r>
            <a:endParaRPr/>
          </a:p>
        </p:txBody>
      </p:sp>
      <p:sp>
        <p:nvSpPr>
          <p:cNvPr id="133" name="Google Shape;133;p12"/>
          <p:cNvSpPr txBox="1"/>
          <p:nvPr/>
        </p:nvSpPr>
        <p:spPr>
          <a:xfrm>
            <a:off x="152400" y="4679950"/>
            <a:ext cx="6705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Flow Control</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Error Control</a:t>
            </a:r>
            <a:endParaRPr/>
          </a:p>
        </p:txBody>
      </p:sp>
      <p:sp>
        <p:nvSpPr>
          <p:cNvPr id="134" name="Google Shape;134;p12"/>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5" name="Shape 1165"/>
        <p:cNvGrpSpPr/>
        <p:nvPr/>
      </p:nvGrpSpPr>
      <p:grpSpPr>
        <a:xfrm>
          <a:off x="0" y="0"/>
          <a:ext cx="0" cy="0"/>
          <a:chOff x="0" y="0"/>
          <a:chExt cx="0" cy="0"/>
        </a:xfrm>
      </p:grpSpPr>
      <p:sp>
        <p:nvSpPr>
          <p:cNvPr id="1166" name="Google Shape;1166;p9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67" name="Google Shape;1167;p93"/>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68" name="Google Shape;1168;p93"/>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69" name="Google Shape;1169;p93"/>
          <p:cNvSpPr txBox="1"/>
          <p:nvPr/>
        </p:nvSpPr>
        <p:spPr>
          <a:xfrm>
            <a:off x="304800" y="381000"/>
            <a:ext cx="41163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11.34  </a:t>
            </a:r>
            <a:r>
              <a:rPr b="1" i="1" lang="en-US" sz="2000" u="none">
                <a:solidFill>
                  <a:schemeClr val="dk1"/>
                </a:solidFill>
                <a:latin typeface="Times New Roman"/>
                <a:ea typeface="Times New Roman"/>
                <a:cs typeface="Times New Roman"/>
                <a:sym typeface="Times New Roman"/>
              </a:rPr>
              <a:t>Multiplexing in PPP</a:t>
            </a:r>
            <a:endParaRPr/>
          </a:p>
        </p:txBody>
      </p:sp>
      <p:cxnSp>
        <p:nvCxnSpPr>
          <p:cNvPr id="1170" name="Google Shape;1170;p9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71" name="Google Shape;1171;p93"/>
          <p:cNvPicPr preferRelativeResize="0"/>
          <p:nvPr/>
        </p:nvPicPr>
        <p:blipFill rotWithShape="1">
          <a:blip r:embed="rId3">
            <a:alphaModFix/>
          </a:blip>
          <a:srcRect b="0" l="0" r="0" t="0"/>
          <a:stretch/>
        </p:blipFill>
        <p:spPr>
          <a:xfrm>
            <a:off x="822325" y="1258887"/>
            <a:ext cx="7102475" cy="476091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6" name="Shape 1176"/>
        <p:cNvGrpSpPr/>
        <p:nvPr/>
      </p:nvGrpSpPr>
      <p:grpSpPr>
        <a:xfrm>
          <a:off x="0" y="0"/>
          <a:ext cx="0" cy="0"/>
          <a:chOff x="0" y="0"/>
          <a:chExt cx="0" cy="0"/>
        </a:xfrm>
      </p:grpSpPr>
      <p:sp>
        <p:nvSpPr>
          <p:cNvPr id="1177" name="Google Shape;1177;p9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178" name="Google Shape;1178;p94"/>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179" name="Google Shape;1179;p94"/>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180" name="Google Shape;1180;p94"/>
          <p:cNvSpPr txBox="1"/>
          <p:nvPr/>
        </p:nvSpPr>
        <p:spPr>
          <a:xfrm>
            <a:off x="304800" y="381000"/>
            <a:ext cx="5759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11.35  </a:t>
            </a:r>
            <a:r>
              <a:rPr b="1" i="1" lang="en-US" sz="2000" u="none">
                <a:solidFill>
                  <a:schemeClr val="dk1"/>
                </a:solidFill>
                <a:latin typeface="Times New Roman"/>
                <a:ea typeface="Times New Roman"/>
                <a:cs typeface="Times New Roman"/>
                <a:sym typeface="Times New Roman"/>
              </a:rPr>
              <a:t>LCP packet encapsulated in a frame</a:t>
            </a:r>
            <a:endParaRPr/>
          </a:p>
        </p:txBody>
      </p:sp>
      <p:cxnSp>
        <p:nvCxnSpPr>
          <p:cNvPr id="1181" name="Google Shape;1181;p94"/>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182" name="Google Shape;1182;p94"/>
          <p:cNvPicPr preferRelativeResize="0"/>
          <p:nvPr/>
        </p:nvPicPr>
        <p:blipFill rotWithShape="1">
          <a:blip r:embed="rId3">
            <a:alphaModFix/>
          </a:blip>
          <a:srcRect b="0" l="0" r="0" t="0"/>
          <a:stretch/>
        </p:blipFill>
        <p:spPr>
          <a:xfrm>
            <a:off x="682625" y="2667000"/>
            <a:ext cx="6937375" cy="147796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7" name="Shape 1187"/>
        <p:cNvGrpSpPr/>
        <p:nvPr/>
      </p:nvGrpSpPr>
      <p:grpSpPr>
        <a:xfrm>
          <a:off x="0" y="0"/>
          <a:ext cx="0" cy="0"/>
          <a:chOff x="0" y="0"/>
          <a:chExt cx="0" cy="0"/>
        </a:xfrm>
      </p:grpSpPr>
      <p:sp>
        <p:nvSpPr>
          <p:cNvPr id="1188" name="Google Shape;1188;p9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89" name="Google Shape;1189;p95"/>
          <p:cNvSpPr txBox="1"/>
          <p:nvPr/>
        </p:nvSpPr>
        <p:spPr>
          <a:xfrm>
            <a:off x="304800" y="762000"/>
            <a:ext cx="3009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11.2  </a:t>
            </a:r>
            <a:r>
              <a:rPr b="1" i="1" lang="en-US" sz="2000" u="none">
                <a:solidFill>
                  <a:schemeClr val="dk1"/>
                </a:solidFill>
                <a:latin typeface="Times New Roman"/>
                <a:ea typeface="Times New Roman"/>
                <a:cs typeface="Times New Roman"/>
                <a:sym typeface="Times New Roman"/>
              </a:rPr>
              <a:t>LCP packets</a:t>
            </a:r>
            <a:endParaRPr/>
          </a:p>
        </p:txBody>
      </p:sp>
      <p:pic>
        <p:nvPicPr>
          <p:cNvPr id="1190" name="Google Shape;1190;p95"/>
          <p:cNvPicPr preferRelativeResize="0"/>
          <p:nvPr/>
        </p:nvPicPr>
        <p:blipFill rotWithShape="1">
          <a:blip r:embed="rId3">
            <a:alphaModFix/>
          </a:blip>
          <a:srcRect b="0" l="0" r="0" t="0"/>
          <a:stretch/>
        </p:blipFill>
        <p:spPr>
          <a:xfrm>
            <a:off x="152400" y="1219200"/>
            <a:ext cx="8848725" cy="4640262"/>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5" name="Shape 1195"/>
        <p:cNvGrpSpPr/>
        <p:nvPr/>
      </p:nvGrpSpPr>
      <p:grpSpPr>
        <a:xfrm>
          <a:off x="0" y="0"/>
          <a:ext cx="0" cy="0"/>
          <a:chOff x="0" y="0"/>
          <a:chExt cx="0" cy="0"/>
        </a:xfrm>
      </p:grpSpPr>
      <p:sp>
        <p:nvSpPr>
          <p:cNvPr id="1196" name="Google Shape;1196;p9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197" name="Google Shape;1197;p96"/>
          <p:cNvSpPr txBox="1"/>
          <p:nvPr/>
        </p:nvSpPr>
        <p:spPr>
          <a:xfrm>
            <a:off x="990600" y="914400"/>
            <a:ext cx="34734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11.3  </a:t>
            </a:r>
            <a:r>
              <a:rPr b="1" i="1" lang="en-US" sz="2000" u="none">
                <a:solidFill>
                  <a:schemeClr val="dk1"/>
                </a:solidFill>
                <a:latin typeface="Times New Roman"/>
                <a:ea typeface="Times New Roman"/>
                <a:cs typeface="Times New Roman"/>
                <a:sym typeface="Times New Roman"/>
              </a:rPr>
              <a:t>Common options</a:t>
            </a:r>
            <a:endParaRPr/>
          </a:p>
        </p:txBody>
      </p:sp>
      <p:pic>
        <p:nvPicPr>
          <p:cNvPr id="1198" name="Google Shape;1198;p96"/>
          <p:cNvPicPr preferRelativeResize="0"/>
          <p:nvPr/>
        </p:nvPicPr>
        <p:blipFill rotWithShape="1">
          <a:blip r:embed="rId3">
            <a:alphaModFix/>
          </a:blip>
          <a:srcRect b="0" l="0" r="0" t="0"/>
          <a:stretch/>
        </p:blipFill>
        <p:spPr>
          <a:xfrm>
            <a:off x="679450" y="1303337"/>
            <a:ext cx="7778750" cy="281146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3" name="Shape 1203"/>
        <p:cNvGrpSpPr/>
        <p:nvPr/>
      </p:nvGrpSpPr>
      <p:grpSpPr>
        <a:xfrm>
          <a:off x="0" y="0"/>
          <a:ext cx="0" cy="0"/>
          <a:chOff x="0" y="0"/>
          <a:chExt cx="0" cy="0"/>
        </a:xfrm>
      </p:grpSpPr>
      <p:sp>
        <p:nvSpPr>
          <p:cNvPr id="1204" name="Google Shape;1204;p9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05" name="Google Shape;1205;p97"/>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06" name="Google Shape;1206;p97"/>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07" name="Google Shape;1207;p97"/>
          <p:cNvSpPr txBox="1"/>
          <p:nvPr/>
        </p:nvSpPr>
        <p:spPr>
          <a:xfrm>
            <a:off x="304800" y="381000"/>
            <a:ext cx="6388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11.36  </a:t>
            </a:r>
            <a:r>
              <a:rPr b="1" i="1" lang="en-US" sz="2000" u="none">
                <a:solidFill>
                  <a:schemeClr val="dk1"/>
                </a:solidFill>
                <a:latin typeface="Times New Roman"/>
                <a:ea typeface="Times New Roman"/>
                <a:cs typeface="Times New Roman"/>
                <a:sym typeface="Times New Roman"/>
              </a:rPr>
              <a:t>PAP packets encapsulated in a PPP frame</a:t>
            </a:r>
            <a:endParaRPr/>
          </a:p>
        </p:txBody>
      </p:sp>
      <p:cxnSp>
        <p:nvCxnSpPr>
          <p:cNvPr id="1208" name="Google Shape;1208;p9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09" name="Google Shape;1209;p97"/>
          <p:cNvPicPr preferRelativeResize="0"/>
          <p:nvPr/>
        </p:nvPicPr>
        <p:blipFill rotWithShape="1">
          <a:blip r:embed="rId3">
            <a:alphaModFix/>
          </a:blip>
          <a:srcRect b="0" l="0" r="0" t="0"/>
          <a:stretch/>
        </p:blipFill>
        <p:spPr>
          <a:xfrm>
            <a:off x="958850" y="1295400"/>
            <a:ext cx="6965950" cy="46513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4" name="Shape 1214"/>
        <p:cNvGrpSpPr/>
        <p:nvPr/>
      </p:nvGrpSpPr>
      <p:grpSpPr>
        <a:xfrm>
          <a:off x="0" y="0"/>
          <a:ext cx="0" cy="0"/>
          <a:chOff x="0" y="0"/>
          <a:chExt cx="0" cy="0"/>
        </a:xfrm>
      </p:grpSpPr>
      <p:sp>
        <p:nvSpPr>
          <p:cNvPr id="1215" name="Google Shape;1215;p9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16" name="Google Shape;1216;p98"/>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17" name="Google Shape;1217;p98"/>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18" name="Google Shape;1218;p98"/>
          <p:cNvSpPr txBox="1"/>
          <p:nvPr/>
        </p:nvSpPr>
        <p:spPr>
          <a:xfrm>
            <a:off x="304800" y="381000"/>
            <a:ext cx="65992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11.37  </a:t>
            </a:r>
            <a:r>
              <a:rPr b="1" i="1" lang="en-US" sz="2000" u="none">
                <a:solidFill>
                  <a:schemeClr val="dk1"/>
                </a:solidFill>
                <a:latin typeface="Times New Roman"/>
                <a:ea typeface="Times New Roman"/>
                <a:cs typeface="Times New Roman"/>
                <a:sym typeface="Times New Roman"/>
              </a:rPr>
              <a:t>CHAP packets encapsulated in a PPP frame</a:t>
            </a:r>
            <a:endParaRPr/>
          </a:p>
        </p:txBody>
      </p:sp>
      <p:cxnSp>
        <p:nvCxnSpPr>
          <p:cNvPr id="1219" name="Google Shape;1219;p98"/>
          <p:cNvCxnSpPr/>
          <p:nvPr/>
        </p:nvCxnSpPr>
        <p:spPr>
          <a:xfrm>
            <a:off x="152400" y="64008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20" name="Google Shape;1220;p98"/>
          <p:cNvPicPr preferRelativeResize="0"/>
          <p:nvPr/>
        </p:nvPicPr>
        <p:blipFill rotWithShape="1">
          <a:blip r:embed="rId3">
            <a:alphaModFix/>
          </a:blip>
          <a:srcRect b="0" l="0" r="0" t="0"/>
          <a:stretch/>
        </p:blipFill>
        <p:spPr>
          <a:xfrm>
            <a:off x="995362" y="1066800"/>
            <a:ext cx="6929437" cy="51625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5" name="Shape 1225"/>
        <p:cNvGrpSpPr/>
        <p:nvPr/>
      </p:nvGrpSpPr>
      <p:grpSpPr>
        <a:xfrm>
          <a:off x="0" y="0"/>
          <a:ext cx="0" cy="0"/>
          <a:chOff x="0" y="0"/>
          <a:chExt cx="0" cy="0"/>
        </a:xfrm>
      </p:grpSpPr>
      <p:sp>
        <p:nvSpPr>
          <p:cNvPr id="1226" name="Google Shape;1226;p9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27" name="Google Shape;1227;p99"/>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28" name="Google Shape;1228;p99"/>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29" name="Google Shape;1229;p99"/>
          <p:cNvSpPr txBox="1"/>
          <p:nvPr/>
        </p:nvSpPr>
        <p:spPr>
          <a:xfrm>
            <a:off x="304800" y="381000"/>
            <a:ext cx="6197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11.38  </a:t>
            </a:r>
            <a:r>
              <a:rPr b="1" i="1" lang="en-US" sz="2000" u="none">
                <a:solidFill>
                  <a:schemeClr val="dk1"/>
                </a:solidFill>
                <a:latin typeface="Times New Roman"/>
                <a:ea typeface="Times New Roman"/>
                <a:cs typeface="Times New Roman"/>
                <a:sym typeface="Times New Roman"/>
              </a:rPr>
              <a:t>IPCP packet encapsulated in PPP frame</a:t>
            </a:r>
            <a:endParaRPr/>
          </a:p>
        </p:txBody>
      </p:sp>
      <p:cxnSp>
        <p:nvCxnSpPr>
          <p:cNvPr id="1230" name="Google Shape;1230;p9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31" name="Google Shape;1231;p99"/>
          <p:cNvPicPr preferRelativeResize="0"/>
          <p:nvPr/>
        </p:nvPicPr>
        <p:blipFill rotWithShape="1">
          <a:blip r:embed="rId3">
            <a:alphaModFix/>
          </a:blip>
          <a:srcRect b="0" l="0" r="0" t="0"/>
          <a:stretch/>
        </p:blipFill>
        <p:spPr>
          <a:xfrm>
            <a:off x="368300" y="2438400"/>
            <a:ext cx="8318500" cy="17811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6" name="Shape 1236"/>
        <p:cNvGrpSpPr/>
        <p:nvPr/>
      </p:nvGrpSpPr>
      <p:grpSpPr>
        <a:xfrm>
          <a:off x="0" y="0"/>
          <a:ext cx="0" cy="0"/>
          <a:chOff x="0" y="0"/>
          <a:chExt cx="0" cy="0"/>
        </a:xfrm>
      </p:grpSpPr>
      <p:sp>
        <p:nvSpPr>
          <p:cNvPr id="1237" name="Google Shape;1237;p10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sp>
        <p:nvSpPr>
          <p:cNvPr id="1238" name="Google Shape;1238;p100"/>
          <p:cNvSpPr txBox="1"/>
          <p:nvPr/>
        </p:nvSpPr>
        <p:spPr>
          <a:xfrm>
            <a:off x="1219200" y="914400"/>
            <a:ext cx="47085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11.4  </a:t>
            </a:r>
            <a:r>
              <a:rPr b="1" i="1" lang="en-US" sz="2000" u="none">
                <a:solidFill>
                  <a:schemeClr val="dk1"/>
                </a:solidFill>
                <a:latin typeface="Times New Roman"/>
                <a:ea typeface="Times New Roman"/>
                <a:cs typeface="Times New Roman"/>
                <a:sym typeface="Times New Roman"/>
              </a:rPr>
              <a:t>Code value for IPCP packets</a:t>
            </a:r>
            <a:endParaRPr/>
          </a:p>
        </p:txBody>
      </p:sp>
      <p:pic>
        <p:nvPicPr>
          <p:cNvPr id="1239" name="Google Shape;1239;p100"/>
          <p:cNvPicPr preferRelativeResize="0"/>
          <p:nvPr/>
        </p:nvPicPr>
        <p:blipFill rotWithShape="1">
          <a:blip r:embed="rId3">
            <a:alphaModFix/>
          </a:blip>
          <a:srcRect b="0" l="0" r="0" t="0"/>
          <a:stretch/>
        </p:blipFill>
        <p:spPr>
          <a:xfrm>
            <a:off x="958850" y="1316037"/>
            <a:ext cx="7194550" cy="409416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4" name="Shape 1244"/>
        <p:cNvGrpSpPr/>
        <p:nvPr/>
      </p:nvGrpSpPr>
      <p:grpSpPr>
        <a:xfrm>
          <a:off x="0" y="0"/>
          <a:ext cx="0" cy="0"/>
          <a:chOff x="0" y="0"/>
          <a:chExt cx="0" cy="0"/>
        </a:xfrm>
      </p:grpSpPr>
      <p:sp>
        <p:nvSpPr>
          <p:cNvPr id="1245" name="Google Shape;1245;p10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46" name="Google Shape;1246;p10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47" name="Google Shape;1247;p10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48" name="Google Shape;1248;p101"/>
          <p:cNvSpPr txBox="1"/>
          <p:nvPr/>
        </p:nvSpPr>
        <p:spPr>
          <a:xfrm>
            <a:off x="304800" y="381000"/>
            <a:ext cx="63865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11.39  </a:t>
            </a:r>
            <a:r>
              <a:rPr b="1" i="1" lang="en-US" sz="2000" u="none">
                <a:solidFill>
                  <a:schemeClr val="dk1"/>
                </a:solidFill>
                <a:latin typeface="Times New Roman"/>
                <a:ea typeface="Times New Roman"/>
                <a:cs typeface="Times New Roman"/>
                <a:sym typeface="Times New Roman"/>
              </a:rPr>
              <a:t>IP datagram encapsulated in a PPP frame</a:t>
            </a:r>
            <a:endParaRPr/>
          </a:p>
        </p:txBody>
      </p:sp>
      <p:cxnSp>
        <p:nvCxnSpPr>
          <p:cNvPr id="1249" name="Google Shape;1249;p10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50" name="Google Shape;1250;p101"/>
          <p:cNvPicPr preferRelativeResize="0"/>
          <p:nvPr/>
        </p:nvPicPr>
        <p:blipFill rotWithShape="1">
          <a:blip r:embed="rId3">
            <a:alphaModFix/>
          </a:blip>
          <a:srcRect b="0" l="0" r="0" t="0"/>
          <a:stretch/>
        </p:blipFill>
        <p:spPr>
          <a:xfrm>
            <a:off x="301625" y="2624137"/>
            <a:ext cx="8308975" cy="1566862"/>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5" name="Shape 1255"/>
        <p:cNvGrpSpPr/>
        <p:nvPr/>
      </p:nvGrpSpPr>
      <p:grpSpPr>
        <a:xfrm>
          <a:off x="0" y="0"/>
          <a:ext cx="0" cy="0"/>
          <a:chOff x="0" y="0"/>
          <a:chExt cx="0" cy="0"/>
        </a:xfrm>
      </p:grpSpPr>
      <p:sp>
        <p:nvSpPr>
          <p:cNvPr id="1256" name="Google Shape;1256;p10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2400" u="none">
                <a:solidFill>
                  <a:schemeClr val="dk1"/>
                </a:solidFill>
                <a:latin typeface="Times New Roman"/>
                <a:ea typeface="Times New Roman"/>
                <a:cs typeface="Times New Roman"/>
                <a:sym typeface="Times New Roman"/>
              </a:rPr>
              <a:t>‹#›</a:t>
            </a:fld>
            <a:endParaRPr/>
          </a:p>
        </p:txBody>
      </p:sp>
      <p:cxnSp>
        <p:nvCxnSpPr>
          <p:cNvPr id="1257" name="Google Shape;1257;p102"/>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58" name="Google Shape;1258;p102"/>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59" name="Google Shape;1259;p102"/>
          <p:cNvSpPr txBox="1"/>
          <p:nvPr/>
        </p:nvSpPr>
        <p:spPr>
          <a:xfrm>
            <a:off x="304800" y="381000"/>
            <a:ext cx="34750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11.40  </a:t>
            </a:r>
            <a:r>
              <a:rPr b="1" i="1" lang="en-US" sz="2000" u="none">
                <a:solidFill>
                  <a:schemeClr val="dk1"/>
                </a:solidFill>
                <a:latin typeface="Times New Roman"/>
                <a:ea typeface="Times New Roman"/>
                <a:cs typeface="Times New Roman"/>
                <a:sym typeface="Times New Roman"/>
              </a:rPr>
              <a:t>Multilink PPP</a:t>
            </a:r>
            <a:endParaRPr/>
          </a:p>
        </p:txBody>
      </p:sp>
      <p:cxnSp>
        <p:nvCxnSpPr>
          <p:cNvPr id="1260" name="Google Shape;1260;p10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61" name="Google Shape;1261;p102"/>
          <p:cNvPicPr preferRelativeResize="0"/>
          <p:nvPr/>
        </p:nvPicPr>
        <p:blipFill rotWithShape="1">
          <a:blip r:embed="rId3">
            <a:alphaModFix/>
          </a:blip>
          <a:srcRect b="0" l="0" r="0" t="0"/>
          <a:stretch/>
        </p:blipFill>
        <p:spPr>
          <a:xfrm>
            <a:off x="685800" y="1752600"/>
            <a:ext cx="7431087" cy="356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a:dk1>
        <a:srgbClr val="000000"/>
      </a:dk1>
      <a:lt1>
        <a:srgbClr val="FFFFFF"/>
      </a:lt1>
      <a:dk2>
        <a:srgbClr val="333399"/>
      </a:dk2>
      <a:lt2>
        <a:srgbClr val="1C1C1C"/>
      </a:lt2>
      <a:accent1>
        <a:srgbClr val="00E4A8"/>
      </a:accent1>
      <a:accent2>
        <a:srgbClr val="FFCF01"/>
      </a:accent2>
      <a:accent3>
        <a:srgbClr val="FFFFFF"/>
      </a:accent3>
      <a:accent4>
        <a:srgbClr val="00E4A8"/>
      </a:accent4>
      <a:accent5>
        <a:srgbClr val="FFCF01"/>
      </a:accent5>
      <a:accent6>
        <a:srgbClr val="FFFFFF"/>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