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6" r:id="rId2"/>
    <p:sldId id="300" r:id="rId3"/>
    <p:sldId id="257" r:id="rId4"/>
    <p:sldId id="309" r:id="rId5"/>
    <p:sldId id="308" r:id="rId6"/>
    <p:sldId id="347" r:id="rId7"/>
    <p:sldId id="346" r:id="rId8"/>
    <p:sldId id="428" r:id="rId9"/>
    <p:sldId id="354" r:id="rId10"/>
    <p:sldId id="355" r:id="rId11"/>
    <p:sldId id="274" r:id="rId12"/>
    <p:sldId id="340" r:id="rId13"/>
    <p:sldId id="358" r:id="rId14"/>
    <p:sldId id="314" r:id="rId15"/>
    <p:sldId id="329" r:id="rId16"/>
    <p:sldId id="328" r:id="rId17"/>
  </p:sldIdLst>
  <p:sldSz cx="9144000" cy="6858000" type="overhead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336699"/>
    <a:srgbClr val="800080"/>
    <a:srgbClr val="003399"/>
    <a:srgbClr val="FF0066"/>
    <a:srgbClr val="CC00CC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3238" autoAdjust="0"/>
  </p:normalViewPr>
  <p:slideViewPr>
    <p:cSldViewPr>
      <p:cViewPr varScale="1">
        <p:scale>
          <a:sx n="64" d="100"/>
          <a:sy n="64" d="100"/>
        </p:scale>
        <p:origin x="77" y="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F0DCE6F-742F-DE3E-3E5A-55FA584C2E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E76DC30-29E8-523E-6821-552BF9DEA9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5B83FB3-2C06-DD6B-335B-B118F409F1C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334F22F-9259-8B9D-944D-AE4E060BC0D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611B5-972B-455C-A797-8A80884D4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361E0AD-355B-5949-483F-70620ECDAD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68284CF-C5E1-2333-2E42-2026A45A03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B4A9502-37B0-2ECC-3966-41BE377A94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D155399-7A93-0E5F-42FE-D9B75D65BB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14FD641-0990-41EC-C941-743C1D712D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3EF88440-F5CF-0946-5106-22D16C806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D4FEC0-6756-453E-B7F3-8907B1BE6E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8A6A264-4799-3970-091E-DCF955C41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01E8D6-7A54-497C-BFB8-C21EE3E43C74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F71043A-8E84-4337-4FA2-C32CD4E34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D8771EE-AAC2-B005-5EBA-EA20132C6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6D754F0A-025A-3387-B0AD-31000D70E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Arc 3">
            <a:extLst>
              <a:ext uri="{FF2B5EF4-FFF2-40B4-BE49-F238E27FC236}">
                <a16:creationId xmlns:a16="http://schemas.microsoft.com/office/drawing/2014/main" id="{24B0D9E1-0461-3E3A-BCFA-F65D2ACCEBAB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4FC49D-CC28-0779-764F-72CCDED144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1BC9-EF2F-4808-9FD1-23281B68F23E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8222160-9C6F-A160-FD30-05C4D7F17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37FB615-5B49-3B68-E53B-524DBF83A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60760-7078-4B24-BDF7-01FC21BEF5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10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D99FE3-54E8-7785-9F67-0E107E7194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B800-FFBD-48A0-B8FE-2D15AD45C300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656FC1-3E6F-94DF-DEC3-CC5A05E66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060AA-7C54-A149-9571-DB4A31375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60F14-065E-4747-B713-8E40F4F00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61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ABFB93-4C8C-2836-353E-584D441B62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00B76-5B45-4419-A3A4-7B951C2AFF4E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868630-A4BA-106E-8D86-15774410A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04CF67-FC02-72A5-1C69-0184FEABF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9D58D-7C8A-411A-93DE-CF5F129F1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9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E9CC7E-B154-A746-8A26-F7AC0C0D0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1DCAA-7840-49A6-BBD5-50F676A40569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48AEDD-FBE7-86E0-7D00-02617FF46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1617A14-0770-7A99-1119-BD55D71BE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BA494-AC7D-4EA9-9F05-78B7B8BA0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02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77ECDD-3741-6018-A2EA-0BE35494C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70171-D2F8-4DFB-8797-B36DB1D7C374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1D90A4-F6F6-F9F0-0D81-BADE64DFE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9A44C2-4B26-06F1-B278-BCCC97E85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2CAE1-16CD-410D-AF4F-FEAA86FBB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8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F6EBA5-FB31-42BD-FFEE-3C509390DF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FBB47-427F-4FF5-99CB-F8A11931016D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71C9A9-09CB-0E69-ADDC-95C65C376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C191E3-05CE-5199-C226-AAB029870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40C99-F005-4D31-A3A9-D65E9FACF1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3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846B26B-2353-1EEE-46B2-61BEECCB26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8E448-D274-4CCC-826D-051A860D3AA6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37064E4-A161-D72A-3136-72C3B1954E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29511DE-157B-121D-B74D-254B97C2B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C6347-BB79-4651-A904-380EC14EB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7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5F147E4-959D-A8D9-FC49-5EA2AC8EE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A591C-E2AC-4CD7-A45A-3F5D707927E8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DC5958-62FF-4716-1773-0C382E7E0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642CC65-2874-060F-40CB-2207361DE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E0F97-8579-4127-BC5D-FF1BD6B24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2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1D7D53B-0D4E-158C-E39F-B5BF9F3D0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4688-22B9-40DA-8FC0-0EAF555E5D26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45C6628-247B-E554-6C85-95E234438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7880A75-4C6F-9B63-799A-B826D8009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5D508-C5EC-40BF-92EA-E792D0A4C5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56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8F9534-538A-4A97-FA59-43392B1D9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A10DD-D77F-419D-BE16-EACB3B3E8732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66AA56-E375-1602-2BFC-E989335519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262D55-2256-482E-831B-D515C36BE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7590C-6CC6-4048-A083-CEEC9F323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84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5B2E25-C6EB-15CC-543F-55E120EF65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AC7A4-C23D-45B3-858B-65DC1FC81C74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2E4B17-444C-3F50-3D1E-B09096B1C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0E6B5A3-04C6-2812-9663-C970253E9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B4F0B-DED3-4F2B-BD34-0EE329A62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6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>
            <a:extLst>
              <a:ext uri="{FF2B5EF4-FFF2-40B4-BE49-F238E27FC236}">
                <a16:creationId xmlns:a16="http://schemas.microsoft.com/office/drawing/2014/main" id="{1E7F96A1-534B-0C48-F801-F584544A6FB4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422779-DE3B-B5F5-971E-E18E4A9CF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39B99F-73F4-CC34-BB27-18278C181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204253-0801-5229-C143-7ED2A84DF0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CAAB150-996B-4AD9-B0E0-B32424B44C1C}" type="datetime1">
              <a:rPr lang="en-US"/>
              <a:pPr>
                <a:defRPr/>
              </a:pPr>
              <a:t>5/14/2023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EE407A-49AE-5ED0-6591-1A91312B9B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Suma V, DSCE, Bangalore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AB99F21-824E-F8B3-316B-77CA4ED75D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A6A82212-5AE3-41D4-A1BE-94FFD3FE12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4" r:id="rId1"/>
    <p:sldLayoutId id="2147485584" r:id="rId2"/>
    <p:sldLayoutId id="2147485585" r:id="rId3"/>
    <p:sldLayoutId id="2147485586" r:id="rId4"/>
    <p:sldLayoutId id="2147485587" r:id="rId5"/>
    <p:sldLayoutId id="2147485588" r:id="rId6"/>
    <p:sldLayoutId id="2147485589" r:id="rId7"/>
    <p:sldLayoutId id="2147485590" r:id="rId8"/>
    <p:sldLayoutId id="2147485591" r:id="rId9"/>
    <p:sldLayoutId id="2147485592" r:id="rId10"/>
    <p:sldLayoutId id="2147485593" r:id="rId11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u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«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H:\E_DRIVE\veena%20phd\IJBETPAPER\Manuscriptchangedaccordingto%20IJBETformat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H:\E_DRIVE\veena%20phd\IJBETPAPER\Manuscriptchangedaccordingto%20IJBETformat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H:\E_DRIVE\veena%20phd\IJBETPAPER\Manuscriptchangedaccordingto%20IJBETformat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H:\E_DRIVE\veena%20phd\IJBETPAPER\Manuscriptchangedaccordingto%20IJBETformat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BDB7114B-002A-712A-9F00-2D2DC71E1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25B35F-3F14-4788-838D-764C742515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60C3BBD3-EA19-08DC-2E62-A7E5F3CA81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325" y="0"/>
            <a:ext cx="8855075" cy="1736725"/>
          </a:xfrm>
        </p:spPr>
        <p:txBody>
          <a:bodyPr/>
          <a:lstStyle/>
          <a:p>
            <a:pPr algn="ctr"/>
            <a:r>
              <a:rPr lang="en-IN" altLang="en-US" sz="2400">
                <a:solidFill>
                  <a:srgbClr val="FF0000"/>
                </a:solidFill>
              </a:rPr>
              <a:t>BMS </a:t>
            </a:r>
            <a:r>
              <a:rPr lang="en-IN" altLang="en-US" sz="2400">
                <a:solidFill>
                  <a:srgbClr val="0066CC"/>
                </a:solidFill>
              </a:rPr>
              <a:t>INSTITUTE OF TECHNOLOGY AND MANAGEMENT</a:t>
            </a:r>
            <a:br>
              <a:rPr lang="en-IN" altLang="en-US" sz="2400"/>
            </a:br>
            <a:r>
              <a:rPr lang="en-IN" altLang="en-US" sz="2400"/>
              <a:t>     (An autonomous institution, Affiliated to VTU Belagavi)	</a:t>
            </a:r>
            <a:br>
              <a:rPr lang="en-IN" altLang="en-US" sz="2400"/>
            </a:br>
            <a:r>
              <a:rPr lang="en-IN" altLang="en-US" sz="2400"/>
              <a:t>Avalahalli, Yelahanka, Bengaluru-560064</a:t>
            </a:r>
            <a:br>
              <a:rPr lang="en-IN" altLang="en-US" sz="2400"/>
            </a:br>
            <a:r>
              <a:rPr lang="en-IN" altLang="en-US" sz="2400"/>
              <a:t> </a:t>
            </a:r>
            <a:br>
              <a:rPr lang="en-IN" altLang="en-US" sz="2400"/>
            </a:br>
            <a:r>
              <a:rPr lang="en-IN" altLang="en-US" sz="2400"/>
              <a:t>Department of MCA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64575-2FA5-27F5-D7A8-9D2E473B26A4}"/>
              </a:ext>
            </a:extLst>
          </p:cNvPr>
          <p:cNvSpPr txBox="1"/>
          <p:nvPr/>
        </p:nvSpPr>
        <p:spPr>
          <a:xfrm>
            <a:off x="2232025" y="1722438"/>
            <a:ext cx="450056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1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Alternate Assessment Tool (AAT-3) - III</a:t>
            </a:r>
          </a:p>
          <a:p>
            <a:pPr>
              <a:defRPr/>
            </a:pPr>
            <a:r>
              <a:rPr lang="en-IN" sz="1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Course: Research Methodology and IPR </a:t>
            </a:r>
          </a:p>
          <a:p>
            <a:pPr>
              <a:defRPr/>
            </a:pPr>
            <a:r>
              <a:rPr lang="en-IN" sz="1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Course Code: 21MCA107</a:t>
            </a:r>
          </a:p>
          <a:p>
            <a:pPr>
              <a:defRPr/>
            </a:pPr>
            <a:r>
              <a:rPr lang="en-IN" sz="1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Date of Submission: 15-05-2023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96A020-620C-71A9-3BFC-30803858F143}"/>
              </a:ext>
            </a:extLst>
          </p:cNvPr>
          <p:cNvSpPr/>
          <p:nvPr/>
        </p:nvSpPr>
        <p:spPr>
          <a:xfrm>
            <a:off x="11113" y="2922588"/>
            <a:ext cx="8351837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Presentation on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E-Government Procurement in India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984763A-BD01-94F0-B85D-CE5239B1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5622925"/>
            <a:ext cx="41989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u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«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n-US" sz="1600" b="1" kern="0" dirty="0">
                <a:solidFill>
                  <a:srgbClr val="FF0000"/>
                </a:solidFill>
                <a:latin typeface="Times New Roman" pitchFamily="18" charset="0"/>
              </a:rPr>
              <a:t>COURSE COORDINATOR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sz="1600" b="1" kern="0" dirty="0">
                <a:solidFill>
                  <a:srgbClr val="CC00CC"/>
                </a:solidFill>
                <a:latin typeface="Times New Roman" pitchFamily="18" charset="0"/>
              </a:rPr>
              <a:t>Mr. </a:t>
            </a:r>
            <a:r>
              <a:rPr lang="en-US" sz="1600" b="1" kern="0" dirty="0" err="1">
                <a:solidFill>
                  <a:srgbClr val="CC00CC"/>
                </a:solidFill>
                <a:latin typeface="Times New Roman" pitchFamily="18" charset="0"/>
              </a:rPr>
              <a:t>Shivakumara</a:t>
            </a:r>
            <a:r>
              <a:rPr lang="en-US" sz="1600" b="1" kern="0" dirty="0">
                <a:solidFill>
                  <a:srgbClr val="CC00CC"/>
                </a:solidFill>
                <a:latin typeface="Times New Roman" pitchFamily="18" charset="0"/>
              </a:rPr>
              <a:t> T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sz="1600" b="1" kern="0" dirty="0">
                <a:solidFill>
                  <a:srgbClr val="CC00CC"/>
                </a:solidFill>
                <a:latin typeface="Times New Roman" pitchFamily="18" charset="0"/>
              </a:rPr>
              <a:t>Assistant Professor,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sz="1600" b="1" kern="0" dirty="0">
                <a:solidFill>
                  <a:srgbClr val="CC00CC"/>
                </a:solidFill>
                <a:latin typeface="Times New Roman" pitchFamily="18" charset="0"/>
              </a:rPr>
              <a:t>Department of MCA, BMSIT&amp;M</a:t>
            </a:r>
            <a:endParaRPr lang="en-GB" sz="1600" b="1" kern="0" dirty="0">
              <a:solidFill>
                <a:srgbClr val="CC00CC"/>
              </a:solidFill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8DE4C4-B1B3-E44C-43DD-A6DCE08353F3}"/>
              </a:ext>
            </a:extLst>
          </p:cNvPr>
          <p:cNvSpPr txBox="1"/>
          <p:nvPr/>
        </p:nvSpPr>
        <p:spPr>
          <a:xfrm>
            <a:off x="2700338" y="3651250"/>
            <a:ext cx="3276600" cy="2456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endParaRPr lang="en-US" sz="16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Presented by</a:t>
            </a:r>
          </a:p>
          <a:p>
            <a:pPr algn="ctr" eaLnBrk="1" hangingPunct="1">
              <a:defRPr/>
            </a:pPr>
            <a:r>
              <a:rPr lang="en-US" altLang="en-US" sz="1600" b="1" dirty="0">
                <a:solidFill>
                  <a:srgbClr val="CC00CC"/>
                </a:solidFill>
              </a:rPr>
              <a:t>Name: Anirudh U Parvatikar</a:t>
            </a:r>
          </a:p>
          <a:p>
            <a:pPr algn="ctr" eaLnBrk="1" hangingPunct="1">
              <a:defRPr/>
            </a:pPr>
            <a:r>
              <a:rPr lang="en-US" altLang="en-US" sz="1600" b="1" dirty="0">
                <a:solidFill>
                  <a:srgbClr val="CC00CC"/>
                </a:solidFill>
              </a:rPr>
              <a:t>Roll Number / USN: 22MCA07</a:t>
            </a:r>
          </a:p>
          <a:p>
            <a:pPr algn="ctr" eaLnBrk="1" hangingPunct="1">
              <a:defRPr/>
            </a:pPr>
            <a:r>
              <a:rPr lang="en-US" altLang="en-US" sz="1600" b="1" dirty="0">
                <a:solidFill>
                  <a:srgbClr val="CC00CC"/>
                </a:solidFill>
              </a:rPr>
              <a:t>Semester:1</a:t>
            </a:r>
            <a:r>
              <a:rPr lang="en-US" altLang="en-US" sz="1600" b="1" baseline="30000" dirty="0">
                <a:solidFill>
                  <a:srgbClr val="CC00CC"/>
                </a:solidFill>
              </a:rPr>
              <a:t>st</a:t>
            </a:r>
            <a:endParaRPr lang="en-US" altLang="en-US" sz="1600" b="1" dirty="0">
              <a:solidFill>
                <a:srgbClr val="CC00CC"/>
              </a:solidFill>
            </a:endParaRPr>
          </a:p>
          <a:p>
            <a:pPr algn="ctr" eaLnBrk="1" hangingPunct="1">
              <a:defRPr/>
            </a:pPr>
            <a:r>
              <a:rPr lang="en-US" altLang="en-US" sz="1600" b="1" dirty="0">
                <a:solidFill>
                  <a:srgbClr val="CC00CC"/>
                </a:solidFill>
              </a:rPr>
              <a:t>Email-Id: anirudh.mca2022@bmsit.in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endParaRPr lang="en-US" sz="16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endParaRPr lang="en-IN" sz="16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E351DC35-5ABE-6974-E7D0-7E89AC1F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471488"/>
            <a:ext cx="1187451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5893-7B02-9DEA-10A6-679BA9CE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79388"/>
            <a:ext cx="6767512" cy="614362"/>
          </a:xfrm>
        </p:spPr>
        <p:txBody>
          <a:bodyPr/>
          <a:lstStyle/>
          <a:p>
            <a:pPr>
              <a:defRPr/>
            </a:pPr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rPr>
              <a:t>4. Enabling E-Procurement in government sectors.</a:t>
            </a:r>
            <a:endParaRPr lang="en-IN" sz="18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9137092-DEC2-EC08-A20E-528C3D369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088" y="982663"/>
            <a:ext cx="8518525" cy="5676900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</a:t>
            </a:r>
          </a:p>
          <a:p>
            <a:pPr algn="just">
              <a:defRPr/>
            </a:pPr>
            <a:r>
              <a:rPr lang="en-IN" sz="2000" dirty="0">
                <a:solidFill>
                  <a:srgbClr val="336699"/>
                </a:solidFill>
                <a:latin typeface="Times New Roman" pitchFamily="18" charset="0"/>
                <a:cs typeface="Times New Roman" panose="02020603050405020304" pitchFamily="18" charset="0"/>
              </a:rPr>
              <a:t>Handing out tenders to implement e-procurement.</a:t>
            </a:r>
          </a:p>
          <a:p>
            <a:pPr algn="just">
              <a:defRPr/>
            </a:pPr>
            <a:r>
              <a:rPr lang="en-IN" sz="2000" dirty="0">
                <a:solidFill>
                  <a:srgbClr val="336699"/>
                </a:solidFill>
                <a:latin typeface="Times New Roman" pitchFamily="18" charset="0"/>
                <a:cs typeface="Times New Roman" panose="02020603050405020304" pitchFamily="18" charset="0"/>
              </a:rPr>
              <a:t>Central E-Procurement Portal offered by government to avail most of services to public.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IN" sz="120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can implement Block-chain technology.</a:t>
            </a:r>
          </a:p>
          <a:p>
            <a:pPr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block-chain the transaction will be transparent which will enable to gain trust of people on government.</a:t>
            </a:r>
          </a:p>
          <a:p>
            <a:pPr algn="just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collaborative e-procurement platforms that allows multiple government to join forces for procurement activities can lead to increase in economy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IN" sz="1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altLang="en-US" sz="3200" dirty="0">
              <a:solidFill>
                <a:srgbClr val="7030A0"/>
              </a:solidFill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A512F5DD-1596-5E6B-E612-EE4957B2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44B1F0-C077-4C6D-A1AB-A12A12549D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E48ABB6C-B3C6-D2B5-8828-350C26C9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421D4C-9891-4F83-895B-F9C15104DA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315E9AB-6C0A-9DB3-2088-434FB5631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252413"/>
            <a:ext cx="7262812" cy="62071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rPr>
              <a:t>5. Objectives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F08C322-C568-7869-B103-0C26F82E4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063" y="960438"/>
            <a:ext cx="8267700" cy="5316537"/>
          </a:xfrm>
        </p:spPr>
        <p:txBody>
          <a:bodyPr/>
          <a:lstStyle/>
          <a:p>
            <a:pPr lvl="1" algn="just"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&amp; Accountability</a:t>
            </a:r>
          </a:p>
          <a:p>
            <a:pPr lvl="1" algn="just"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Efficiency &amp; Cost savings</a:t>
            </a:r>
          </a:p>
          <a:p>
            <a:pPr lvl="1" algn="just"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Simplified Procurement Procedures</a:t>
            </a:r>
          </a:p>
          <a:p>
            <a:pPr lvl="1" algn="just"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management &amp; analysis</a:t>
            </a:r>
          </a:p>
          <a:p>
            <a:pPr lvl="1" algn="just"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Promoting Digital Governance</a:t>
            </a:r>
          </a:p>
          <a:p>
            <a:pPr eaLnBrk="1" hangingPunct="1">
              <a:defRPr/>
            </a:pPr>
            <a:endParaRPr lang="en-US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9141213-B820-8EFD-5734-FF73DD5EF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260350"/>
            <a:ext cx="8304213" cy="431800"/>
          </a:xfrm>
        </p:spPr>
        <p:txBody>
          <a:bodyPr/>
          <a:lstStyle/>
          <a:p>
            <a:pPr>
              <a:defRPr/>
            </a:pPr>
            <a:r>
              <a:rPr lang="en-I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rPr>
              <a:t>6. Methodology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8DEBA661-A647-2332-58C8-898A9D79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59BA3-252C-47C7-9623-0AC90DAC6D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E7EC8-CD22-6555-AB87-7A96BFCD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36613"/>
            <a:ext cx="8772525" cy="58689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work carries the following steps   </a:t>
            </a:r>
            <a:endParaRPr lang="en-IN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trust: Blockchain provides transparency by creating an immutable &amp; transparent record of all procurement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Each transaction or event is recorded as a “block” and added to the chain, creating a permanent audit trail.</a:t>
            </a: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Contract: Blockchain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enbles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 use of smart contracts, which are self-executing contracts with predefined rules and conditions.</a:t>
            </a: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 Blockchain technology provides a high level of security. The decentralized nature of the blockchain ensures that the data is distributed across multiple nodes, making it resistant to data tampering.</a:t>
            </a:r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94E0E39-AD2D-4516-F7E5-FBBE3B078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260350"/>
            <a:ext cx="8304213" cy="431800"/>
          </a:xfrm>
        </p:spPr>
        <p:txBody>
          <a:bodyPr/>
          <a:lstStyle/>
          <a:p>
            <a:pPr>
              <a:defRPr/>
            </a:pPr>
            <a:r>
              <a:rPr lang="en-I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rPr>
              <a:t>Work done so far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D2DD8D6D-5179-847D-47A9-B5DFE3FB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969620-C072-4119-8D03-F5F044FA58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3FEBC9-44D3-331B-6165-578219FD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36613"/>
            <a:ext cx="8772525" cy="5868987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new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D313E46-9398-DC30-0D74-4B6691EBA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163" y="0"/>
            <a:ext cx="8142287" cy="762000"/>
          </a:xfrm>
        </p:spPr>
        <p:txBody>
          <a:bodyPr/>
          <a:lstStyle/>
          <a:p>
            <a:r>
              <a:rPr lang="en-I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18EA198-A509-EE1D-5DBC-4810C96D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3C8F84-EF58-4CB6-8644-3549E119C5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4" name="Content Placeholder 1">
            <a:extLst>
              <a:ext uri="{FF2B5EF4-FFF2-40B4-BE49-F238E27FC236}">
                <a16:creationId xmlns:a16="http://schemas.microsoft.com/office/drawing/2014/main" id="{AD8D33A2-2767-AA8E-4E1D-C882B6B5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63" y="762000"/>
            <a:ext cx="6880361" cy="5479903"/>
          </a:xfrm>
        </p:spPr>
        <p:txBody>
          <a:bodyPr/>
          <a:lstStyle/>
          <a:p>
            <a:r>
              <a:rPr lang="en-US" altLang="en-US" dirty="0"/>
              <a:t>In conclusion I would like to say implementation of e-procurement in government sector of India will take long time.</a:t>
            </a:r>
          </a:p>
          <a:p>
            <a:r>
              <a:rPr lang="en-US" altLang="en-US" dirty="0"/>
              <a:t>Once this has been implemented, it would be quality of life improvement for people as they can access multiple facilities of government at their finger tips.</a:t>
            </a:r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597EFAD-9E90-0F24-818B-F96A12B9C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4450"/>
            <a:ext cx="8843963" cy="814388"/>
          </a:xfrm>
        </p:spPr>
        <p:txBody>
          <a:bodyPr/>
          <a:lstStyle/>
          <a:p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(Sample for your reference)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4A44031-5169-3D1B-E391-077061F84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657225"/>
            <a:ext cx="8664575" cy="60483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in Digital Era: Concept, Practice, and Development.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Zhiyuan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Fang,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 of Public Administration Nation Institute of Development Administration(NIDA), Thailand, International Journal of the Computer, The internet and Management, Vol. 10, No.2,2022, p 1-22.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E-Government challenges in developing countries: A literature Review.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Ruci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Meiyanti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Utomo… Et.al… e-government and e-business research Lab, Faculty of Computer science, Universitas Indonesia, Indonesia. The 6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Cyber and IT Service Management(CITSM 2018).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E-Procurement Adoption at municipal Level: Influence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Oraganizational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Technological &amp; environmental factors. Daniel J.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Nils P.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Parasie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Jab C.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Huntgeburth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Dieter Schwarz Chair of Business Administration, E-Business and E-Government University of Mannheim, Business School Schloss, 68131 Mannheim, Germany. Proceedings of the 44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Hawaii International Conference on System Sciences – 2011.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DFB6CBD-7682-D4E2-3907-B8C867F0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9E9D7-7E7C-40B6-85E4-7B698982FF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2770A628-D5D8-46C4-5702-13F645945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296863"/>
            <a:ext cx="8915400" cy="57991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IN" altLang="en-US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D8980FBA-C14E-2BE0-A40D-FD476B48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57D06B-FA7B-43D2-AFEF-D6ABC1D116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C927B-5B22-68C4-9E9E-0CBE2C2063AD}"/>
              </a:ext>
            </a:extLst>
          </p:cNvPr>
          <p:cNvSpPr/>
          <p:nvPr/>
        </p:nvSpPr>
        <p:spPr>
          <a:xfrm>
            <a:off x="2733445" y="2493195"/>
            <a:ext cx="344850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+mn-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9FF-D669-6B88-11B0-D528853F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63" y="361950"/>
            <a:ext cx="8615362" cy="501650"/>
          </a:xfrm>
        </p:spPr>
        <p:txBody>
          <a:bodyPr/>
          <a:lstStyle/>
          <a:p>
            <a:pPr marL="542925">
              <a:defRPr/>
            </a:pPr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FDCE-CBB3-9DD9-61CF-D9878091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944563"/>
            <a:ext cx="8286750" cy="5913437"/>
          </a:xfrm>
        </p:spPr>
        <p:txBody>
          <a:bodyPr/>
          <a:lstStyle/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1.  Introduction</a:t>
            </a:r>
          </a:p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2.  Motivation</a:t>
            </a:r>
          </a:p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3.  Literature Survey</a:t>
            </a:r>
          </a:p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4.  Problem Statement</a:t>
            </a:r>
          </a:p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5.  Objectives</a:t>
            </a:r>
          </a:p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6.  Methodology</a:t>
            </a:r>
          </a:p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7.  Work Done So far</a:t>
            </a:r>
          </a:p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8.  Conclusion</a:t>
            </a:r>
          </a:p>
          <a:p>
            <a:pPr marL="0" indent="1260475" algn="just" eaLnBrk="1" hangingPunct="1">
              <a:buFont typeface="Wingdings" panose="05000000000000000000" pitchFamily="2" charset="2"/>
              <a:buNone/>
              <a:defRPr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9.  References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5E0C3DE-E2A7-86DD-5970-93F42DA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799AEE-712E-4F53-ADE8-6127652BE1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9B365992-81EF-4C86-169C-EFE880C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862AB3-4988-406F-AA3F-4D94953A8C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90920FC-B299-8528-D225-A9BFF1E33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0"/>
            <a:ext cx="6096000" cy="939800"/>
          </a:xfrm>
        </p:spPr>
        <p:txBody>
          <a:bodyPr/>
          <a:lstStyle/>
          <a:p>
            <a:pPr eaLnBrk="1" hangingPunct="1">
              <a:defRPr/>
            </a:pPr>
            <a:br>
              <a:rPr 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1.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Introduction</a:t>
            </a:r>
            <a:br>
              <a:rPr 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endParaRPr lang="en-US" sz="36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D3F2C738-D632-E8B4-B3AD-6B37B9B81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800100"/>
            <a:ext cx="8208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7" name="Content Placeholder 1">
            <a:extLst>
              <a:ext uri="{FF2B5EF4-FFF2-40B4-BE49-F238E27FC236}">
                <a16:creationId xmlns:a16="http://schemas.microsoft.com/office/drawing/2014/main" id="{17945E57-AA22-AA05-A51E-6A90421F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371600"/>
            <a:ext cx="6096000" cy="41148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technology is evolving faster and faster day by day government should take advantage of this and should convert most of the process to digital method.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the reach of smartphones to each and every corner of country nowadays almost everybody or should I say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atleast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in a family will have a smartphone with them, thanks to the affordable internet cost now everybody has access to internet and people have adopted to change.</a:t>
            </a:r>
            <a:endParaRPr lang="en-IN" alt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3ABE-676A-12C3-C417-66FA89E5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52400"/>
            <a:ext cx="7380288" cy="612775"/>
          </a:xfrm>
        </p:spPr>
        <p:txBody>
          <a:bodyPr/>
          <a:lstStyle/>
          <a:p>
            <a:pPr>
              <a:defRPr/>
            </a:pPr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rPr>
              <a:t>2. Motivation</a:t>
            </a:r>
            <a:endParaRPr lang="en-IN" sz="18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489CF8F4-0EBE-6614-BADF-5FC7374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13844-A67B-46C5-90FE-D6823C1CEC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798EA849-8F20-C5FF-2FD5-9169228EA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94" y="1232756"/>
            <a:ext cx="7308812" cy="4757700"/>
          </a:xfrm>
        </p:spPr>
        <p:txBody>
          <a:bodyPr/>
          <a:lstStyle/>
          <a:p>
            <a:r>
              <a:rPr lang="en-US" altLang="en-US" dirty="0"/>
              <a:t>The motivation for working on this project is to make India more digital.</a:t>
            </a:r>
          </a:p>
          <a:p>
            <a:r>
              <a:rPr lang="en-US" altLang="en-US" dirty="0"/>
              <a:t>This will make it easier for public to utilize government facilities.</a:t>
            </a:r>
          </a:p>
          <a:p>
            <a:r>
              <a:rPr lang="en-US" altLang="en-US" dirty="0"/>
              <a:t>Digitizing the facilities will decrease corruption in government office.</a:t>
            </a:r>
          </a:p>
          <a:p>
            <a:r>
              <a:rPr lang="en-US" altLang="en-US" dirty="0"/>
              <a:t>Efficient and transparent e-procurement systems can attract investments, foster competition, and promote economic development .</a:t>
            </a:r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B3AE-D49C-AE26-024B-15FC201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0"/>
            <a:ext cx="8843962" cy="762000"/>
          </a:xfrm>
        </p:spPr>
        <p:txBody>
          <a:bodyPr/>
          <a:lstStyle/>
          <a:p>
            <a:pPr marL="542925">
              <a:defRPr/>
            </a:pPr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rPr>
              <a:t>3.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34B5-2B5C-4E97-CDCC-9B1D838A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57225"/>
            <a:ext cx="8736012" cy="5438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hlinkClick r:id="rId2" action="ppaction://hlinkfile"/>
            </a:endParaRPr>
          </a:p>
          <a:p>
            <a:pPr>
              <a:defRPr/>
            </a:pPr>
            <a:endParaRPr lang="en-IN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6046524-CED1-F8F5-AF2F-7C2627BE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47760-DE08-480C-8644-4CFC83C662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965B58D-3A37-907F-5BBF-FAA37204E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77401"/>
              </p:ext>
            </p:extLst>
          </p:nvPr>
        </p:nvGraphicFramePr>
        <p:xfrm>
          <a:off x="358775" y="512763"/>
          <a:ext cx="8642350" cy="607536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8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6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Sl No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n-ea"/>
                        <a:cs typeface="Arial" charset="0"/>
                      </a:endParaRPr>
                    </a:p>
                  </a:txBody>
                  <a:tcPr marL="91459" marR="91459" marT="45725" marB="45725" anchor="b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Author (Year)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n-ea"/>
                        <a:cs typeface="Arial" charset="0"/>
                      </a:endParaRPr>
                    </a:p>
                  </a:txBody>
                  <a:tcPr marL="91459" marR="91459" marT="45725" marB="45725" anchor="b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Paper Title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n-ea"/>
                        <a:cs typeface="Arial" charset="0"/>
                      </a:endParaRPr>
                    </a:p>
                  </a:txBody>
                  <a:tcPr marL="91459" marR="91459" marT="45725" marB="45725" anchor="b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Technique Used  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n-ea"/>
                        <a:cs typeface="Arial" charset="0"/>
                      </a:endParaRPr>
                    </a:p>
                  </a:txBody>
                  <a:tcPr marL="91459" marR="91459" marT="45725" marB="45725" anchor="b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Gap Identified 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n-ea"/>
                        <a:cs typeface="Arial" charset="0"/>
                      </a:endParaRPr>
                    </a:p>
                  </a:txBody>
                  <a:tcPr marL="91459" marR="91459" marT="45725" marB="45725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1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n-ea"/>
                        <a:cs typeface="Arial" charset="0"/>
                      </a:endParaRP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E-Government in digital Era.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Referred Books.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Got to know basic guidelines to implement e-government.</a:t>
                      </a:r>
                    </a:p>
                  </a:txBody>
                  <a:tcPr marL="91459" marR="91459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8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+mn-ea"/>
                        <a:cs typeface="Arial" charset="0"/>
                      </a:endParaRP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systematic review of implementation challenges in Public E-Procurement.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Sequentially phased qualitative research.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There is lot of challenges while implementing e-government system.</a:t>
                      </a:r>
                    </a:p>
                  </a:txBody>
                  <a:tcPr marL="91459" marR="91459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1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Understanding the incremental nature of e-procurement implementation at state and local levels.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Quantitative research has be conducted</a:t>
                      </a:r>
                    </a:p>
                  </a:txBody>
                  <a:tcPr marL="91459" marR="91459" marT="45725" marB="45725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Reason why e-procurement process has been slow and what factors are responsible for it.</a:t>
                      </a:r>
                    </a:p>
                  </a:txBody>
                  <a:tcPr marL="91459" marR="91459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496A-39BD-CB06-1A86-65C1CBE8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0"/>
            <a:ext cx="8843962" cy="762000"/>
          </a:xfrm>
        </p:spPr>
        <p:txBody>
          <a:bodyPr/>
          <a:lstStyle/>
          <a:p>
            <a:pPr>
              <a:defRPr/>
            </a:pPr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Literature Survey Contd</a:t>
            </a:r>
            <a:endParaRPr lang="en-IN" sz="18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8C44-21FA-ACD8-10D1-CA7907F8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57225"/>
            <a:ext cx="8736012" cy="5438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hlinkClick r:id="rId2" action="ppaction://hlinkfile"/>
            </a:endParaRPr>
          </a:p>
          <a:p>
            <a:pPr>
              <a:defRPr/>
            </a:pPr>
            <a:endParaRPr lang="en-IN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3AD11DB-E0B0-2136-B910-B2261C7C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BEBC3E-C0EB-4C20-80A5-6A41125393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06D396A-5931-1F7F-24EA-8A6B255B4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051049"/>
              </p:ext>
            </p:extLst>
          </p:nvPr>
        </p:nvGraphicFramePr>
        <p:xfrm>
          <a:off x="287338" y="692150"/>
          <a:ext cx="8569326" cy="5545138"/>
        </p:xfrm>
        <a:graphic>
          <a:graphicData uri="http://schemas.openxmlformats.org/drawingml/2006/table">
            <a:tbl>
              <a:tblPr firstRow="1" bandRow="1"/>
              <a:tblGrid>
                <a:gridCol w="52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0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Sl No</a:t>
                      </a:r>
                    </a:p>
                  </a:txBody>
                  <a:tcPr marL="91444" marR="91444" marT="45691" marB="4569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Author (Year)</a:t>
                      </a:r>
                    </a:p>
                  </a:txBody>
                  <a:tcPr marL="91444" marR="91444" marT="45691" marB="4569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Paper Title</a:t>
                      </a:r>
                    </a:p>
                  </a:txBody>
                  <a:tcPr marL="91444" marR="91444" marT="45691" marB="4569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Technique Used  </a:t>
                      </a:r>
                    </a:p>
                  </a:txBody>
                  <a:tcPr marL="91444" marR="91444" marT="45691" marB="4569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Gap Identified </a:t>
                      </a:r>
                    </a:p>
                  </a:txBody>
                  <a:tcPr marL="91444" marR="91444" marT="45691" marB="4569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Structuring public procurement in local government</a:t>
                      </a: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 research surveys</a:t>
                      </a: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explore other public administrations and how this affects them.</a:t>
                      </a: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2001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Limitations for interstate E-Government and for inter-disciplinary projects.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Used surveys to create reports papers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more on working conceptual model which was developed.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2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relations and interactions of E-government and e-commerce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Already published papers have been used.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E-Govt &amp; E-Commerce are 2 different things and we have to keep this in mind then only we can advance.</a:t>
                      </a:r>
                    </a:p>
                  </a:txBody>
                  <a:tcPr marL="91444" marR="91444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3677-A52A-89E0-3E07-8C04543F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400"/>
            <a:ext cx="8843963" cy="762000"/>
          </a:xfrm>
        </p:spPr>
        <p:txBody>
          <a:bodyPr/>
          <a:lstStyle/>
          <a:p>
            <a:pPr>
              <a:defRPr/>
            </a:pPr>
            <a:b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Literature Survey Contd..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31DF-06E8-2CD5-2DCA-C1FD6B1D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57225"/>
            <a:ext cx="8736012" cy="5438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hlinkClick r:id="rId2" action="ppaction://hlinkfile"/>
            </a:endParaRPr>
          </a:p>
          <a:p>
            <a:pPr>
              <a:defRPr/>
            </a:pPr>
            <a:endParaRPr lang="en-IN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D878B68-3CA8-ECD4-4058-AAE78437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588A6-BF88-4F02-920E-9A1D546DB6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73B77E-4026-C88A-BE22-16450FABA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329076"/>
              </p:ext>
            </p:extLst>
          </p:nvPr>
        </p:nvGraphicFramePr>
        <p:xfrm>
          <a:off x="287338" y="584200"/>
          <a:ext cx="8569326" cy="6188901"/>
        </p:xfrm>
        <a:graphic>
          <a:graphicData uri="http://schemas.openxmlformats.org/drawingml/2006/table">
            <a:tbl>
              <a:tblPr firstRow="1" bandRow="1"/>
              <a:tblGrid>
                <a:gridCol w="45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4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Sl No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Author (year)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Paper Title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Technique used  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Gap Identified 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9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91444" marR="91444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Preliminary research on E-Govt development overview</a:t>
                      </a:r>
                      <a:endParaRPr lang="en-IN" sz="16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 based on previous literatures</a:t>
                      </a:r>
                    </a:p>
                  </a:txBody>
                  <a:tcPr marL="91444" marR="91444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Tries to find significance of figuring out performance of e-govt</a:t>
                      </a:r>
                    </a:p>
                  </a:txBody>
                  <a:tcPr marL="91444" marR="91444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IN" sz="16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just"/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E-government challenges in developing countries</a:t>
                      </a:r>
                      <a:endParaRPr lang="en-IN" sz="16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just"/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Used IEEE and many other search portals for already published papers.</a:t>
                      </a:r>
                      <a:endParaRPr kumimoji="0"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There are many challenges currently faced by developing countries, they can tackle the same by concentrating on each of them separately.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2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  <a:endParaRPr lang="en-IN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future of E-Govt</a:t>
                      </a:r>
                      <a:endParaRPr lang="en-IN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Literature survey about governments.</a:t>
                      </a:r>
                      <a:endParaRPr kumimoji="0"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internet is vast and govt should make it easy for public in accessing important info quickly</a:t>
                      </a:r>
                      <a:endParaRPr kumimoji="0" lang="en-IN" sz="1600" b="1" kern="12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7AA9-19AF-2E8A-99E1-C20FA8C9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400"/>
            <a:ext cx="8843963" cy="762000"/>
          </a:xfrm>
        </p:spPr>
        <p:txBody>
          <a:bodyPr/>
          <a:lstStyle/>
          <a:p>
            <a:pPr>
              <a:defRPr/>
            </a:pPr>
            <a:b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Literature Survey Contd..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4A97-0E6F-F03F-287C-8269107C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57225"/>
            <a:ext cx="8736012" cy="5438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hlinkClick r:id="rId2" action="ppaction://hlinkfile"/>
            </a:endParaRPr>
          </a:p>
          <a:p>
            <a:pPr>
              <a:defRPr/>
            </a:pPr>
            <a:endParaRPr lang="en-IN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ACED18D-E2E9-1C6E-EE77-579CE4D2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221B83-5624-427D-8F78-1B46522938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8B81691-3005-FCD5-B664-93CD7857A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927680"/>
              </p:ext>
            </p:extLst>
          </p:nvPr>
        </p:nvGraphicFramePr>
        <p:xfrm>
          <a:off x="287338" y="584200"/>
          <a:ext cx="8569326" cy="5945187"/>
        </p:xfrm>
        <a:graphic>
          <a:graphicData uri="http://schemas.openxmlformats.org/drawingml/2006/table">
            <a:tbl>
              <a:tblPr firstRow="1" bandRow="1"/>
              <a:tblGrid>
                <a:gridCol w="45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4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Sl No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Author (year)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Paper Title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Technique used  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+mn-ea"/>
                          <a:cs typeface="Arial" charset="0"/>
                        </a:rPr>
                        <a:t>Gap Identified </a:t>
                      </a:r>
                    </a:p>
                  </a:txBody>
                  <a:tcPr marL="91444" marR="91444"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9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 marL="91444" marR="91444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E-Procurement adoption at the municipal level.</a:t>
                      </a:r>
                      <a:endParaRPr lang="en-IN" sz="16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 referred multiple case study.</a:t>
                      </a:r>
                    </a:p>
                  </a:txBody>
                  <a:tcPr marL="91444" marR="91444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More research has to be done with different data sets.</a:t>
                      </a:r>
                    </a:p>
                  </a:txBody>
                  <a:tcPr marL="91444" marR="91444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IN" sz="16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just"/>
                      <a:r>
                        <a:rPr lang="en-US" sz="16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Factors that affect E-Govt procurement trust in Indonesia</a:t>
                      </a:r>
                      <a:endParaRPr lang="en-IN" sz="16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algn="just"/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Surveys taken by previous researchers.</a:t>
                      </a:r>
                      <a:endParaRPr kumimoji="0"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further more study factors and make more detailed report.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2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4" marR="91444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2006</a:t>
                      </a:r>
                      <a:endParaRPr lang="en-IN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E-Procurement platforms in the public sector</a:t>
                      </a:r>
                      <a:endParaRPr lang="en-IN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 ground survey was taken</a:t>
                      </a:r>
                      <a:endParaRPr kumimoji="0"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Digitization of sectors of government.</a:t>
                      </a:r>
                      <a:endParaRPr kumimoji="0" lang="en-IN" sz="1600" b="1" kern="12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 marT="45748" marB="457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5A0B-D409-7FC8-CD68-4A393A76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52400"/>
            <a:ext cx="7380288" cy="612775"/>
          </a:xfrm>
        </p:spPr>
        <p:txBody>
          <a:bodyPr/>
          <a:lstStyle/>
          <a:p>
            <a:pPr>
              <a:defRPr/>
            </a:pPr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rPr>
              <a:t>Summary of Literature survey </a:t>
            </a:r>
            <a:endParaRPr lang="en-IN" sz="18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9A16101-9391-7C05-FC04-0A131897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50" y="836613"/>
            <a:ext cx="8470900" cy="565943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dirty="0"/>
              <a:t>To summarize what I determined by doing literature survey is that:</a:t>
            </a:r>
          </a:p>
          <a:p>
            <a:pPr algn="just"/>
            <a:r>
              <a:rPr lang="en-IN" altLang="en-US" dirty="0"/>
              <a:t>I have identified what are the problems currently faced by the govt bodies while implementing e-procurement.</a:t>
            </a:r>
          </a:p>
          <a:p>
            <a:pPr algn="just"/>
            <a:r>
              <a:rPr lang="en-IN" altLang="en-US" dirty="0"/>
              <a:t>Identified what factors are affecting the implementation of e-procurement.</a:t>
            </a:r>
          </a:p>
          <a:p>
            <a:pPr algn="just"/>
            <a:r>
              <a:rPr lang="en-IN" altLang="en-US" dirty="0"/>
              <a:t>Identified that we have to reduce involvement of govt employees as it leads to corruption to some extent. 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3797C11-7E33-4A04-9526-D39AEBA9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B6359-469C-4141-99A0-E24DF40278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3">
      <a:dk1>
        <a:srgbClr val="000000"/>
      </a:dk1>
      <a:lt1>
        <a:srgbClr val="FFFFFF"/>
      </a:lt1>
      <a:dk2>
        <a:srgbClr val="000000"/>
      </a:dk2>
      <a:lt2>
        <a:srgbClr val="CBCBCB"/>
      </a:lt2>
      <a:accent1>
        <a:srgbClr val="C0C0C0"/>
      </a:accent1>
      <a:accent2>
        <a:srgbClr val="DDDDDD"/>
      </a:accent2>
      <a:accent3>
        <a:srgbClr val="FFFFFF"/>
      </a:accent3>
      <a:accent4>
        <a:srgbClr val="000000"/>
      </a:accent4>
      <a:accent5>
        <a:srgbClr val="DCDCDC"/>
      </a:accent5>
      <a:accent6>
        <a:srgbClr val="C8C8C8"/>
      </a:accent6>
      <a:hlink>
        <a:srgbClr val="5F5F5F"/>
      </a:hlink>
      <a:folHlink>
        <a:srgbClr val="DDDDDD"/>
      </a:folHlink>
    </a:clrScheme>
    <a:fontScheme name="Custom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28604</TotalTime>
  <Words>1212</Words>
  <Application>Microsoft Office PowerPoint</Application>
  <PresentationFormat>Overhead</PresentationFormat>
  <Paragraphs>177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Constantia</vt:lpstr>
      <vt:lpstr>Tahoma</vt:lpstr>
      <vt:lpstr>Times New Roman</vt:lpstr>
      <vt:lpstr>Wingdings</vt:lpstr>
      <vt:lpstr>Generic</vt:lpstr>
      <vt:lpstr>BMS INSTITUTE OF TECHNOLOGY AND MANAGEMENT      (An autonomous institution, Affiliated to VTU Belagavi)  Avalahalli, Yelahanka, Bengaluru-560064   Department of MCA</vt:lpstr>
      <vt:lpstr>Table of Contents</vt:lpstr>
      <vt:lpstr> 1. Introduction </vt:lpstr>
      <vt:lpstr>2. Motivation</vt:lpstr>
      <vt:lpstr>3. Literature Survey</vt:lpstr>
      <vt:lpstr>Literature Survey Contd</vt:lpstr>
      <vt:lpstr> Literature Survey Contd..</vt:lpstr>
      <vt:lpstr> Literature Survey Contd..</vt:lpstr>
      <vt:lpstr>Summary of Literature survey </vt:lpstr>
      <vt:lpstr>4. Enabling E-Procurement in government sectors.</vt:lpstr>
      <vt:lpstr>5. Objectives </vt:lpstr>
      <vt:lpstr>6. Methodology</vt:lpstr>
      <vt:lpstr>Work done so far</vt:lpstr>
      <vt:lpstr>Conclusion</vt:lpstr>
      <vt:lpstr>References (Sample for your reference)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veena</dc:creator>
  <cp:lastModifiedBy>Anirudh Parvatikar</cp:lastModifiedBy>
  <cp:revision>725</cp:revision>
  <cp:lastPrinted>1601-01-01T00:00:00Z</cp:lastPrinted>
  <dcterms:created xsi:type="dcterms:W3CDTF">1601-01-01T00:00:00Z</dcterms:created>
  <dcterms:modified xsi:type="dcterms:W3CDTF">2023-05-14T18:45:50Z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