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79"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9144000" cy="5143500" type="screen16x9"/>
  <p:notesSz cx="6858000" cy="9144000"/>
  <p:embeddedFontLst>
    <p:embeddedFont>
      <p:font typeface="Playfair Display" panose="020B0604020202020204" charset="0"/>
      <p:regular r:id="rId25"/>
      <p:bold r:id="rId26"/>
      <p:italic r:id="rId27"/>
      <p:boldItalic r:id="rId28"/>
    </p:embeddedFont>
    <p:embeddedFont>
      <p:font typeface="Montserrat" panose="020B0604020202020204" charset="0"/>
      <p:regular r:id="rId29"/>
      <p:bold r:id="rId30"/>
      <p:italic r:id="rId31"/>
      <p:boldItalic r:id="rId32"/>
    </p:embeddedFont>
    <p:embeddedFont>
      <p:font typeface="Oswald" panose="020B0604020202020204" charset="0"/>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822"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d35387b5f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d35387b5f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bd35387b5f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bd35387b5f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bd35387b5f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bd35387b5f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bd35387b5f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bd35387b5f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bd35387b5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bd35387b5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bd35387b5f_0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bd35387b5f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bd35387b5f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bd35387b5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bd3ba6c3d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bd3ba6c3d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bd3ba6c3d9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bd3ba6c3d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bd3ba6c3d9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bd3ba6c3d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bd35387b5f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bd35387b5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bd35387b5f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bd35387b5f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bd35387b5f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bd35387b5f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d35387b5f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bd35387b5f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bd35387b5f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bd35387b5f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bd35387b5f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bd35387b5f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bd35387b5f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bd35387b5f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bd35387b5f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bd35387b5f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bd35387b5f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bd35387b5f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bd35387b5f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bd35387b5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358475" y="0"/>
            <a:ext cx="38532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6800"/>
              <a:buFont typeface="Playfair Display"/>
              <a:buNone/>
              <a:defRPr sz="6800" b="1">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sz="6800" b="1">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sz="6800" b="1">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sz="6800" b="1">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sz="6800" b="1">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sz="6800" b="1">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sz="6800" b="1">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sz="6800" b="1">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sz="6800" b="1">
                <a:latin typeface="Playfair Display"/>
                <a:ea typeface="Playfair Display"/>
                <a:cs typeface="Playfair Display"/>
                <a:sym typeface="Playfair Display"/>
              </a:defRPr>
            </a:lvl9pPr>
          </a:lstStyle>
          <a:p>
            <a:endParaRPr/>
          </a:p>
        </p:txBody>
      </p:sp>
      <p:sp>
        <p:nvSpPr>
          <p:cNvPr id="13" name="Google Shape;13;p2"/>
          <p:cNvSpPr txBox="1">
            <a:spLocks noGrp="1"/>
          </p:cNvSpPr>
          <p:nvPr>
            <p:ph type="subTitle" idx="1"/>
          </p:nvPr>
        </p:nvSpPr>
        <p:spPr>
          <a:xfrm>
            <a:off x="344250" y="3550650"/>
            <a:ext cx="4910100" cy="577800"/>
          </a:xfrm>
          <a:prstGeom prst="rect">
            <a:avLst/>
          </a:prstGeom>
          <a:solidFill>
            <a:schemeClr val="dk2"/>
          </a:solidFill>
        </p:spPr>
        <p:txBody>
          <a:bodyPr spcFirstLastPara="1" wrap="square" lIns="91425" tIns="91425" rIns="91425" bIns="91425" anchor="ctr" anchorCtr="0">
            <a:normAutofit/>
          </a:bodyPr>
          <a:lstStyle>
            <a:lvl1pPr lv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9pPr>
          </a:lstStyle>
          <a:p>
            <a:endParaRPr/>
          </a:p>
        </p:txBody>
      </p:sp>
      <p:sp>
        <p:nvSpPr>
          <p:cNvPr id="14" name="Google Shape;14;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311700" y="999925"/>
            <a:ext cx="8520600" cy="214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highlight>
                  <a:schemeClr val="dk1"/>
                </a:highlight>
              </a:defRPr>
            </a:lvl1pPr>
            <a:lvl2pPr marL="914400" lvl="1" indent="-317500" algn="ctr">
              <a:spcBef>
                <a:spcPts val="0"/>
              </a:spcBef>
              <a:spcAft>
                <a:spcPts val="0"/>
              </a:spcAft>
              <a:buSzPts val="1400"/>
              <a:buChar char="○"/>
              <a:defRPr>
                <a:highlight>
                  <a:schemeClr val="dk1"/>
                </a:highlight>
              </a:defRPr>
            </a:lvl2pPr>
            <a:lvl3pPr marL="1371600" lvl="2" indent="-317500" algn="ctr">
              <a:spcBef>
                <a:spcPts val="0"/>
              </a:spcBef>
              <a:spcAft>
                <a:spcPts val="0"/>
              </a:spcAft>
              <a:buSzPts val="1400"/>
              <a:buChar char="■"/>
              <a:defRPr>
                <a:highlight>
                  <a:schemeClr val="dk1"/>
                </a:highlight>
              </a:defRPr>
            </a:lvl3pPr>
            <a:lvl4pPr marL="1828800" lvl="3" indent="-317500" algn="ctr">
              <a:spcBef>
                <a:spcPts val="0"/>
              </a:spcBef>
              <a:spcAft>
                <a:spcPts val="0"/>
              </a:spcAft>
              <a:buSzPts val="1400"/>
              <a:buChar char="●"/>
              <a:defRPr>
                <a:highlight>
                  <a:schemeClr val="dk1"/>
                </a:highlight>
              </a:defRPr>
            </a:lvl4pPr>
            <a:lvl5pPr marL="2286000" lvl="4" indent="-317500" algn="ctr">
              <a:spcBef>
                <a:spcPts val="0"/>
              </a:spcBef>
              <a:spcAft>
                <a:spcPts val="0"/>
              </a:spcAft>
              <a:buSzPts val="1400"/>
              <a:buChar char="○"/>
              <a:defRPr>
                <a:highlight>
                  <a:schemeClr val="dk1"/>
                </a:highlight>
              </a:defRPr>
            </a:lvl5pPr>
            <a:lvl6pPr marL="2743200" lvl="5" indent="-317500" algn="ctr">
              <a:spcBef>
                <a:spcPts val="0"/>
              </a:spcBef>
              <a:spcAft>
                <a:spcPts val="0"/>
              </a:spcAft>
              <a:buSzPts val="1400"/>
              <a:buChar char="■"/>
              <a:defRPr>
                <a:highlight>
                  <a:schemeClr val="dk1"/>
                </a:highlight>
              </a:defRPr>
            </a:lvl6pPr>
            <a:lvl7pPr marL="3200400" lvl="6" indent="-317500" algn="ctr">
              <a:spcBef>
                <a:spcPts val="0"/>
              </a:spcBef>
              <a:spcAft>
                <a:spcPts val="0"/>
              </a:spcAft>
              <a:buSzPts val="1400"/>
              <a:buChar char="●"/>
              <a:defRPr>
                <a:highlight>
                  <a:schemeClr val="dk1"/>
                </a:highlight>
              </a:defRPr>
            </a:lvl7pPr>
            <a:lvl8pPr marL="3657600" lvl="7" indent="-317500" algn="ctr">
              <a:spcBef>
                <a:spcPts val="0"/>
              </a:spcBef>
              <a:spcAft>
                <a:spcPts val="0"/>
              </a:spcAft>
              <a:buSzPts val="1400"/>
              <a:buChar char="○"/>
              <a:defRPr>
                <a:highlight>
                  <a:schemeClr val="dk1"/>
                </a:highlight>
              </a:defRPr>
            </a:lvl8pPr>
            <a:lvl9pPr marL="4114800" lvl="8" indent="-317500" algn="ctr">
              <a:spcBef>
                <a:spcPts val="0"/>
              </a:spcBef>
              <a:spcAft>
                <a:spcPts val="0"/>
              </a:spcAft>
              <a:buSzPts val="1400"/>
              <a:buChar char="■"/>
              <a:defRPr>
                <a:highlight>
                  <a:schemeClr val="dk1"/>
                </a:highlight>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4"/>
        </a:solidFill>
        <a:effectLst/>
      </p:bgPr>
    </p:bg>
    <p:spTree>
      <p:nvGrpSpPr>
        <p:cNvPr id="1"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Font typeface="Playfair Display"/>
              <a:buNone/>
              <a:defRPr sz="4800" b="1">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sz="4800" b="1">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sz="4800" b="1">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sz="4800" b="1">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sz="4800" b="1">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sz="4800" b="1">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sz="4800" b="1">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sz="4800" b="1">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sz="4800" b="1">
                <a:latin typeface="Playfair Display"/>
                <a:ea typeface="Playfair Display"/>
                <a:cs typeface="Playfair Display"/>
                <a:sym typeface="Playfair Display"/>
              </a:defRPr>
            </a:lvl9pPr>
          </a:lstStyle>
          <a:p>
            <a:endParaRPr/>
          </a:p>
        </p:txBody>
      </p:sp>
      <p:sp>
        <p:nvSpPr>
          <p:cNvPr id="18" name="Google Shape;18;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a:endParaRPr/>
          </a:p>
        </p:txBody>
      </p:sp>
      <p:sp>
        <p:nvSpPr>
          <p:cNvPr id="37" name="Google Shape;3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9"/>
          <p:cNvSpPr txBox="1">
            <a:spLocks noGrp="1"/>
          </p:cNvSpPr>
          <p:nvPr>
            <p:ph type="title"/>
          </p:nvPr>
        </p:nvSpPr>
        <p:spPr>
          <a:xfrm>
            <a:off x="265500" y="10816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highlight>
                  <a:schemeClr val="lt1"/>
                </a:highlight>
              </a:defRPr>
            </a:lvl1pPr>
            <a:lvl2pPr marL="914400" lvl="1" indent="-317500">
              <a:spcBef>
                <a:spcPts val="0"/>
              </a:spcBef>
              <a:spcAft>
                <a:spcPts val="0"/>
              </a:spcAft>
              <a:buSzPts val="1400"/>
              <a:buChar char="○"/>
              <a:defRPr>
                <a:highlight>
                  <a:schemeClr val="lt1"/>
                </a:highlight>
              </a:defRPr>
            </a:lvl2pPr>
            <a:lvl3pPr marL="1371600" lvl="2" indent="-317500">
              <a:spcBef>
                <a:spcPts val="0"/>
              </a:spcBef>
              <a:spcAft>
                <a:spcPts val="0"/>
              </a:spcAft>
              <a:buSzPts val="1400"/>
              <a:buChar char="■"/>
              <a:defRPr>
                <a:highlight>
                  <a:schemeClr val="lt1"/>
                </a:highlight>
              </a:defRPr>
            </a:lvl3pPr>
            <a:lvl4pPr marL="1828800" lvl="3" indent="-317500">
              <a:spcBef>
                <a:spcPts val="0"/>
              </a:spcBef>
              <a:spcAft>
                <a:spcPts val="0"/>
              </a:spcAft>
              <a:buSzPts val="1400"/>
              <a:buChar char="●"/>
              <a:defRPr>
                <a:highlight>
                  <a:schemeClr val="lt1"/>
                </a:highlight>
              </a:defRPr>
            </a:lvl4pPr>
            <a:lvl5pPr marL="2286000" lvl="4" indent="-317500">
              <a:spcBef>
                <a:spcPts val="0"/>
              </a:spcBef>
              <a:spcAft>
                <a:spcPts val="0"/>
              </a:spcAft>
              <a:buSzPts val="1400"/>
              <a:buChar char="○"/>
              <a:defRPr>
                <a:highlight>
                  <a:schemeClr val="lt1"/>
                </a:highlight>
              </a:defRPr>
            </a:lvl5pPr>
            <a:lvl6pPr marL="2743200" lvl="5" indent="-317500">
              <a:spcBef>
                <a:spcPts val="0"/>
              </a:spcBef>
              <a:spcAft>
                <a:spcPts val="0"/>
              </a:spcAft>
              <a:buSzPts val="1400"/>
              <a:buChar char="■"/>
              <a:defRPr>
                <a:highlight>
                  <a:schemeClr val="lt1"/>
                </a:highlight>
              </a:defRPr>
            </a:lvl6pPr>
            <a:lvl7pPr marL="3200400" lvl="6" indent="-317500">
              <a:spcBef>
                <a:spcPts val="0"/>
              </a:spcBef>
              <a:spcAft>
                <a:spcPts val="0"/>
              </a:spcAft>
              <a:buSzPts val="1400"/>
              <a:buChar char="●"/>
              <a:defRPr>
                <a:highlight>
                  <a:schemeClr val="lt1"/>
                </a:highlight>
              </a:defRPr>
            </a:lvl7pPr>
            <a:lvl8pPr marL="3657600" lvl="7" indent="-317500">
              <a:spcBef>
                <a:spcPts val="0"/>
              </a:spcBef>
              <a:spcAft>
                <a:spcPts val="0"/>
              </a:spcAft>
              <a:buSzPts val="1400"/>
              <a:buChar char="○"/>
              <a:defRPr>
                <a:highlight>
                  <a:schemeClr val="lt1"/>
                </a:highlight>
              </a:defRPr>
            </a:lvl8pPr>
            <a:lvl9pPr marL="4114800" lvl="8" indent="-317500">
              <a:spcBef>
                <a:spcPts val="0"/>
              </a:spcBef>
              <a:spcAft>
                <a:spcPts val="0"/>
              </a:spcAft>
              <a:buSzPts val="1400"/>
              <a:buChar char="■"/>
              <a:defRPr>
                <a:highlight>
                  <a:schemeClr val="lt1"/>
                </a:highlight>
              </a:defRPr>
            </a:lvl9pPr>
          </a:lstStyle>
          <a:p>
            <a:endParaRPr/>
          </a:p>
        </p:txBody>
      </p:sp>
      <p:sp>
        <p:nvSpPr>
          <p:cNvPr id="44" name="Google Shape;4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highlight>
                  <a:schemeClr val="dk1"/>
                </a:highlight>
              </a:defRPr>
            </a:lvl1pPr>
          </a:lstStyle>
          <a:p>
            <a:endParaRPr/>
          </a:p>
        </p:txBody>
      </p:sp>
      <p:sp>
        <p:nvSpPr>
          <p:cNvPr id="47" name="Google Shape;47;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op">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234075"/>
            <a:ext cx="8520600" cy="33348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marL="914400" lvl="1"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marL="1371600" lvl="2"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marL="1828800" lvl="3"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marL="2286000" lvl="4"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marL="2743200" lvl="5"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marL="3200400" lvl="6"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marL="3657600" lvl="7"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marL="4114800" lvl="8"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7689" y="457200"/>
            <a:ext cx="6572250" cy="400050"/>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US" sz="2100" dirty="0"/>
              <a:t>Module-2 – Defining the Research problem – 05 Hours</a:t>
            </a:r>
          </a:p>
        </p:txBody>
      </p:sp>
      <p:sp>
        <p:nvSpPr>
          <p:cNvPr id="4" name="Date Placeholder 3"/>
          <p:cNvSpPr>
            <a:spLocks noGrp="1"/>
          </p:cNvSpPr>
          <p:nvPr>
            <p:ph type="dt" sz="half" idx="4294967295"/>
          </p:nvPr>
        </p:nvSpPr>
        <p:spPr/>
        <p:txBody>
          <a:bodyPr/>
          <a:lstStyle/>
          <a:p>
            <a:pPr>
              <a:defRPr/>
            </a:pPr>
            <a:fld id="{F9EEE4D3-3559-40CB-A18D-C9B97D621D6D}" type="datetime1">
              <a:rPr lang="en-US" smtClean="0"/>
              <a:t>3/31/2023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1</a:t>
            </a:fld>
            <a:endParaRPr lang="en-IN"/>
          </a:p>
        </p:txBody>
      </p:sp>
      <p:graphicFrame>
        <p:nvGraphicFramePr>
          <p:cNvPr id="6" name="Table 5"/>
          <p:cNvGraphicFramePr>
            <a:graphicFrameLocks noGrp="1"/>
          </p:cNvGraphicFramePr>
          <p:nvPr>
            <p:extLst>
              <p:ext uri="{D42A27DB-BD31-4B8C-83A1-F6EECF244321}">
                <p14:modId xmlns:p14="http://schemas.microsoft.com/office/powerpoint/2010/main" val="3740172260"/>
              </p:ext>
            </p:extLst>
          </p:nvPr>
        </p:nvGraphicFramePr>
        <p:xfrm>
          <a:off x="885071" y="1356014"/>
          <a:ext cx="6858000" cy="20574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tblGrid>
              <a:tr h="342900">
                <a:tc>
                  <a:txBody>
                    <a:bodyPr/>
                    <a:lstStyle/>
                    <a:p>
                      <a:r>
                        <a:rPr lang="en-US" sz="1800" dirty="0" smtClean="0">
                          <a:solidFill>
                            <a:srgbClr val="FF0000"/>
                          </a:solidFill>
                        </a:rPr>
                        <a:t>Hour</a:t>
                      </a:r>
                      <a:endParaRPr lang="en-US" sz="1800" dirty="0">
                        <a:solidFill>
                          <a:srgbClr val="FF0000"/>
                        </a:solidFill>
                      </a:endParaRPr>
                    </a:p>
                  </a:txBody>
                  <a:tcPr marL="68580" marR="68580" marT="34290" marB="34290"/>
                </a:tc>
                <a:tc>
                  <a:txBody>
                    <a:bodyPr/>
                    <a:lstStyle/>
                    <a:p>
                      <a:r>
                        <a:rPr lang="en-US" sz="1800" dirty="0" smtClean="0">
                          <a:solidFill>
                            <a:srgbClr val="FF0000"/>
                          </a:solidFill>
                        </a:rPr>
                        <a:t>Topics will be Covered</a:t>
                      </a:r>
                      <a:endParaRPr lang="en-US" sz="1800" dirty="0">
                        <a:solidFill>
                          <a:srgbClr val="FF0000"/>
                        </a:solidFill>
                      </a:endParaRPr>
                    </a:p>
                  </a:txBody>
                  <a:tcPr marL="68580" marR="68580" marT="34290" marB="34290"/>
                </a:tc>
                <a:extLst>
                  <a:ext uri="{0D108BD9-81ED-4DB2-BD59-A6C34878D82A}">
                    <a16:rowId xmlns:a16="http://schemas.microsoft.com/office/drawing/2014/main" val="10000"/>
                  </a:ext>
                </a:extLst>
              </a:tr>
              <a:tr h="342900">
                <a:tc>
                  <a:txBody>
                    <a:bodyPr/>
                    <a:lstStyle/>
                    <a:p>
                      <a:r>
                        <a:rPr lang="en-US" sz="1800" dirty="0" smtClean="0">
                          <a:solidFill>
                            <a:srgbClr val="FF0000"/>
                          </a:solidFill>
                        </a:rPr>
                        <a:t>1</a:t>
                      </a:r>
                      <a:endParaRPr lang="en-US" sz="1800" dirty="0">
                        <a:solidFill>
                          <a:srgbClr val="FF0000"/>
                        </a:solidFill>
                      </a:endParaRPr>
                    </a:p>
                  </a:txBody>
                  <a:tcPr marL="68580" marR="68580" marT="34290" marB="34290"/>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dirty="0" smtClean="0">
                          <a:solidFill>
                            <a:srgbClr val="FF0000"/>
                          </a:solidFill>
                        </a:rPr>
                        <a:t>Research Problem, </a:t>
                      </a:r>
                    </a:p>
                  </a:txBody>
                  <a:tcPr marL="68580" marR="68580" marT="34290" marB="34290"/>
                </a:tc>
                <a:extLst>
                  <a:ext uri="{0D108BD9-81ED-4DB2-BD59-A6C34878D82A}">
                    <a16:rowId xmlns:a16="http://schemas.microsoft.com/office/drawing/2014/main" val="10001"/>
                  </a:ext>
                </a:extLst>
              </a:tr>
              <a:tr h="342900">
                <a:tc>
                  <a:txBody>
                    <a:bodyPr/>
                    <a:lstStyle/>
                    <a:p>
                      <a:r>
                        <a:rPr lang="en-US" sz="1800" dirty="0" smtClean="0">
                          <a:solidFill>
                            <a:srgbClr val="FF0000"/>
                          </a:solidFill>
                        </a:rPr>
                        <a:t>2</a:t>
                      </a:r>
                      <a:endParaRPr lang="en-US" sz="1800" dirty="0">
                        <a:solidFill>
                          <a:srgbClr val="FF0000"/>
                        </a:solidFill>
                      </a:endParaRPr>
                    </a:p>
                  </a:txBody>
                  <a:tcPr marL="68580" marR="68580" marT="34290" marB="34290"/>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dirty="0" smtClean="0">
                          <a:solidFill>
                            <a:srgbClr val="FF0000"/>
                          </a:solidFill>
                        </a:rPr>
                        <a:t>Selecting the problem, </a:t>
                      </a:r>
                    </a:p>
                  </a:txBody>
                  <a:tcPr marL="68580" marR="68580" marT="34290" marB="34290"/>
                </a:tc>
                <a:extLst>
                  <a:ext uri="{0D108BD9-81ED-4DB2-BD59-A6C34878D82A}">
                    <a16:rowId xmlns:a16="http://schemas.microsoft.com/office/drawing/2014/main" val="10002"/>
                  </a:ext>
                </a:extLst>
              </a:tr>
              <a:tr h="342900">
                <a:tc>
                  <a:txBody>
                    <a:bodyPr/>
                    <a:lstStyle/>
                    <a:p>
                      <a:r>
                        <a:rPr lang="en-US" sz="1800" dirty="0" smtClean="0">
                          <a:solidFill>
                            <a:srgbClr val="FF0000"/>
                          </a:solidFill>
                        </a:rPr>
                        <a:t>3</a:t>
                      </a:r>
                      <a:endParaRPr lang="en-US" sz="1800" dirty="0">
                        <a:solidFill>
                          <a:srgbClr val="FF0000"/>
                        </a:solidFill>
                      </a:endParaRPr>
                    </a:p>
                  </a:txBody>
                  <a:tcPr marL="68580" marR="68580" marT="34290" marB="34290"/>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dirty="0" smtClean="0">
                          <a:solidFill>
                            <a:srgbClr val="FF0000"/>
                          </a:solidFill>
                        </a:rPr>
                        <a:t>necessity of defining the problem</a:t>
                      </a:r>
                    </a:p>
                  </a:txBody>
                  <a:tcPr marL="68580" marR="68580" marT="34290" marB="34290"/>
                </a:tc>
                <a:extLst>
                  <a:ext uri="{0D108BD9-81ED-4DB2-BD59-A6C34878D82A}">
                    <a16:rowId xmlns:a16="http://schemas.microsoft.com/office/drawing/2014/main" val="10003"/>
                  </a:ext>
                </a:extLst>
              </a:tr>
              <a:tr h="342900">
                <a:tc>
                  <a:txBody>
                    <a:bodyPr/>
                    <a:lstStyle/>
                    <a:p>
                      <a:r>
                        <a:rPr lang="en-US" sz="1800" dirty="0" smtClean="0">
                          <a:solidFill>
                            <a:srgbClr val="FF0000"/>
                          </a:solidFill>
                        </a:rPr>
                        <a:t>4</a:t>
                      </a:r>
                      <a:endParaRPr lang="en-US" sz="1800" dirty="0">
                        <a:solidFill>
                          <a:srgbClr val="FF0000"/>
                        </a:solidFill>
                      </a:endParaRPr>
                    </a:p>
                  </a:txBody>
                  <a:tcPr marL="68580" marR="68580" marT="34290" marB="34290"/>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dirty="0" smtClean="0">
                          <a:solidFill>
                            <a:srgbClr val="FF0000"/>
                          </a:solidFill>
                        </a:rPr>
                        <a:t>Techniques involved in defining a problem</a:t>
                      </a:r>
                    </a:p>
                  </a:txBody>
                  <a:tcPr marL="68580" marR="68580" marT="34290" marB="34290"/>
                </a:tc>
                <a:extLst>
                  <a:ext uri="{0D108BD9-81ED-4DB2-BD59-A6C34878D82A}">
                    <a16:rowId xmlns:a16="http://schemas.microsoft.com/office/drawing/2014/main" val="10004"/>
                  </a:ext>
                </a:extLst>
              </a:tr>
              <a:tr h="342900">
                <a:tc>
                  <a:txBody>
                    <a:bodyPr/>
                    <a:lstStyle/>
                    <a:p>
                      <a:r>
                        <a:rPr lang="en-US" sz="1800" dirty="0" smtClean="0">
                          <a:solidFill>
                            <a:srgbClr val="FF0000"/>
                          </a:solidFill>
                        </a:rPr>
                        <a:t>5</a:t>
                      </a:r>
                      <a:endParaRPr lang="en-US" sz="1800" dirty="0">
                        <a:solidFill>
                          <a:srgbClr val="FF0000"/>
                        </a:solidFill>
                      </a:endParaRPr>
                    </a:p>
                  </a:txBody>
                  <a:tcPr marL="68580" marR="68580" marT="34290" marB="34290"/>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dirty="0" smtClean="0">
                          <a:solidFill>
                            <a:srgbClr val="FF0000"/>
                          </a:solidFill>
                        </a:rPr>
                        <a:t>an illustration</a:t>
                      </a:r>
                    </a:p>
                  </a:txBody>
                  <a:tcPr marL="68580" marR="68580" marT="34290" marB="3429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238658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Selecting the Problem </a:t>
            </a:r>
            <a:endParaRPr/>
          </a:p>
        </p:txBody>
      </p:sp>
      <p:sp>
        <p:nvSpPr>
          <p:cNvPr id="101" name="Google Shape;101;p21"/>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1200"/>
              </a:spcAft>
              <a:buNone/>
            </a:pPr>
            <a:r>
              <a:rPr lang="en" sz="4500" b="1">
                <a:solidFill>
                  <a:srgbClr val="134F5C"/>
                </a:solidFill>
              </a:rPr>
              <a:t>A problem must spring from the researcher’s mind like a plant springing from its own seed.</a:t>
            </a:r>
            <a:endParaRPr sz="4500" b="1">
              <a:solidFill>
                <a:srgbClr val="134F5C"/>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Selecting the Problem continued...</a:t>
            </a:r>
            <a:endParaRPr/>
          </a:p>
        </p:txBody>
      </p:sp>
      <p:sp>
        <p:nvSpPr>
          <p:cNvPr id="107" name="Google Shape;107;p22"/>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fontScale="55000" lnSpcReduction="20000"/>
          </a:bodyPr>
          <a:lstStyle/>
          <a:p>
            <a:pPr marL="0" lvl="0" indent="0" algn="just" rtl="0">
              <a:spcBef>
                <a:spcPts val="0"/>
              </a:spcBef>
              <a:spcAft>
                <a:spcPts val="0"/>
              </a:spcAft>
              <a:buNone/>
            </a:pPr>
            <a:r>
              <a:rPr lang="en" sz="4500" b="1">
                <a:solidFill>
                  <a:srgbClr val="134F5C"/>
                </a:solidFill>
              </a:rPr>
              <a:t>The following points may be observed by a researcher in selecting a research problem or a subject for research: </a:t>
            </a:r>
            <a:endParaRPr sz="4500" b="1">
              <a:solidFill>
                <a:srgbClr val="134F5C"/>
              </a:solidFill>
            </a:endParaRPr>
          </a:p>
          <a:p>
            <a:pPr marL="0" lvl="0" indent="0" algn="just" rtl="0">
              <a:spcBef>
                <a:spcPts val="1200"/>
              </a:spcBef>
              <a:spcAft>
                <a:spcPts val="0"/>
              </a:spcAft>
              <a:buNone/>
            </a:pPr>
            <a:r>
              <a:rPr lang="en" sz="4500" b="1">
                <a:solidFill>
                  <a:srgbClr val="134F5C"/>
                </a:solidFill>
              </a:rPr>
              <a:t>(i) Subject which is overdone should not be normally chosen, for it will be a difficult task to throw any new light in such a case. </a:t>
            </a:r>
            <a:endParaRPr sz="4500" b="1">
              <a:solidFill>
                <a:srgbClr val="134F5C"/>
              </a:solidFill>
            </a:endParaRPr>
          </a:p>
          <a:p>
            <a:pPr marL="0" lvl="0" indent="0" algn="just" rtl="0">
              <a:spcBef>
                <a:spcPts val="1200"/>
              </a:spcBef>
              <a:spcAft>
                <a:spcPts val="1200"/>
              </a:spcAft>
              <a:buNone/>
            </a:pPr>
            <a:r>
              <a:rPr lang="en" sz="4500" b="1">
                <a:solidFill>
                  <a:srgbClr val="134F5C"/>
                </a:solidFill>
              </a:rPr>
              <a:t>(ii) Controversial subject should not become the choice of an average researcher.</a:t>
            </a:r>
            <a:endParaRPr sz="4500" b="1">
              <a:solidFill>
                <a:srgbClr val="134F5C"/>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3"/>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Selecting the Problem continued...</a:t>
            </a:r>
            <a:endParaRPr/>
          </a:p>
        </p:txBody>
      </p:sp>
      <p:sp>
        <p:nvSpPr>
          <p:cNvPr id="113" name="Google Shape;113;p23"/>
          <p:cNvSpPr txBox="1">
            <a:spLocks noGrp="1"/>
          </p:cNvSpPr>
          <p:nvPr>
            <p:ph type="body" idx="1"/>
          </p:nvPr>
        </p:nvSpPr>
        <p:spPr>
          <a:xfrm>
            <a:off x="311700" y="572700"/>
            <a:ext cx="8520600" cy="3996000"/>
          </a:xfrm>
          <a:prstGeom prst="rect">
            <a:avLst/>
          </a:prstGeom>
        </p:spPr>
        <p:txBody>
          <a:bodyPr spcFirstLastPara="1" wrap="square" lIns="91425" tIns="91425" rIns="91425" bIns="91425" anchor="t" anchorCtr="0">
            <a:normAutofit fontScale="55000" lnSpcReduction="20000"/>
          </a:bodyPr>
          <a:lstStyle/>
          <a:p>
            <a:pPr marL="0" lvl="0" indent="0" algn="just" rtl="0">
              <a:spcBef>
                <a:spcPts val="0"/>
              </a:spcBef>
              <a:spcAft>
                <a:spcPts val="0"/>
              </a:spcAft>
              <a:buNone/>
            </a:pPr>
            <a:r>
              <a:rPr lang="en" sz="4500" b="1">
                <a:solidFill>
                  <a:srgbClr val="134F5C"/>
                </a:solidFill>
              </a:rPr>
              <a:t>(iii) Too narrow or too vague problems should be avoided.</a:t>
            </a:r>
            <a:endParaRPr sz="4500" b="1">
              <a:solidFill>
                <a:srgbClr val="134F5C"/>
              </a:solidFill>
            </a:endParaRPr>
          </a:p>
          <a:p>
            <a:pPr marL="0" lvl="0" indent="0" algn="just" rtl="0">
              <a:spcBef>
                <a:spcPts val="1200"/>
              </a:spcBef>
              <a:spcAft>
                <a:spcPts val="0"/>
              </a:spcAft>
              <a:buNone/>
            </a:pPr>
            <a:r>
              <a:rPr lang="en" sz="4500" b="1">
                <a:solidFill>
                  <a:srgbClr val="134F5C"/>
                </a:solidFill>
              </a:rPr>
              <a:t>iv) The subject selected for research should be familiar and feasible so that the related research material or sources of research are within one’s reach.</a:t>
            </a:r>
            <a:endParaRPr sz="4500" b="1">
              <a:solidFill>
                <a:srgbClr val="134F5C"/>
              </a:solidFill>
            </a:endParaRPr>
          </a:p>
          <a:p>
            <a:pPr marL="0" lvl="0" indent="0" algn="just" rtl="0">
              <a:spcBef>
                <a:spcPts val="1200"/>
              </a:spcBef>
              <a:spcAft>
                <a:spcPts val="1200"/>
              </a:spcAft>
              <a:buNone/>
            </a:pPr>
            <a:r>
              <a:rPr lang="en" sz="4500" b="1">
                <a:solidFill>
                  <a:srgbClr val="134F5C"/>
                </a:solidFill>
              </a:rPr>
              <a:t>(v) The importance of the subject, the qualifications and the training of a researcher, the costs involved, the time factor are few other criteria that must also be considered in selecting a problem. </a:t>
            </a:r>
            <a:endParaRPr sz="4500" b="1">
              <a:solidFill>
                <a:srgbClr val="134F5C"/>
              </a:solidFill>
              <a:highlight>
                <a:srgbClr val="00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4"/>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Selecting the Problem continued...</a:t>
            </a:r>
            <a:endParaRPr/>
          </a:p>
        </p:txBody>
      </p:sp>
      <p:sp>
        <p:nvSpPr>
          <p:cNvPr id="119" name="Google Shape;119;p24"/>
          <p:cNvSpPr txBox="1">
            <a:spLocks noGrp="1"/>
          </p:cNvSpPr>
          <p:nvPr>
            <p:ph type="body" idx="1"/>
          </p:nvPr>
        </p:nvSpPr>
        <p:spPr>
          <a:xfrm>
            <a:off x="311700" y="572700"/>
            <a:ext cx="8520600" cy="3996000"/>
          </a:xfrm>
          <a:prstGeom prst="rect">
            <a:avLst/>
          </a:prstGeom>
        </p:spPr>
        <p:txBody>
          <a:bodyPr spcFirstLastPara="1" wrap="square" lIns="91425" tIns="91425" rIns="91425" bIns="91425" anchor="t" anchorCtr="0">
            <a:normAutofit fontScale="47500" lnSpcReduction="20000"/>
          </a:bodyPr>
          <a:lstStyle/>
          <a:p>
            <a:pPr marL="0" lvl="0" indent="0" algn="just" rtl="0">
              <a:spcBef>
                <a:spcPts val="0"/>
              </a:spcBef>
              <a:spcAft>
                <a:spcPts val="0"/>
              </a:spcAft>
              <a:buClr>
                <a:schemeClr val="dk2"/>
              </a:buClr>
              <a:buSzPts val="605"/>
              <a:buFont typeface="Arial"/>
              <a:buNone/>
            </a:pPr>
            <a:r>
              <a:rPr lang="en" sz="4500" b="1">
                <a:solidFill>
                  <a:srgbClr val="134F5C"/>
                </a:solidFill>
                <a:highlight>
                  <a:srgbClr val="00FFFF"/>
                </a:highlight>
              </a:rPr>
              <a:t>In other words, before the final selection of a problem is done, a researcher must ask himself the following questions:</a:t>
            </a:r>
            <a:endParaRPr sz="4500" b="1">
              <a:solidFill>
                <a:srgbClr val="134F5C"/>
              </a:solidFill>
              <a:highlight>
                <a:srgbClr val="00FFFF"/>
              </a:highlight>
            </a:endParaRPr>
          </a:p>
          <a:p>
            <a:pPr marL="0" lvl="0" indent="0" algn="just" rtl="0">
              <a:spcBef>
                <a:spcPts val="1200"/>
              </a:spcBef>
              <a:spcAft>
                <a:spcPts val="0"/>
              </a:spcAft>
              <a:buNone/>
            </a:pPr>
            <a:r>
              <a:rPr lang="en" sz="4500" b="1">
                <a:solidFill>
                  <a:srgbClr val="134F5C"/>
                </a:solidFill>
              </a:rPr>
              <a:t>(a) Whether he is well equipped in terms of his background to carry out the research? </a:t>
            </a:r>
            <a:endParaRPr sz="4500" b="1">
              <a:solidFill>
                <a:srgbClr val="134F5C"/>
              </a:solidFill>
            </a:endParaRPr>
          </a:p>
          <a:p>
            <a:pPr marL="0" lvl="0" indent="0" algn="just" rtl="0">
              <a:spcBef>
                <a:spcPts val="1200"/>
              </a:spcBef>
              <a:spcAft>
                <a:spcPts val="0"/>
              </a:spcAft>
              <a:buNone/>
            </a:pPr>
            <a:r>
              <a:rPr lang="en" sz="4500" b="1">
                <a:solidFill>
                  <a:srgbClr val="134F5C"/>
                </a:solidFill>
              </a:rPr>
              <a:t>(b) Whether the study falls within the budget he can afford? </a:t>
            </a:r>
            <a:endParaRPr sz="4500" b="1">
              <a:solidFill>
                <a:srgbClr val="134F5C"/>
              </a:solidFill>
            </a:endParaRPr>
          </a:p>
          <a:p>
            <a:pPr marL="0" lvl="0" indent="0" algn="just" rtl="0">
              <a:spcBef>
                <a:spcPts val="1200"/>
              </a:spcBef>
              <a:spcAft>
                <a:spcPts val="1200"/>
              </a:spcAft>
              <a:buNone/>
            </a:pPr>
            <a:r>
              <a:rPr lang="en" sz="4500" b="1">
                <a:solidFill>
                  <a:srgbClr val="134F5C"/>
                </a:solidFill>
              </a:rPr>
              <a:t>(c) Whether the necessary cooperation can be obtained from those who must participate in research as subjects?</a:t>
            </a:r>
            <a:endParaRPr sz="4500" b="1">
              <a:solidFill>
                <a:srgbClr val="134F5C"/>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5"/>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Selecting the Problem continued...</a:t>
            </a:r>
            <a:endParaRPr/>
          </a:p>
        </p:txBody>
      </p:sp>
      <p:sp>
        <p:nvSpPr>
          <p:cNvPr id="125" name="Google Shape;125;p25"/>
          <p:cNvSpPr txBox="1">
            <a:spLocks noGrp="1"/>
          </p:cNvSpPr>
          <p:nvPr>
            <p:ph type="body" idx="1"/>
          </p:nvPr>
        </p:nvSpPr>
        <p:spPr>
          <a:xfrm>
            <a:off x="311700" y="572700"/>
            <a:ext cx="8520600" cy="3996000"/>
          </a:xfrm>
          <a:prstGeom prst="rect">
            <a:avLst/>
          </a:prstGeom>
        </p:spPr>
        <p:txBody>
          <a:bodyPr spcFirstLastPara="1" wrap="square" lIns="91425" tIns="91425" rIns="91425" bIns="91425" anchor="t" anchorCtr="0">
            <a:normAutofit fontScale="70000" lnSpcReduction="20000"/>
          </a:bodyPr>
          <a:lstStyle/>
          <a:p>
            <a:pPr marL="0" lvl="0" indent="0" algn="just" rtl="0">
              <a:spcBef>
                <a:spcPts val="0"/>
              </a:spcBef>
              <a:spcAft>
                <a:spcPts val="0"/>
              </a:spcAft>
              <a:buNone/>
            </a:pPr>
            <a:r>
              <a:rPr lang="en" sz="4500" b="1">
                <a:solidFill>
                  <a:srgbClr val="FFFF00"/>
                </a:solidFill>
                <a:highlight>
                  <a:srgbClr val="4A86E8"/>
                </a:highlight>
              </a:rPr>
              <a:t>(vi) The selection of a problem must be preceded by a preliminary study. </a:t>
            </a:r>
            <a:endParaRPr sz="4500" b="1">
              <a:solidFill>
                <a:srgbClr val="FFFF00"/>
              </a:solidFill>
              <a:highlight>
                <a:srgbClr val="4A86E8"/>
              </a:highlight>
            </a:endParaRPr>
          </a:p>
          <a:p>
            <a:pPr marL="0" lvl="0" indent="0" algn="just" rtl="0">
              <a:spcBef>
                <a:spcPts val="1200"/>
              </a:spcBef>
              <a:spcAft>
                <a:spcPts val="1200"/>
              </a:spcAft>
              <a:buNone/>
            </a:pPr>
            <a:r>
              <a:rPr lang="en" sz="4500" b="1">
                <a:solidFill>
                  <a:srgbClr val="FFFF00"/>
                </a:solidFill>
                <a:highlight>
                  <a:srgbClr val="4A86E8"/>
                </a:highlight>
              </a:rPr>
              <a:t>If the subject for research is selected properly by observing the above mentioned points, the research will not be a boring drudgery, rather it will be love’s labour. </a:t>
            </a:r>
            <a:endParaRPr sz="4500" b="1">
              <a:solidFill>
                <a:srgbClr val="FFFF00"/>
              </a:solidFill>
              <a:highlight>
                <a:srgbClr val="4A86E8"/>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6"/>
          <p:cNvSpPr txBox="1">
            <a:spLocks noGrp="1"/>
          </p:cNvSpPr>
          <p:nvPr>
            <p:ph type="title"/>
          </p:nvPr>
        </p:nvSpPr>
        <p:spPr>
          <a:xfrm>
            <a:off x="4955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Necessity of Defining the Problem</a:t>
            </a:r>
            <a:endParaRPr/>
          </a:p>
        </p:txBody>
      </p:sp>
      <p:sp>
        <p:nvSpPr>
          <p:cNvPr id="131" name="Google Shape;131;p26"/>
          <p:cNvSpPr txBox="1">
            <a:spLocks noGrp="1"/>
          </p:cNvSpPr>
          <p:nvPr>
            <p:ph type="body" idx="1"/>
          </p:nvPr>
        </p:nvSpPr>
        <p:spPr>
          <a:xfrm>
            <a:off x="403600" y="379050"/>
            <a:ext cx="8520600" cy="4697400"/>
          </a:xfrm>
          <a:prstGeom prst="rect">
            <a:avLst/>
          </a:prstGeom>
        </p:spPr>
        <p:txBody>
          <a:bodyPr spcFirstLastPara="1" wrap="square" lIns="91425" tIns="91425" rIns="91425" bIns="91425" anchor="t" anchorCtr="0">
            <a:normAutofit fontScale="62500" lnSpcReduction="20000"/>
          </a:bodyPr>
          <a:lstStyle/>
          <a:p>
            <a:pPr marL="0" lvl="0" indent="0" algn="ctr" rtl="0">
              <a:spcBef>
                <a:spcPts val="0"/>
              </a:spcBef>
              <a:spcAft>
                <a:spcPts val="0"/>
              </a:spcAft>
              <a:buNone/>
            </a:pPr>
            <a:r>
              <a:rPr lang="en" sz="2200" b="1"/>
              <a:t>We all hear that a problem clearly stated is a problem half solved.</a:t>
            </a:r>
            <a:endParaRPr sz="2200" b="1"/>
          </a:p>
          <a:p>
            <a:pPr marL="0" lvl="0" indent="0" algn="just" rtl="0">
              <a:spcBef>
                <a:spcPts val="1200"/>
              </a:spcBef>
              <a:spcAft>
                <a:spcPts val="0"/>
              </a:spcAft>
              <a:buNone/>
            </a:pPr>
            <a:r>
              <a:rPr lang="en" sz="2771" b="1">
                <a:solidFill>
                  <a:srgbClr val="F4CCCC"/>
                </a:solidFill>
                <a:highlight>
                  <a:srgbClr val="980000"/>
                </a:highlight>
              </a:rPr>
              <a:t>The problem to be investigated must be defined unambiguously for that will help to discriminate relevant data from the irrelevant ones. A proper definition of research problem will enable the researcher to be on the track whereas an ill-defined </a:t>
            </a:r>
            <a:r>
              <a:rPr lang="en" sz="2771" b="1">
                <a:solidFill>
                  <a:srgbClr val="E6B8AF"/>
                </a:solidFill>
                <a:highlight>
                  <a:srgbClr val="980000"/>
                </a:highlight>
              </a:rPr>
              <a:t>problem may create hurdles. </a:t>
            </a:r>
            <a:endParaRPr sz="2771" b="1">
              <a:solidFill>
                <a:srgbClr val="E6B8AF"/>
              </a:solidFill>
              <a:highlight>
                <a:srgbClr val="980000"/>
              </a:highlight>
            </a:endParaRPr>
          </a:p>
          <a:p>
            <a:pPr marL="0" lvl="0" indent="0" algn="l" rtl="0">
              <a:spcBef>
                <a:spcPts val="1200"/>
              </a:spcBef>
              <a:spcAft>
                <a:spcPts val="0"/>
              </a:spcAft>
              <a:buNone/>
            </a:pPr>
            <a:r>
              <a:rPr lang="en" sz="2200" b="1"/>
              <a:t>Questions like: </a:t>
            </a:r>
            <a:endParaRPr sz="2200" b="1"/>
          </a:p>
          <a:p>
            <a:pPr marL="457200" lvl="0" indent="-326390" algn="l" rtl="0">
              <a:spcBef>
                <a:spcPts val="1200"/>
              </a:spcBef>
              <a:spcAft>
                <a:spcPts val="0"/>
              </a:spcAft>
              <a:buSzPct val="100000"/>
              <a:buChar char="★"/>
            </a:pPr>
            <a:r>
              <a:rPr lang="en" sz="2200" b="1"/>
              <a:t>What data are to be collected? </a:t>
            </a:r>
            <a:endParaRPr sz="2200" b="1"/>
          </a:p>
          <a:p>
            <a:pPr marL="457200" lvl="0" indent="-326390" algn="l" rtl="0">
              <a:spcBef>
                <a:spcPts val="0"/>
              </a:spcBef>
              <a:spcAft>
                <a:spcPts val="0"/>
              </a:spcAft>
              <a:buSzPct val="100000"/>
              <a:buChar char="★"/>
            </a:pPr>
            <a:r>
              <a:rPr lang="en" sz="2200" b="1"/>
              <a:t>What characteristics of data are relevant and need to be studied? </a:t>
            </a:r>
            <a:endParaRPr sz="2200" b="1"/>
          </a:p>
          <a:p>
            <a:pPr marL="457200" lvl="0" indent="-326390" algn="l" rtl="0">
              <a:spcBef>
                <a:spcPts val="0"/>
              </a:spcBef>
              <a:spcAft>
                <a:spcPts val="0"/>
              </a:spcAft>
              <a:buSzPct val="100000"/>
              <a:buChar char="★"/>
            </a:pPr>
            <a:r>
              <a:rPr lang="en" sz="2200" b="1"/>
              <a:t>What relations are to be explored. </a:t>
            </a:r>
            <a:endParaRPr sz="2200" b="1"/>
          </a:p>
          <a:p>
            <a:pPr marL="457200" lvl="0" indent="-326390" algn="l" rtl="0">
              <a:spcBef>
                <a:spcPts val="0"/>
              </a:spcBef>
              <a:spcAft>
                <a:spcPts val="0"/>
              </a:spcAft>
              <a:buSzPct val="100000"/>
              <a:buChar char="★"/>
            </a:pPr>
            <a:r>
              <a:rPr lang="en" sz="2200" b="1"/>
              <a:t>What techniques are to be used for the purpose? </a:t>
            </a:r>
            <a:endParaRPr sz="2200" b="1"/>
          </a:p>
          <a:p>
            <a:pPr marL="0" lvl="0" indent="0" algn="l" rtl="0">
              <a:spcBef>
                <a:spcPts val="1200"/>
              </a:spcBef>
              <a:spcAft>
                <a:spcPts val="0"/>
              </a:spcAft>
              <a:buNone/>
            </a:pPr>
            <a:r>
              <a:rPr lang="en" sz="2200" b="1"/>
              <a:t>and similar other questions crop up in the mind of the researcher who can well plan his strategy and find answers to all such questions only when the research problem has been well defined.</a:t>
            </a:r>
            <a:endParaRPr sz="2200" b="1"/>
          </a:p>
          <a:p>
            <a:pPr marL="0" lvl="0" indent="0" algn="l" rtl="0">
              <a:spcBef>
                <a:spcPts val="1200"/>
              </a:spcBef>
              <a:spcAft>
                <a:spcPts val="1200"/>
              </a:spcAft>
              <a:buNone/>
            </a:pPr>
            <a:r>
              <a:rPr lang="en" sz="2776" b="1">
                <a:solidFill>
                  <a:srgbClr val="FF00FF"/>
                </a:solidFill>
                <a:highlight>
                  <a:srgbClr val="FFFF00"/>
                </a:highlight>
              </a:rPr>
              <a:t>Thus, defining a research problem properly is a prerequisite for any study and is a step of the highest importance.</a:t>
            </a:r>
            <a:endParaRPr sz="2776" b="1">
              <a:solidFill>
                <a:srgbClr val="FF00FF"/>
              </a:solidFill>
              <a:highlight>
                <a:srgbClr val="FFFF00"/>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7"/>
          <p:cNvSpPr txBox="1">
            <a:spLocks noGrp="1"/>
          </p:cNvSpPr>
          <p:nvPr>
            <p:ph type="title"/>
          </p:nvPr>
        </p:nvSpPr>
        <p:spPr>
          <a:xfrm>
            <a:off x="4955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Necessity of Defining the Problem continued….</a:t>
            </a:r>
            <a:endParaRPr/>
          </a:p>
        </p:txBody>
      </p:sp>
      <p:sp>
        <p:nvSpPr>
          <p:cNvPr id="137" name="Google Shape;137;p27"/>
          <p:cNvSpPr txBox="1">
            <a:spLocks noGrp="1"/>
          </p:cNvSpPr>
          <p:nvPr>
            <p:ph type="body" idx="1"/>
          </p:nvPr>
        </p:nvSpPr>
        <p:spPr>
          <a:xfrm>
            <a:off x="403600" y="379050"/>
            <a:ext cx="8520600" cy="4629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b="1"/>
              <a:t>Formulation of a problem is often more essential </a:t>
            </a:r>
            <a:r>
              <a:rPr lang="en" sz="2200" b="1" u="sng">
                <a:solidFill>
                  <a:srgbClr val="980000"/>
                </a:solidFill>
                <a:highlight>
                  <a:srgbClr val="FFFF00"/>
                </a:highlight>
              </a:rPr>
              <a:t>than its solution. </a:t>
            </a:r>
            <a:endParaRPr sz="2200" b="1" u="sng">
              <a:solidFill>
                <a:srgbClr val="980000"/>
              </a:solidFill>
              <a:highlight>
                <a:srgbClr val="FFFF00"/>
              </a:highlight>
            </a:endParaRPr>
          </a:p>
          <a:p>
            <a:pPr marL="0" lvl="0" indent="0" algn="l" rtl="0">
              <a:spcBef>
                <a:spcPts val="1200"/>
              </a:spcBef>
              <a:spcAft>
                <a:spcPts val="0"/>
              </a:spcAft>
              <a:buClr>
                <a:schemeClr val="dk2"/>
              </a:buClr>
              <a:buSzPts val="1100"/>
              <a:buFont typeface="Arial"/>
              <a:buNone/>
            </a:pPr>
            <a:r>
              <a:rPr lang="en" sz="2200" b="1">
                <a:solidFill>
                  <a:srgbClr val="980000"/>
                </a:solidFill>
                <a:highlight>
                  <a:srgbClr val="00FFFF"/>
                </a:highlight>
              </a:rPr>
              <a:t> It is only on careful detailing the research problem that we can work out the research design and can smoothly carry on all the consequential steps involved while doing research.</a:t>
            </a:r>
            <a:endParaRPr sz="2200" b="1">
              <a:solidFill>
                <a:srgbClr val="980000"/>
              </a:solidFill>
              <a:highlight>
                <a:srgbClr val="00FFFF"/>
              </a:highlight>
            </a:endParaRPr>
          </a:p>
          <a:p>
            <a:pPr marL="0" lvl="0" indent="0" algn="l" rtl="0">
              <a:spcBef>
                <a:spcPts val="1200"/>
              </a:spcBef>
              <a:spcAft>
                <a:spcPts val="0"/>
              </a:spcAft>
              <a:buClr>
                <a:schemeClr val="dk2"/>
              </a:buClr>
              <a:buSzPts val="1100"/>
              <a:buFont typeface="Arial"/>
              <a:buNone/>
            </a:pPr>
            <a:endParaRPr sz="2200" b="1" u="sng">
              <a:solidFill>
                <a:srgbClr val="980000"/>
              </a:solidFill>
              <a:highlight>
                <a:srgbClr val="00FFFF"/>
              </a:highlight>
            </a:endParaRPr>
          </a:p>
          <a:p>
            <a:pPr marL="0" lvl="0" indent="0" algn="l" rtl="0">
              <a:spcBef>
                <a:spcPts val="1200"/>
              </a:spcBef>
              <a:spcAft>
                <a:spcPts val="1200"/>
              </a:spcAft>
              <a:buNone/>
            </a:pPr>
            <a:endParaRPr sz="2200" b="1" u="sng">
              <a:solidFill>
                <a:srgbClr val="980000"/>
              </a:solidFill>
              <a:highlight>
                <a:srgbClr val="FFFF00"/>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Technique Involved in Defining a Problem</a:t>
            </a:r>
            <a:endParaRPr/>
          </a:p>
        </p:txBody>
      </p:sp>
      <p:sp>
        <p:nvSpPr>
          <p:cNvPr id="143" name="Google Shape;143;p28"/>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a:t>
            </a:r>
            <a:r>
              <a:rPr lang="en" b="1">
                <a:solidFill>
                  <a:srgbClr val="CC0000"/>
                </a:solidFill>
              </a:rPr>
              <a:t>Q) What does one mean when he/she wants to define a research problem? </a:t>
            </a:r>
            <a:endParaRPr b="1">
              <a:solidFill>
                <a:srgbClr val="CC0000"/>
              </a:solidFill>
            </a:endParaRPr>
          </a:p>
          <a:p>
            <a:pPr marL="0" lvl="0" indent="0" algn="l" rtl="0">
              <a:spcBef>
                <a:spcPts val="1200"/>
              </a:spcBef>
              <a:spcAft>
                <a:spcPts val="0"/>
              </a:spcAft>
              <a:buNone/>
            </a:pPr>
            <a:r>
              <a:rPr lang="en" b="1">
                <a:solidFill>
                  <a:srgbClr val="38761D"/>
                </a:solidFill>
              </a:rPr>
              <a:t>The answer may be that one wants to state the problem along with the bounds within which it is to be studied</a:t>
            </a:r>
            <a:endParaRPr b="1">
              <a:solidFill>
                <a:srgbClr val="38761D"/>
              </a:solidFill>
            </a:endParaRPr>
          </a:p>
          <a:p>
            <a:pPr marL="0" lvl="0" indent="0" algn="just" rtl="0">
              <a:spcBef>
                <a:spcPts val="1200"/>
              </a:spcBef>
              <a:spcAft>
                <a:spcPts val="1200"/>
              </a:spcAft>
              <a:buNone/>
            </a:pPr>
            <a:r>
              <a:rPr lang="en"/>
              <a:t> </a:t>
            </a:r>
            <a:r>
              <a:rPr lang="en" b="1">
                <a:solidFill>
                  <a:srgbClr val="0000FF"/>
                </a:solidFill>
              </a:rPr>
              <a:t>In other words, </a:t>
            </a:r>
            <a:r>
              <a:rPr lang="en" b="1">
                <a:solidFill>
                  <a:srgbClr val="FF0000"/>
                </a:solidFill>
              </a:rPr>
              <a:t>defining a problem involves the task of laying down boundaries</a:t>
            </a:r>
            <a:r>
              <a:rPr lang="en" b="1">
                <a:solidFill>
                  <a:srgbClr val="0000FF"/>
                </a:solidFill>
              </a:rPr>
              <a:t> within which a researcher shall study the problem with a pre-determined objective in view. </a:t>
            </a:r>
            <a:endParaRPr b="1">
              <a:solidFill>
                <a:srgbClr val="0000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Technique Involved in Defining a Problem Continued..</a:t>
            </a:r>
            <a:endParaRPr/>
          </a:p>
        </p:txBody>
      </p:sp>
      <p:sp>
        <p:nvSpPr>
          <p:cNvPr id="149" name="Google Shape;149;p29"/>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 </a:t>
            </a:r>
            <a:r>
              <a:rPr lang="en" b="1">
                <a:solidFill>
                  <a:srgbClr val="CC0000"/>
                </a:solidFill>
              </a:rPr>
              <a:t>Q) How to define a research problem is undoubtedly a difficult task. </a:t>
            </a:r>
            <a:endParaRPr b="1">
              <a:solidFill>
                <a:srgbClr val="CC0000"/>
              </a:solidFill>
            </a:endParaRPr>
          </a:p>
          <a:p>
            <a:pPr marL="0" lvl="0" indent="0" algn="just" rtl="0">
              <a:spcBef>
                <a:spcPts val="1200"/>
              </a:spcBef>
              <a:spcAft>
                <a:spcPts val="0"/>
              </a:spcAft>
              <a:buNone/>
            </a:pPr>
            <a:r>
              <a:rPr lang="en" b="1">
                <a:solidFill>
                  <a:srgbClr val="38761D"/>
                </a:solidFill>
              </a:rPr>
              <a:t>The usual approach is that the researcher should himself pose a question (or in case someone else wants the researcher to carry on research, the concerned individual, organisation or an authority should pose the question to the researcher) and set-up techniques and procedures for throwing light on the question concerned for formulating or defining the research problem. </a:t>
            </a:r>
            <a:endParaRPr b="1">
              <a:solidFill>
                <a:srgbClr val="38761D"/>
              </a:solidFill>
            </a:endParaRPr>
          </a:p>
          <a:p>
            <a:pPr marL="0" lvl="0" indent="0" algn="just" rtl="0">
              <a:spcBef>
                <a:spcPts val="1200"/>
              </a:spcBef>
              <a:spcAft>
                <a:spcPts val="1200"/>
              </a:spcAft>
              <a:buNone/>
            </a:pPr>
            <a:r>
              <a:rPr lang="en" sz="2900" b="1">
                <a:solidFill>
                  <a:srgbClr val="990000"/>
                </a:solidFill>
              </a:rPr>
              <a:t>Defining a research problem properly and clearly is a crucial part of a research study and must in no case be accomplished </a:t>
            </a:r>
            <a:r>
              <a:rPr lang="en" sz="2900" b="1">
                <a:solidFill>
                  <a:srgbClr val="0000FF"/>
                </a:solidFill>
              </a:rPr>
              <a:t>hurriedly</a:t>
            </a:r>
            <a:endParaRPr sz="2900" b="1">
              <a:solidFill>
                <a:srgbClr val="0000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Technique Involved in Defining a Problem Continued..</a:t>
            </a:r>
            <a:endParaRPr/>
          </a:p>
        </p:txBody>
      </p:sp>
      <p:sp>
        <p:nvSpPr>
          <p:cNvPr id="155" name="Google Shape;155;p30"/>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a:t>
            </a:r>
            <a:r>
              <a:rPr lang="en" b="1">
                <a:solidFill>
                  <a:srgbClr val="CC0000"/>
                </a:solidFill>
              </a:rPr>
              <a:t>Hence, the research problem should be defined in a systematic manner, giving due weightage to all relating points.</a:t>
            </a:r>
            <a:endParaRPr b="1">
              <a:solidFill>
                <a:srgbClr val="CC0000"/>
              </a:solidFill>
            </a:endParaRPr>
          </a:p>
          <a:p>
            <a:pPr marL="0" lvl="0" indent="0" algn="l" rtl="0">
              <a:spcBef>
                <a:spcPts val="1200"/>
              </a:spcBef>
              <a:spcAft>
                <a:spcPts val="0"/>
              </a:spcAft>
              <a:buNone/>
            </a:pPr>
            <a:r>
              <a:rPr lang="en" b="1">
                <a:solidFill>
                  <a:srgbClr val="0000FF"/>
                </a:solidFill>
              </a:rPr>
              <a:t>(i) statement of the problem in a general way; </a:t>
            </a:r>
            <a:endParaRPr b="1">
              <a:solidFill>
                <a:srgbClr val="0000FF"/>
              </a:solidFill>
            </a:endParaRPr>
          </a:p>
          <a:p>
            <a:pPr marL="0" lvl="0" indent="0" algn="l" rtl="0">
              <a:spcBef>
                <a:spcPts val="1200"/>
              </a:spcBef>
              <a:spcAft>
                <a:spcPts val="0"/>
              </a:spcAft>
              <a:buNone/>
            </a:pPr>
            <a:r>
              <a:rPr lang="en" b="1">
                <a:solidFill>
                  <a:srgbClr val="0000FF"/>
                </a:solidFill>
              </a:rPr>
              <a:t>(ii) understanding the nature of the problem; </a:t>
            </a:r>
            <a:endParaRPr b="1">
              <a:solidFill>
                <a:srgbClr val="0000FF"/>
              </a:solidFill>
            </a:endParaRPr>
          </a:p>
          <a:p>
            <a:pPr marL="0" lvl="0" indent="0" algn="l" rtl="0">
              <a:spcBef>
                <a:spcPts val="1200"/>
              </a:spcBef>
              <a:spcAft>
                <a:spcPts val="0"/>
              </a:spcAft>
              <a:buNone/>
            </a:pPr>
            <a:r>
              <a:rPr lang="en" b="1">
                <a:solidFill>
                  <a:srgbClr val="0000FF"/>
                </a:solidFill>
              </a:rPr>
              <a:t>(iii) surveying the available literature </a:t>
            </a:r>
            <a:endParaRPr b="1">
              <a:solidFill>
                <a:srgbClr val="0000FF"/>
              </a:solidFill>
            </a:endParaRPr>
          </a:p>
          <a:p>
            <a:pPr marL="0" lvl="0" indent="0" algn="l" rtl="0">
              <a:spcBef>
                <a:spcPts val="1200"/>
              </a:spcBef>
              <a:spcAft>
                <a:spcPts val="0"/>
              </a:spcAft>
              <a:buNone/>
            </a:pPr>
            <a:r>
              <a:rPr lang="en" b="1">
                <a:solidFill>
                  <a:srgbClr val="0000FF"/>
                </a:solidFill>
              </a:rPr>
              <a:t>(iv) developing the ideas through discussions; and </a:t>
            </a:r>
            <a:endParaRPr b="1">
              <a:solidFill>
                <a:srgbClr val="0000FF"/>
              </a:solidFill>
            </a:endParaRPr>
          </a:p>
          <a:p>
            <a:pPr marL="0" lvl="0" indent="0" algn="l" rtl="0">
              <a:spcBef>
                <a:spcPts val="1200"/>
              </a:spcBef>
              <a:spcAft>
                <a:spcPts val="1200"/>
              </a:spcAft>
              <a:buNone/>
            </a:pPr>
            <a:r>
              <a:rPr lang="en" b="1">
                <a:solidFill>
                  <a:srgbClr val="0000FF"/>
                </a:solidFill>
              </a:rPr>
              <a:t>(v) rephrasing the research problem into a working proposition. </a:t>
            </a:r>
            <a:endParaRPr b="1">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title="Defining the Research Problem"/>
          <p:cNvSpPr txBox="1">
            <a:spLocks noGrp="1"/>
          </p:cNvSpPr>
          <p:nvPr>
            <p:ph type="ctrTitle"/>
          </p:nvPr>
        </p:nvSpPr>
        <p:spPr>
          <a:xfrm>
            <a:off x="344250" y="1403850"/>
            <a:ext cx="8455500" cy="2146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Defining the Research Problem</a:t>
            </a:r>
            <a:endParaRPr/>
          </a:p>
        </p:txBody>
      </p:sp>
      <p:sp>
        <p:nvSpPr>
          <p:cNvPr id="59" name="Google Shape;59;p13"/>
          <p:cNvSpPr txBox="1">
            <a:spLocks noGrp="1"/>
          </p:cNvSpPr>
          <p:nvPr>
            <p:ph type="subTitle" idx="1"/>
          </p:nvPr>
        </p:nvSpPr>
        <p:spPr>
          <a:xfrm>
            <a:off x="344250" y="3550650"/>
            <a:ext cx="8455500" cy="1458000"/>
          </a:xfrm>
          <a:prstGeom prst="rect">
            <a:avLst/>
          </a:prstGeom>
        </p:spPr>
        <p:txBody>
          <a:bodyPr spcFirstLastPara="1" wrap="square" lIns="91425" tIns="91425" rIns="91425" bIns="91425" anchor="ctr" anchorCtr="0">
            <a:normAutofit fontScale="85000" lnSpcReduction="10000"/>
          </a:bodyPr>
          <a:lstStyle/>
          <a:p>
            <a:pPr marL="0" lvl="0" indent="0" algn="ctr" rtl="0">
              <a:spcBef>
                <a:spcPts val="0"/>
              </a:spcBef>
              <a:spcAft>
                <a:spcPts val="0"/>
              </a:spcAft>
              <a:buNone/>
            </a:pPr>
            <a:r>
              <a:rPr lang="en"/>
              <a:t>In research process, the first and foremost step happens to be that of selecting and properly defining a research problem.* A researcher must find the problem and formulate it so that it becomes susceptible to research.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Technique Involved in Defining a Problem Continued..</a:t>
            </a:r>
            <a:endParaRPr/>
          </a:p>
        </p:txBody>
      </p:sp>
      <p:sp>
        <p:nvSpPr>
          <p:cNvPr id="161" name="Google Shape;161;p31"/>
          <p:cNvSpPr txBox="1">
            <a:spLocks noGrp="1"/>
          </p:cNvSpPr>
          <p:nvPr>
            <p:ph type="body" idx="1"/>
          </p:nvPr>
        </p:nvSpPr>
        <p:spPr>
          <a:xfrm>
            <a:off x="208800" y="1113225"/>
            <a:ext cx="8726400" cy="37887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523"/>
              <a:buNone/>
            </a:pPr>
            <a:r>
              <a:rPr lang="en" sz="1555"/>
              <a:t> </a:t>
            </a:r>
            <a:r>
              <a:rPr lang="en" sz="1555" b="1">
                <a:solidFill>
                  <a:srgbClr val="CC0000"/>
                </a:solidFill>
              </a:rPr>
              <a:t> The following points must also be observed while defining a research problem:</a:t>
            </a:r>
            <a:endParaRPr sz="1555" b="1">
              <a:solidFill>
                <a:srgbClr val="CC0000"/>
              </a:solidFill>
            </a:endParaRPr>
          </a:p>
          <a:p>
            <a:pPr marL="0" lvl="0" indent="0" algn="l" rtl="0">
              <a:lnSpc>
                <a:spcPct val="105000"/>
              </a:lnSpc>
              <a:spcBef>
                <a:spcPts val="1200"/>
              </a:spcBef>
              <a:spcAft>
                <a:spcPts val="0"/>
              </a:spcAft>
              <a:buSzPts val="523"/>
              <a:buNone/>
            </a:pPr>
            <a:r>
              <a:rPr lang="en" sz="1555" b="1">
                <a:solidFill>
                  <a:srgbClr val="073763"/>
                </a:solidFill>
              </a:rPr>
              <a:t>(a) Technical terms and words or phrases, with special meanings used in the statement of the problem, should be clearly defined. </a:t>
            </a:r>
            <a:endParaRPr sz="1555" b="1">
              <a:solidFill>
                <a:srgbClr val="073763"/>
              </a:solidFill>
            </a:endParaRPr>
          </a:p>
          <a:p>
            <a:pPr marL="0" lvl="0" indent="0" algn="l" rtl="0">
              <a:lnSpc>
                <a:spcPct val="105000"/>
              </a:lnSpc>
              <a:spcBef>
                <a:spcPts val="1200"/>
              </a:spcBef>
              <a:spcAft>
                <a:spcPts val="0"/>
              </a:spcAft>
              <a:buSzPts val="523"/>
              <a:buNone/>
            </a:pPr>
            <a:r>
              <a:rPr lang="en" sz="1555" b="1">
                <a:solidFill>
                  <a:srgbClr val="073763"/>
                </a:solidFill>
              </a:rPr>
              <a:t>(b) Basic assumptions or postulates (if any) relating to the research problem should be clearly stated. </a:t>
            </a:r>
            <a:endParaRPr sz="1555" b="1">
              <a:solidFill>
                <a:srgbClr val="073763"/>
              </a:solidFill>
            </a:endParaRPr>
          </a:p>
          <a:p>
            <a:pPr marL="0" lvl="0" indent="0" algn="l" rtl="0">
              <a:lnSpc>
                <a:spcPct val="105000"/>
              </a:lnSpc>
              <a:spcBef>
                <a:spcPts val="1200"/>
              </a:spcBef>
              <a:spcAft>
                <a:spcPts val="0"/>
              </a:spcAft>
              <a:buSzPts val="523"/>
              <a:buNone/>
            </a:pPr>
            <a:r>
              <a:rPr lang="en" sz="1555" b="1">
                <a:solidFill>
                  <a:srgbClr val="073763"/>
                </a:solidFill>
              </a:rPr>
              <a:t>(c) A straight forward statement of the value of the investigation (i.e., the criteria for the selection of the problem) should be provided. </a:t>
            </a:r>
            <a:endParaRPr sz="1555" b="1">
              <a:solidFill>
                <a:srgbClr val="073763"/>
              </a:solidFill>
            </a:endParaRPr>
          </a:p>
          <a:p>
            <a:pPr marL="0" lvl="0" indent="0" algn="l" rtl="0">
              <a:lnSpc>
                <a:spcPct val="105000"/>
              </a:lnSpc>
              <a:spcBef>
                <a:spcPts val="1200"/>
              </a:spcBef>
              <a:spcAft>
                <a:spcPts val="0"/>
              </a:spcAft>
              <a:buSzPts val="523"/>
              <a:buNone/>
            </a:pPr>
            <a:r>
              <a:rPr lang="en" sz="1555" b="1">
                <a:solidFill>
                  <a:srgbClr val="073763"/>
                </a:solidFill>
              </a:rPr>
              <a:t>(d) The suitability of the time-period and the sources of data available must also be considered by the researcher in defining the problem. </a:t>
            </a:r>
            <a:endParaRPr sz="1555" b="1">
              <a:solidFill>
                <a:srgbClr val="073763"/>
              </a:solidFill>
            </a:endParaRPr>
          </a:p>
          <a:p>
            <a:pPr marL="0" lvl="0" indent="0" algn="l" rtl="0">
              <a:lnSpc>
                <a:spcPct val="105000"/>
              </a:lnSpc>
              <a:spcBef>
                <a:spcPts val="1200"/>
              </a:spcBef>
              <a:spcAft>
                <a:spcPts val="0"/>
              </a:spcAft>
              <a:buClr>
                <a:schemeClr val="dk2"/>
              </a:buClr>
              <a:buSzPts val="523"/>
              <a:buFont typeface="Arial"/>
              <a:buNone/>
            </a:pPr>
            <a:r>
              <a:rPr lang="en" sz="1555" b="1">
                <a:solidFill>
                  <a:srgbClr val="073763"/>
                </a:solidFill>
              </a:rPr>
              <a:t>(e) The scope of the investigation or the limits within which the problem is to be studied must be mentioned explicitly in defining a research problem.</a:t>
            </a:r>
            <a:endParaRPr sz="1555" b="1">
              <a:solidFill>
                <a:srgbClr val="073763"/>
              </a:solidFill>
            </a:endParaRPr>
          </a:p>
          <a:p>
            <a:pPr marL="0" lvl="0" indent="0" algn="l" rtl="0">
              <a:lnSpc>
                <a:spcPct val="105000"/>
              </a:lnSpc>
              <a:spcBef>
                <a:spcPts val="1200"/>
              </a:spcBef>
              <a:spcAft>
                <a:spcPts val="0"/>
              </a:spcAft>
              <a:buClr>
                <a:schemeClr val="dk2"/>
              </a:buClr>
              <a:buSzPts val="523"/>
              <a:buFont typeface="Arial"/>
              <a:buNone/>
            </a:pPr>
            <a:endParaRPr sz="1555" b="1">
              <a:solidFill>
                <a:srgbClr val="CC0000"/>
              </a:solidFill>
            </a:endParaRPr>
          </a:p>
          <a:p>
            <a:pPr marL="0" lvl="0" indent="0" algn="l" rtl="0">
              <a:lnSpc>
                <a:spcPct val="105000"/>
              </a:lnSpc>
              <a:spcBef>
                <a:spcPts val="1200"/>
              </a:spcBef>
              <a:spcAft>
                <a:spcPts val="0"/>
              </a:spcAft>
              <a:buSzPts val="523"/>
              <a:buNone/>
            </a:pPr>
            <a:endParaRPr sz="1555" b="1">
              <a:solidFill>
                <a:srgbClr val="CC0000"/>
              </a:solidFill>
            </a:endParaRPr>
          </a:p>
          <a:p>
            <a:pPr marL="0" lvl="0" indent="0" algn="l" rtl="0">
              <a:lnSpc>
                <a:spcPct val="105000"/>
              </a:lnSpc>
              <a:spcBef>
                <a:spcPts val="1200"/>
              </a:spcBef>
              <a:spcAft>
                <a:spcPts val="0"/>
              </a:spcAft>
              <a:buSzPts val="523"/>
              <a:buNone/>
            </a:pPr>
            <a:endParaRPr sz="1555" b="1">
              <a:solidFill>
                <a:srgbClr val="CC0000"/>
              </a:solidFill>
            </a:endParaRPr>
          </a:p>
          <a:p>
            <a:pPr marL="0" lvl="0" indent="0" algn="l" rtl="0">
              <a:lnSpc>
                <a:spcPct val="105000"/>
              </a:lnSpc>
              <a:spcBef>
                <a:spcPts val="1200"/>
              </a:spcBef>
              <a:spcAft>
                <a:spcPts val="0"/>
              </a:spcAft>
              <a:buClr>
                <a:schemeClr val="dk2"/>
              </a:buClr>
              <a:buSzPts val="523"/>
              <a:buFont typeface="Arial"/>
              <a:buNone/>
            </a:pPr>
            <a:endParaRPr sz="1555" b="1">
              <a:solidFill>
                <a:srgbClr val="CC0000"/>
              </a:solidFill>
            </a:endParaRPr>
          </a:p>
          <a:p>
            <a:pPr marL="0" lvl="0" indent="0" algn="l" rtl="0">
              <a:lnSpc>
                <a:spcPct val="105000"/>
              </a:lnSpc>
              <a:spcBef>
                <a:spcPts val="1200"/>
              </a:spcBef>
              <a:spcAft>
                <a:spcPts val="1200"/>
              </a:spcAft>
              <a:buSzPts val="523"/>
              <a:buNone/>
            </a:pPr>
            <a:endParaRPr sz="1555" b="1">
              <a:solidFill>
                <a:srgbClr val="CC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 Illustration</a:t>
            </a:r>
            <a:endParaRPr/>
          </a:p>
        </p:txBody>
      </p:sp>
      <p:sp>
        <p:nvSpPr>
          <p:cNvPr id="167" name="Google Shape;167;p32"/>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Do An Activity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73" name="Google Shape;173;p33"/>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SzPts val="935"/>
              <a:buNone/>
            </a:pPr>
            <a:r>
              <a:rPr lang="en" sz="1829"/>
              <a:t>We may conclude by saying that the task of defining a research problem, very often, follows a sequential pattern—the problem is stated in a general way, the ambiguities are resolved, thinking and rethinking process results in a more specific formulation of the problem so that it may be a realistic one in terms of the available data and resources and is also analytically meaningful. </a:t>
            </a:r>
            <a:endParaRPr sz="1829"/>
          </a:p>
          <a:p>
            <a:pPr marL="0" lvl="0" indent="0" algn="just" rtl="0">
              <a:lnSpc>
                <a:spcPct val="95000"/>
              </a:lnSpc>
              <a:spcBef>
                <a:spcPts val="1200"/>
              </a:spcBef>
              <a:spcAft>
                <a:spcPts val="0"/>
              </a:spcAft>
              <a:buSzPts val="935"/>
              <a:buNone/>
            </a:pPr>
            <a:endParaRPr sz="1829"/>
          </a:p>
          <a:p>
            <a:pPr marL="0" lvl="0" indent="0" algn="just" rtl="0">
              <a:lnSpc>
                <a:spcPct val="95000"/>
              </a:lnSpc>
              <a:spcBef>
                <a:spcPts val="1200"/>
              </a:spcBef>
              <a:spcAft>
                <a:spcPts val="0"/>
              </a:spcAft>
              <a:buSzPts val="935"/>
              <a:buNone/>
            </a:pPr>
            <a:r>
              <a:rPr lang="en" sz="1829"/>
              <a:t>All this results in a well defined research problem that is not only meaningful from an operational point of view, but is equally capable of paving the way for the development of working hypotheses and for means of solving the problem itself.</a:t>
            </a:r>
            <a:endParaRPr sz="1829"/>
          </a:p>
          <a:p>
            <a:pPr marL="0" lvl="0" indent="0" algn="just" rtl="0">
              <a:lnSpc>
                <a:spcPct val="95000"/>
              </a:lnSpc>
              <a:spcBef>
                <a:spcPts val="1200"/>
              </a:spcBef>
              <a:spcAft>
                <a:spcPts val="0"/>
              </a:spcAft>
              <a:buClr>
                <a:schemeClr val="dk2"/>
              </a:buClr>
              <a:buSzPts val="935"/>
              <a:buFont typeface="Arial"/>
              <a:buNone/>
            </a:pPr>
            <a:endParaRPr sz="1829"/>
          </a:p>
          <a:p>
            <a:pPr marL="0" lvl="0" indent="0" algn="just" rtl="0">
              <a:lnSpc>
                <a:spcPct val="95000"/>
              </a:lnSpc>
              <a:spcBef>
                <a:spcPts val="1200"/>
              </a:spcBef>
              <a:spcAft>
                <a:spcPts val="1200"/>
              </a:spcAft>
              <a:buSzPts val="935"/>
              <a:buNone/>
            </a:pPr>
            <a:endParaRPr sz="1829"/>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a Research Problem?</a:t>
            </a:r>
            <a:endParaRPr/>
          </a:p>
        </p:txBody>
      </p:sp>
      <p:sp>
        <p:nvSpPr>
          <p:cNvPr id="65" name="Google Shape;65;p1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n" dirty="0"/>
              <a:t>A research problem, in general, refers to some difficulty which a researcher experiences in the context of </a:t>
            </a:r>
            <a:r>
              <a:rPr lang="en" b="1" dirty="0">
                <a:solidFill>
                  <a:srgbClr val="9900FF"/>
                </a:solidFill>
              </a:rPr>
              <a:t>either a theoretical or practical situation and wants to obtain a solution for the same.</a:t>
            </a:r>
            <a:endParaRPr b="1" dirty="0">
              <a:solidFill>
                <a:srgbClr val="9900FF"/>
              </a:solidFill>
            </a:endParaRPr>
          </a:p>
          <a:p>
            <a:pPr marL="0" lvl="0" indent="0" algn="just" rtl="0">
              <a:spcBef>
                <a:spcPts val="1200"/>
              </a:spcBef>
              <a:spcAft>
                <a:spcPts val="0"/>
              </a:spcAft>
              <a:buNone/>
            </a:pPr>
            <a:r>
              <a:rPr lang="en" dirty="0"/>
              <a:t>Usually we say that a research problem does exist if the following conditions are met with: </a:t>
            </a:r>
            <a:endParaRPr dirty="0"/>
          </a:p>
          <a:p>
            <a:pPr marL="0" lvl="0" indent="0" algn="just" rtl="0">
              <a:spcBef>
                <a:spcPts val="1200"/>
              </a:spcBef>
              <a:spcAft>
                <a:spcPts val="1200"/>
              </a:spcAft>
              <a:buNone/>
            </a:pPr>
            <a:r>
              <a:rPr lang="en" dirty="0"/>
              <a:t>(i) There must be an individual (or a group or an organisation), let us call it </a:t>
            </a:r>
            <a:r>
              <a:rPr lang="en" dirty="0">
                <a:solidFill>
                  <a:srgbClr val="980000"/>
                </a:solidFill>
              </a:rPr>
              <a:t>‘</a:t>
            </a:r>
            <a:r>
              <a:rPr lang="en" b="1" dirty="0">
                <a:solidFill>
                  <a:srgbClr val="980000"/>
                </a:solidFill>
              </a:rPr>
              <a:t>I,’</a:t>
            </a:r>
            <a:r>
              <a:rPr lang="en" dirty="0"/>
              <a:t> to whom the problem can be attributed. </a:t>
            </a:r>
            <a:r>
              <a:rPr lang="en" b="1" dirty="0">
                <a:solidFill>
                  <a:srgbClr val="980000"/>
                </a:solidFill>
              </a:rPr>
              <a:t>The</a:t>
            </a:r>
            <a:r>
              <a:rPr lang="en" b="1" dirty="0">
                <a:solidFill>
                  <a:srgbClr val="980000"/>
                </a:solidFill>
              </a:rPr>
              <a:t> individual or the organisation</a:t>
            </a:r>
            <a:r>
              <a:rPr lang="en" dirty="0"/>
              <a:t>, as the case may be, occupies an environment, </a:t>
            </a:r>
            <a:r>
              <a:rPr lang="en" b="1" dirty="0">
                <a:solidFill>
                  <a:srgbClr val="980000"/>
                </a:solidFill>
              </a:rPr>
              <a:t>say ‘N’, </a:t>
            </a:r>
            <a:r>
              <a:rPr lang="en" dirty="0"/>
              <a:t>wh</a:t>
            </a:r>
            <a:r>
              <a:rPr lang="en" dirty="0"/>
              <a:t>ich is defined by values of the uncontrolled variables, </a:t>
            </a:r>
            <a:r>
              <a:rPr lang="en" b="1" dirty="0">
                <a:solidFill>
                  <a:srgbClr val="980000"/>
                </a:solidFill>
              </a:rPr>
              <a:t>Yj .</a:t>
            </a:r>
            <a:endParaRPr b="1" dirty="0">
              <a:solidFill>
                <a:srgbClr val="98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a:t> </a:t>
            </a:r>
            <a:r>
              <a:rPr lang="en" sz="2100"/>
              <a:t>(ii) There must be at least </a:t>
            </a:r>
            <a:r>
              <a:rPr lang="en" sz="2100" b="1">
                <a:solidFill>
                  <a:srgbClr val="0C343D"/>
                </a:solidFill>
              </a:rPr>
              <a:t>two courses of action, </a:t>
            </a:r>
            <a:r>
              <a:rPr lang="en" sz="2100"/>
              <a:t>say </a:t>
            </a:r>
            <a:r>
              <a:rPr lang="en" sz="2100" b="1">
                <a:solidFill>
                  <a:srgbClr val="0C343D"/>
                </a:solidFill>
              </a:rPr>
              <a:t>C1 and C2 ,</a:t>
            </a:r>
            <a:r>
              <a:rPr lang="en" sz="2100"/>
              <a:t> to be pursued. A course of action is defined b</a:t>
            </a:r>
            <a:r>
              <a:rPr lang="en" sz="2100" b="1">
                <a:solidFill>
                  <a:srgbClr val="0C343D"/>
                </a:solidFill>
              </a:rPr>
              <a:t>y one or more values of the controlled variables.</a:t>
            </a:r>
            <a:r>
              <a:rPr lang="en" sz="2100"/>
              <a:t> </a:t>
            </a:r>
            <a:endParaRPr sz="2100"/>
          </a:p>
          <a:p>
            <a:pPr marL="0" lvl="0" indent="0" algn="just" rtl="0">
              <a:spcBef>
                <a:spcPts val="1200"/>
              </a:spcBef>
              <a:spcAft>
                <a:spcPts val="1200"/>
              </a:spcAft>
              <a:buNone/>
            </a:pPr>
            <a:r>
              <a:rPr lang="en" sz="2100"/>
              <a:t>For example, the number of items purchased at a specified time is said to be one course of action. </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(iii) There must be at </a:t>
            </a:r>
            <a:r>
              <a:rPr lang="en" b="1">
                <a:solidFill>
                  <a:srgbClr val="20124D"/>
                </a:solidFill>
              </a:rPr>
              <a:t>least two possible outcomes, say O1 and O2 ,</a:t>
            </a:r>
            <a:r>
              <a:rPr lang="en"/>
              <a:t> of the course of action, of which one should be </a:t>
            </a:r>
            <a:r>
              <a:rPr lang="en" b="1">
                <a:solidFill>
                  <a:srgbClr val="4C1130"/>
                </a:solidFill>
              </a:rPr>
              <a:t>preferable to the other. In</a:t>
            </a:r>
            <a:r>
              <a:rPr lang="en"/>
              <a:t> other words, this means that there must be at least one outcome that the researcher wants, i</a:t>
            </a:r>
            <a:r>
              <a:rPr lang="en" sz="2000" b="1">
                <a:solidFill>
                  <a:srgbClr val="4C1130"/>
                </a:solidFill>
              </a:rPr>
              <a:t>.e., an objective. </a:t>
            </a:r>
            <a:endParaRPr sz="2000" b="1">
              <a:solidFill>
                <a:srgbClr val="4C113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body" idx="1"/>
          </p:nvPr>
        </p:nvSpPr>
        <p:spPr>
          <a:xfrm>
            <a:off x="311700" y="1234075"/>
            <a:ext cx="8520600" cy="3334800"/>
          </a:xfrm>
          <a:prstGeom prst="rect">
            <a:avLst/>
          </a:prstGeom>
          <a:solidFill>
            <a:srgbClr val="CFE2F3"/>
          </a:solidFill>
        </p:spPr>
        <p:txBody>
          <a:bodyPr spcFirstLastPara="1" wrap="square" lIns="91425" tIns="91425" rIns="91425" bIns="91425" anchor="t" anchorCtr="0">
            <a:normAutofit/>
          </a:bodyPr>
          <a:lstStyle/>
          <a:p>
            <a:pPr marL="0" lvl="0" indent="0" algn="l" rtl="0">
              <a:spcBef>
                <a:spcPts val="0"/>
              </a:spcBef>
              <a:spcAft>
                <a:spcPts val="0"/>
              </a:spcAft>
              <a:buNone/>
            </a:pPr>
            <a:r>
              <a:rPr lang="en" dirty="0"/>
              <a:t>(iv) The courses of action available must provides some chance of obtaining the objective, but they cannot provide the same chance, otherwise the choice would not matter. </a:t>
            </a:r>
            <a:endParaRPr dirty="0"/>
          </a:p>
          <a:p>
            <a:pPr marL="0" lvl="0" indent="0" algn="l" rtl="0">
              <a:spcBef>
                <a:spcPts val="1200"/>
              </a:spcBef>
              <a:spcAft>
                <a:spcPts val="0"/>
              </a:spcAft>
              <a:buNone/>
            </a:pPr>
            <a:r>
              <a:rPr lang="en"/>
              <a:t>Thus, </a:t>
            </a:r>
            <a:r>
              <a:rPr lang="en" sz="2300">
                <a:solidFill>
                  <a:srgbClr val="0000FF"/>
                </a:solidFill>
              </a:rPr>
              <a:t>if P (Oj | I, Cj , N) represents the probability that an outcome Oj will occur, if I select Cj in N, then </a:t>
            </a:r>
            <a:r>
              <a:rPr lang="en" sz="2300" smtClean="0">
                <a:solidFill>
                  <a:srgbClr val="0000FF"/>
                </a:solidFill>
              </a:rPr>
              <a:t>P(O1\ ,I C1, N)≠ P(O1\I, C2,N). </a:t>
            </a:r>
            <a:r>
              <a:rPr lang="en" sz="2300" dirty="0">
                <a:solidFill>
                  <a:srgbClr val="0000FF"/>
                </a:solidFill>
              </a:rPr>
              <a:t>In simple words, we can say that the choices must have unequal efficiencies for the desired outcomes.</a:t>
            </a:r>
            <a:endParaRPr sz="2300" dirty="0">
              <a:solidFill>
                <a:srgbClr val="0000FF"/>
              </a:solidFill>
            </a:endParaRPr>
          </a:p>
          <a:p>
            <a:pPr marL="0" lvl="0" indent="0" algn="l" rtl="0">
              <a:spcBef>
                <a:spcPts val="1200"/>
              </a:spcBef>
              <a:spcAft>
                <a:spcPts val="12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body" idx="1"/>
          </p:nvPr>
        </p:nvSpPr>
        <p:spPr>
          <a:xfrm>
            <a:off x="311700" y="1234075"/>
            <a:ext cx="8520600" cy="3334800"/>
          </a:xfrm>
          <a:prstGeom prst="rect">
            <a:avLst/>
          </a:prstGeom>
          <a:solidFill>
            <a:srgbClr val="EAD1DC"/>
          </a:solidFill>
        </p:spPr>
        <p:txBody>
          <a:bodyPr spcFirstLastPara="1" wrap="square" lIns="91425" tIns="91425" rIns="91425" bIns="91425" anchor="t" anchorCtr="0">
            <a:normAutofit/>
          </a:bodyPr>
          <a:lstStyle/>
          <a:p>
            <a:pPr marL="0" lvl="0" indent="0" algn="l" rtl="0">
              <a:spcBef>
                <a:spcPts val="0"/>
              </a:spcBef>
              <a:spcAft>
                <a:spcPts val="1200"/>
              </a:spcAft>
              <a:buNone/>
            </a:pPr>
            <a:r>
              <a:rPr lang="en" sz="2100" b="1"/>
              <a:t>The individual or the organisation can be said to have the problem only if ‘I’ does not know what course of action is best, i.e., ‘I’, must be in doubt about the solution. Thus, an individual or a group of persons can be said to have a problem which can be technically described as a research problem, </a:t>
            </a:r>
            <a:endParaRPr sz="21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311700" y="229750"/>
            <a:ext cx="8520600" cy="4339200"/>
          </a:xfrm>
          <a:prstGeom prst="rect">
            <a:avLst/>
          </a:prstGeom>
          <a:solidFill>
            <a:srgbClr val="FFF2CC"/>
          </a:solidFill>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100" b="1"/>
              <a:t>We can, thus, </a:t>
            </a:r>
            <a:r>
              <a:rPr lang="en" sz="2100" b="1">
                <a:highlight>
                  <a:srgbClr val="FFFF00"/>
                </a:highlight>
              </a:rPr>
              <a:t>state the components of a research problem as under:</a:t>
            </a:r>
            <a:endParaRPr sz="2100" b="1">
              <a:highlight>
                <a:srgbClr val="FFFF00"/>
              </a:highlight>
            </a:endParaRPr>
          </a:p>
          <a:p>
            <a:pPr marL="0" lvl="0" indent="0" algn="just" rtl="0">
              <a:spcBef>
                <a:spcPts val="1200"/>
              </a:spcBef>
              <a:spcAft>
                <a:spcPts val="0"/>
              </a:spcAft>
              <a:buNone/>
            </a:pPr>
            <a:r>
              <a:rPr lang="en" sz="2300" b="1"/>
              <a:t>(i) There must be an individual or a group which has some difficulty or the problem. </a:t>
            </a:r>
            <a:endParaRPr sz="2300" b="1"/>
          </a:p>
          <a:p>
            <a:pPr marL="0" lvl="0" indent="0" algn="just" rtl="0">
              <a:spcBef>
                <a:spcPts val="1200"/>
              </a:spcBef>
              <a:spcAft>
                <a:spcPts val="0"/>
              </a:spcAft>
              <a:buNone/>
            </a:pPr>
            <a:r>
              <a:rPr lang="en" sz="2300" b="1"/>
              <a:t>(ii) There must be some objective(s) to be attained at. If one wants nothing, one cannot have a problem. </a:t>
            </a:r>
            <a:endParaRPr sz="2300" b="1"/>
          </a:p>
          <a:p>
            <a:pPr marL="0" lvl="0" indent="0" algn="just" rtl="0">
              <a:spcBef>
                <a:spcPts val="1200"/>
              </a:spcBef>
              <a:spcAft>
                <a:spcPts val="0"/>
              </a:spcAft>
              <a:buNone/>
            </a:pPr>
            <a:r>
              <a:rPr lang="en" sz="2300" b="1"/>
              <a:t>(iii) There must be alternative means (or the courses of action) for obtaining the objective(s) one wishes to attain. This means that there must be at least two means available to a researcher for if he has no choice of means, he cannot have a problem.</a:t>
            </a:r>
            <a:endParaRPr sz="2300" b="1"/>
          </a:p>
          <a:p>
            <a:pPr marL="0" lvl="0" indent="0" algn="l" rtl="0">
              <a:spcBef>
                <a:spcPts val="1200"/>
              </a:spcBef>
              <a:spcAft>
                <a:spcPts val="1200"/>
              </a:spcAft>
              <a:buNone/>
            </a:pPr>
            <a:endParaRPr sz="21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body" idx="1"/>
          </p:nvPr>
        </p:nvSpPr>
        <p:spPr>
          <a:xfrm>
            <a:off x="311700" y="402150"/>
            <a:ext cx="8520600" cy="4339200"/>
          </a:xfrm>
          <a:prstGeom prst="rect">
            <a:avLst/>
          </a:prstGeom>
          <a:solidFill>
            <a:srgbClr val="FFF2CC"/>
          </a:solidFill>
          <a:ln w="9525" cap="flat" cmpd="sng">
            <a:solidFill>
              <a:srgbClr val="FFFF00"/>
            </a:solidFill>
            <a:prstDash val="solid"/>
            <a:round/>
            <a:headEnd type="none" w="sm" len="sm"/>
            <a:tailEnd type="none" w="sm" len="sm"/>
          </a:ln>
        </p:spPr>
        <p:txBody>
          <a:bodyPr spcFirstLastPara="1" wrap="square" lIns="91425" tIns="91425" rIns="91425" bIns="91425" anchor="t" anchorCtr="0">
            <a:normAutofit/>
          </a:bodyPr>
          <a:lstStyle/>
          <a:p>
            <a:pPr marL="0" lvl="0" indent="0" algn="just" rtl="0">
              <a:spcBef>
                <a:spcPts val="0"/>
              </a:spcBef>
              <a:spcAft>
                <a:spcPts val="0"/>
              </a:spcAft>
              <a:buNone/>
            </a:pPr>
            <a:r>
              <a:rPr lang="en" sz="2100" b="1"/>
              <a:t>(iv) There must remain some doubt in the mind of a researcher with regard to the selection of alternatives. This means that research must answer the question concerning the relative efficiency of the possible alternatives. </a:t>
            </a:r>
            <a:endParaRPr sz="2100" b="1"/>
          </a:p>
          <a:p>
            <a:pPr marL="0" lvl="0" indent="0" algn="just" rtl="0">
              <a:spcBef>
                <a:spcPts val="1200"/>
              </a:spcBef>
              <a:spcAft>
                <a:spcPts val="0"/>
              </a:spcAft>
              <a:buNone/>
            </a:pPr>
            <a:r>
              <a:rPr lang="en" sz="2100" b="1"/>
              <a:t>(v) There must be some environment(s) to which the difficulty pertains. </a:t>
            </a:r>
            <a:endParaRPr sz="2100" b="1"/>
          </a:p>
          <a:p>
            <a:pPr marL="0" lvl="0" indent="0" algn="just" rtl="0">
              <a:spcBef>
                <a:spcPts val="1200"/>
              </a:spcBef>
              <a:spcAft>
                <a:spcPts val="0"/>
              </a:spcAft>
              <a:buNone/>
            </a:pPr>
            <a:endParaRPr sz="2100" b="1"/>
          </a:p>
          <a:p>
            <a:pPr marL="0" lvl="0" indent="0" algn="just" rtl="0">
              <a:spcBef>
                <a:spcPts val="1200"/>
              </a:spcBef>
              <a:spcAft>
                <a:spcPts val="0"/>
              </a:spcAft>
              <a:buNone/>
            </a:pPr>
            <a:r>
              <a:rPr lang="en" sz="2100" b="1">
                <a:highlight>
                  <a:srgbClr val="FF9900"/>
                </a:highlight>
              </a:rPr>
              <a:t>Thus, a research problem is one which requires a researcher to find out the best solution for the given problem</a:t>
            </a:r>
            <a:endParaRPr sz="2300" b="1">
              <a:highlight>
                <a:srgbClr val="FF9900"/>
              </a:highlight>
            </a:endParaRPr>
          </a:p>
          <a:p>
            <a:pPr marL="0" lvl="0" indent="0" algn="l" rtl="0">
              <a:spcBef>
                <a:spcPts val="1200"/>
              </a:spcBef>
              <a:spcAft>
                <a:spcPts val="1200"/>
              </a:spcAft>
              <a:buNone/>
            </a:pPr>
            <a:endParaRPr sz="2100" b="1"/>
          </a:p>
        </p:txBody>
      </p:sp>
    </p:spTree>
  </p:cSld>
  <p:clrMapOvr>
    <a:masterClrMapping/>
  </p:clrMapOvr>
</p:sld>
</file>

<file path=ppt/theme/theme1.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1724</Words>
  <Application>Microsoft Office PowerPoint</Application>
  <PresentationFormat>On-screen Show (16:9)</PresentationFormat>
  <Paragraphs>97</Paragraphs>
  <Slides>22</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Playfair Display</vt:lpstr>
      <vt:lpstr>Montserrat</vt:lpstr>
      <vt:lpstr>Arial</vt:lpstr>
      <vt:lpstr>Oswald</vt:lpstr>
      <vt:lpstr>Pop</vt:lpstr>
      <vt:lpstr>Module-2 – Defining the Research problem – 05 Hours</vt:lpstr>
      <vt:lpstr>Defining the Research Problem</vt:lpstr>
      <vt:lpstr>What is a Research Problem?</vt:lpstr>
      <vt:lpstr>PowerPoint Presentation</vt:lpstr>
      <vt:lpstr>PowerPoint Presentation</vt:lpstr>
      <vt:lpstr>PowerPoint Presentation</vt:lpstr>
      <vt:lpstr>PowerPoint Presentation</vt:lpstr>
      <vt:lpstr>PowerPoint Presentation</vt:lpstr>
      <vt:lpstr>PowerPoint Presentation</vt:lpstr>
      <vt:lpstr>Selecting the Problem </vt:lpstr>
      <vt:lpstr>Selecting the Problem continued...</vt:lpstr>
      <vt:lpstr>Selecting the Problem continued...</vt:lpstr>
      <vt:lpstr>Selecting the Problem continued...</vt:lpstr>
      <vt:lpstr>Selecting the Problem continued...</vt:lpstr>
      <vt:lpstr>Necessity of Defining the Problem</vt:lpstr>
      <vt:lpstr>Necessity of Defining the Problem continued….</vt:lpstr>
      <vt:lpstr>Technique Involved in Defining a Problem</vt:lpstr>
      <vt:lpstr>Technique Involved in Defining a Problem Continued..</vt:lpstr>
      <vt:lpstr>Technique Involved in Defining a Problem Continued..</vt:lpstr>
      <vt:lpstr>Technique Involved in Defining a Problem Continued..</vt:lpstr>
      <vt:lpstr>An Illustration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Module-2 – Defining the Research problem – 05 Hours</dc:title>
  <dc:creator>MCA</dc:creator>
  <cp:lastModifiedBy>Windows User</cp:lastModifiedBy>
  <cp:revision>4</cp:revision>
  <dcterms:modified xsi:type="dcterms:W3CDTF">2023-03-31T06:11:54Z</dcterms:modified>
</cp:coreProperties>
</file>