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43" r:id="rId2"/>
    <p:sldId id="344" r:id="rId3"/>
    <p:sldId id="345" r:id="rId4"/>
    <p:sldId id="346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261" r:id="rId13"/>
    <p:sldId id="341" r:id="rId14"/>
    <p:sldId id="342" r:id="rId15"/>
    <p:sldId id="264" r:id="rId16"/>
    <p:sldId id="266" r:id="rId17"/>
    <p:sldId id="268" r:id="rId18"/>
    <p:sldId id="355" r:id="rId19"/>
    <p:sldId id="347" r:id="rId20"/>
    <p:sldId id="356" r:id="rId21"/>
    <p:sldId id="359" r:id="rId22"/>
    <p:sldId id="357" r:id="rId23"/>
    <p:sldId id="358" r:id="rId24"/>
    <p:sldId id="31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0F8"/>
    <a:srgbClr val="FF0066"/>
    <a:srgbClr val="006600"/>
    <a:srgbClr val="FF6600"/>
    <a:srgbClr val="000099"/>
    <a:srgbClr val="CDC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2BD4-96E1-4D55-87A1-380C7F608A67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0B3BA-AEA0-422C-B613-785664F9A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77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3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92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1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4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0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7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9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4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8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9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B3BA-AEA0-422C-B613-785664F9A2B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F880897-AAB7-44DF-93CF-5F35FB01E53C}" type="datetime1">
              <a:rPr lang="en-IN"/>
              <a:pPr>
                <a:defRPr/>
              </a:pPr>
              <a:t>06-04-2023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3AB1D9A-9FC2-4E1F-8794-265F0C2A48B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5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AE83E-5608-475A-AC5E-0F10C85B6EE5}" type="datetimeFigureOut">
              <a:rPr lang="en-US"/>
              <a:pPr>
                <a:defRPr/>
              </a:pPr>
              <a:t>4/6/2023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57EA3-E64A-4FA9-8FBF-19D6EC892F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D2958-483D-4E3A-A273-2AF78E630322}" type="datetimeFigureOut">
              <a:rPr lang="en-US"/>
              <a:pPr>
                <a:defRPr/>
              </a:pPr>
              <a:t>4/6/2023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03459-23C5-4C14-8716-86F2F191635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3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04BE9AD3-A4F1-4C80-8F8A-A43B27C355AB}" type="datetime1">
              <a:rPr lang="en-IN"/>
              <a:pPr>
                <a:defRPr/>
              </a:pPr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1B01C7B5-3AAC-451B-8290-73BC87D40F3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5">
              <a:extLst/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 smtClean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 smtClean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 smtClean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 smtClean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33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7463"/>
            <a:ext cx="627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" descr="Image result for india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1" b="17178"/>
          <a:stretch>
            <a:fillRect/>
          </a:stretch>
        </p:blipFill>
        <p:spPr bwMode="auto">
          <a:xfrm>
            <a:off x="8504238" y="103188"/>
            <a:ext cx="4603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6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" TargetMode="External"/><Relationship Id="rId7" Type="http://schemas.openxmlformats.org/officeDocument/2006/relationships/hyperlink" Target="https://www.springer.com/in" TargetMode="External"/><Relationship Id="rId2" Type="http://schemas.openxmlformats.org/officeDocument/2006/relationships/hyperlink" Target="https://ieeexplore.ieee.org/Xplore/home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" TargetMode="External"/><Relationship Id="rId5" Type="http://schemas.openxmlformats.org/officeDocument/2006/relationships/hyperlink" Target="https://www.elsevier.com/en-in" TargetMode="External"/><Relationship Id="rId4" Type="http://schemas.openxmlformats.org/officeDocument/2006/relationships/hyperlink" Target="https://clarivate.com/webofsciencegroup/solutions/web-of-scienc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nptel.ac.in/" TargetMode="External"/><Relationship Id="rId3" Type="http://schemas.openxmlformats.org/officeDocument/2006/relationships/hyperlink" Target="https://www.kaggle.com/" TargetMode="External"/><Relationship Id="rId7" Type="http://schemas.openxmlformats.org/officeDocument/2006/relationships/hyperlink" Target="https://www.mooc.org/" TargetMode="External"/><Relationship Id="rId2" Type="http://schemas.openxmlformats.org/officeDocument/2006/relationships/hyperlink" Target="https://nvd.nist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alacademy.aicte-india.org/" TargetMode="External"/><Relationship Id="rId5" Type="http://schemas.openxmlformats.org/officeDocument/2006/relationships/hyperlink" Target="https://ndl.iitkgp.ac.in/" TargetMode="External"/><Relationship Id="rId4" Type="http://schemas.openxmlformats.org/officeDocument/2006/relationships/hyperlink" Target="https://data.gov.in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rbonline.in/SERB/HomePage" TargetMode="External"/><Relationship Id="rId13" Type="http://schemas.openxmlformats.org/officeDocument/2006/relationships/hyperlink" Target="https://csirhrdg.res.in/Home/Index/1/Default/581/63" TargetMode="External"/><Relationship Id="rId3" Type="http://schemas.openxmlformats.org/officeDocument/2006/relationships/hyperlink" Target="https://www.aicte-india.org/opportunities/students/research-funds" TargetMode="External"/><Relationship Id="rId7" Type="http://schemas.openxmlformats.org/officeDocument/2006/relationships/hyperlink" Target="https://aim.gov.in/aatmanirbhar-bharat-arise-anic.php" TargetMode="External"/><Relationship Id="rId12" Type="http://schemas.openxmlformats.org/officeDocument/2006/relationships/hyperlink" Target="https://dst.gov.in/scientific-programmes/scientific-engineering-research/fund-improvement-st-infrastructure-higher-educational-institutions-fist" TargetMode="External"/><Relationship Id="rId2" Type="http://schemas.openxmlformats.org/officeDocument/2006/relationships/hyperlink" Target="https://nvd.nist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s.res.in/rdo/sponsor-grants" TargetMode="External"/><Relationship Id="rId11" Type="http://schemas.openxmlformats.org/officeDocument/2006/relationships/hyperlink" Target="http://www.cefipra.org/Collaborative_Research.aspx" TargetMode="External"/><Relationship Id="rId5" Type="http://schemas.openxmlformats.org/officeDocument/2006/relationships/hyperlink" Target="https://www.tifr.res.in/" TargetMode="External"/><Relationship Id="rId10" Type="http://schemas.openxmlformats.org/officeDocument/2006/relationships/hyperlink" Target="http://dst.gov.in/sites/default/files/rfbr-interdisciplinary-call-05-feb-2016_0.pdf" TargetMode="External"/><Relationship Id="rId4" Type="http://schemas.openxmlformats.org/officeDocument/2006/relationships/hyperlink" Target="https://www.nitt.edu/home/icsr/funding_agencies.pdf" TargetMode="External"/><Relationship Id="rId9" Type="http://schemas.openxmlformats.org/officeDocument/2006/relationships/hyperlink" Target="https://www.dbtctep.gov.i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ti.gov.in/" TargetMode="External"/><Relationship Id="rId7" Type="http://schemas.openxmlformats.org/officeDocument/2006/relationships/hyperlink" Target="https://www.ipindia.gov.in/" TargetMode="External"/><Relationship Id="rId2" Type="http://schemas.openxmlformats.org/officeDocument/2006/relationships/hyperlink" Target="https://aim.gov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po.org/" TargetMode="External"/><Relationship Id="rId5" Type="http://schemas.openxmlformats.org/officeDocument/2006/relationships/hyperlink" Target="https://nvd.nist.gov/" TargetMode="External"/><Relationship Id="rId4" Type="http://schemas.openxmlformats.org/officeDocument/2006/relationships/hyperlink" Target="https://www.makeinindia.com/atmanirbhar-bharat-abhiyaa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1"/>
            <a:ext cx="8763000" cy="762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Module-3 – Reviewing Literature – 05 Hours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EE4D3-3559-40CB-A18D-C9B97D621D6D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11450"/>
              </p:ext>
            </p:extLst>
          </p:nvPr>
        </p:nvGraphicFramePr>
        <p:xfrm>
          <a:off x="4916" y="1219200"/>
          <a:ext cx="91440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Hour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Topics will be Covered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Bringing clarity and focus to your research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dirty="0" smtClean="0">
                          <a:effectLst/>
                        </a:rPr>
                        <a:t>Improving research methodology, broadening knowledge base in research area</a:t>
                      </a:r>
                      <a:endParaRPr lang="en-I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dirty="0" smtClean="0">
                          <a:effectLst/>
                        </a:rPr>
                        <a:t>How to review the literature, searching the existing literature</a:t>
                      </a:r>
                      <a:endParaRPr lang="en-I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dirty="0" smtClean="0">
                          <a:effectLst/>
                        </a:rPr>
                        <a:t>Reviewing the selected literature, developing a theoretical framework</a:t>
                      </a:r>
                      <a:endParaRPr lang="en-I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dirty="0" smtClean="0">
                          <a:effectLst/>
                        </a:rPr>
                        <a:t>Developing a conceptual framework, writing about the literature reviewed.</a:t>
                      </a:r>
                      <a:endParaRPr lang="en-IN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Action Button: Forward or Next 2">
            <a:hlinkClick r:id="" action="ppaction://noaction" highlightClick="1"/>
          </p:cNvPr>
          <p:cNvSpPr/>
          <p:nvPr/>
        </p:nvSpPr>
        <p:spPr>
          <a:xfrm>
            <a:off x="8229600" y="6553200"/>
            <a:ext cx="4572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70334"/>
              </p:ext>
            </p:extLst>
          </p:nvPr>
        </p:nvGraphicFramePr>
        <p:xfrm>
          <a:off x="72571" y="6096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solidFill>
                            <a:srgbClr val="000099"/>
                          </a:solidFill>
                        </a:rPr>
                        <a:t>Search for existing literature</a:t>
                      </a:r>
                      <a:endParaRPr lang="en-I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857" y="1275933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Before literature search</a:t>
            </a:r>
            <a:r>
              <a:rPr lang="en-IN" sz="2800" b="1" dirty="0" smtClean="0">
                <a:solidFill>
                  <a:srgbClr val="006600"/>
                </a:solidFill>
              </a:rPr>
              <a:t>, you must have in mind at least some idea of the broad subject area </a:t>
            </a:r>
            <a:r>
              <a:rPr lang="en-IN" sz="2800" b="1" dirty="0" smtClean="0">
                <a:solidFill>
                  <a:srgbClr val="000099"/>
                </a:solidFill>
              </a:rPr>
              <a:t>and of the problem you wish to investigate.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6600"/>
                </a:solidFill>
              </a:rPr>
              <a:t>Compile bibliography </a:t>
            </a:r>
            <a:r>
              <a:rPr lang="en-IN" sz="2800" b="1" dirty="0" smtClean="0">
                <a:solidFill>
                  <a:srgbClr val="000099"/>
                </a:solidFill>
              </a:rPr>
              <a:t>for your broad area. There are two sources that you can use to prepare a bibliography: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BOOKS (</a:t>
            </a:r>
            <a:r>
              <a:rPr lang="en-IN" sz="2800" b="1" dirty="0" smtClean="0">
                <a:solidFill>
                  <a:srgbClr val="FF0000"/>
                </a:solidFill>
              </a:rPr>
              <a:t>Library catalogue</a:t>
            </a:r>
            <a:r>
              <a:rPr lang="en-IN" sz="2800" b="1" dirty="0" smtClean="0">
                <a:solidFill>
                  <a:srgbClr val="000099"/>
                </a:solidFill>
              </a:rPr>
              <a:t>, </a:t>
            </a:r>
            <a:r>
              <a:rPr lang="en-IN" sz="2800" b="1" dirty="0" smtClean="0">
                <a:solidFill>
                  <a:srgbClr val="FF0066"/>
                </a:solidFill>
              </a:rPr>
              <a:t>Book review index, reports</a:t>
            </a:r>
            <a:r>
              <a:rPr lang="en-IN" sz="2800" b="1" dirty="0" smtClean="0">
                <a:solidFill>
                  <a:srgbClr val="000099"/>
                </a:solidFill>
              </a:rPr>
              <a:t>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JOURNALS (</a:t>
            </a:r>
            <a:r>
              <a:rPr lang="en-IN" sz="2800" b="1" dirty="0" smtClean="0">
                <a:solidFill>
                  <a:srgbClr val="FF0066"/>
                </a:solidFill>
              </a:rPr>
              <a:t>Indices of journals (Journals websites)</a:t>
            </a:r>
            <a:r>
              <a:rPr lang="en-IN" sz="2800" b="1" dirty="0" smtClean="0">
                <a:solidFill>
                  <a:srgbClr val="000099"/>
                </a:solidFill>
              </a:rPr>
              <a:t>, </a:t>
            </a:r>
            <a:r>
              <a:rPr lang="en-IN" sz="2800" b="1" dirty="0" smtClean="0">
                <a:solidFill>
                  <a:srgbClr val="FF6600"/>
                </a:solidFill>
              </a:rPr>
              <a:t>Abstracts of articles (Conference proceedings)</a:t>
            </a:r>
            <a:r>
              <a:rPr lang="en-IN" sz="2800" b="1" dirty="0" smtClean="0">
                <a:solidFill>
                  <a:srgbClr val="000099"/>
                </a:solidFill>
              </a:rPr>
              <a:t>, </a:t>
            </a:r>
            <a:r>
              <a:rPr lang="en-IN" sz="2800" b="1" dirty="0" smtClean="0">
                <a:solidFill>
                  <a:srgbClr val="0070C0"/>
                </a:solidFill>
              </a:rPr>
              <a:t>Citation indices (SCI,ACM,IEEE etc.</a:t>
            </a:r>
            <a:r>
              <a:rPr lang="en-IN" sz="2800" b="1" dirty="0" smtClean="0">
                <a:solidFill>
                  <a:srgbClr val="000099"/>
                </a:solidFill>
              </a:rPr>
              <a:t>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KEYWORDS (author, title, subject, expert etc.)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IN" sz="2800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8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90412"/>
              </p:ext>
            </p:extLst>
          </p:nvPr>
        </p:nvGraphicFramePr>
        <p:xfrm>
          <a:off x="72571" y="6096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solidFill>
                            <a:srgbClr val="000099"/>
                          </a:solidFill>
                        </a:rPr>
                        <a:t>Search for existing literature </a:t>
                      </a:r>
                      <a:r>
                        <a:rPr lang="en-IN" sz="2800" b="1" dirty="0" err="1" smtClean="0">
                          <a:solidFill>
                            <a:srgbClr val="000099"/>
                          </a:solidFill>
                        </a:rPr>
                        <a:t>contd</a:t>
                      </a:r>
                      <a:r>
                        <a:rPr lang="en-IN" sz="2800" b="1" dirty="0" smtClean="0">
                          <a:solidFill>
                            <a:srgbClr val="000099"/>
                          </a:solidFill>
                        </a:rPr>
                        <a:t>…..2</a:t>
                      </a:r>
                      <a:endParaRPr lang="en-I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857" y="1275933"/>
            <a:ext cx="9067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Some commonly used electronic databases in public health, sociology, education and business studies are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66"/>
                </a:solidFill>
              </a:rPr>
              <a:t>ABI </a:t>
            </a:r>
            <a:r>
              <a:rPr lang="en-IN" sz="2800" b="1" dirty="0" smtClean="0">
                <a:solidFill>
                  <a:srgbClr val="000099"/>
                </a:solidFill>
              </a:rPr>
              <a:t>– Advanced Business Information contains references to business information world wide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66"/>
                </a:solidFill>
              </a:rPr>
              <a:t>ERIC</a:t>
            </a:r>
            <a:r>
              <a:rPr lang="en-IN" sz="2800" b="1" dirty="0" smtClean="0">
                <a:solidFill>
                  <a:srgbClr val="000099"/>
                </a:solidFill>
              </a:rPr>
              <a:t> – Education Resources Information </a:t>
            </a:r>
            <a:r>
              <a:rPr lang="en-IN" sz="2800" b="1" dirty="0" err="1" smtClean="0">
                <a:solidFill>
                  <a:srgbClr val="000099"/>
                </a:solidFill>
              </a:rPr>
              <a:t>Center</a:t>
            </a:r>
            <a:endParaRPr lang="en-IN" sz="2800" b="1" dirty="0" smtClean="0">
              <a:solidFill>
                <a:srgbClr val="000099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66"/>
                </a:solidFill>
              </a:rPr>
              <a:t>HEALTHROM</a:t>
            </a:r>
            <a:r>
              <a:rPr lang="en-IN" sz="2800" b="1" dirty="0" smtClean="0">
                <a:solidFill>
                  <a:srgbClr val="000099"/>
                </a:solidFill>
              </a:rPr>
              <a:t> – Health, HIV/AIDS and communicable diseases, alcohol and drug addiction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66"/>
                </a:solidFill>
              </a:rPr>
              <a:t>MEDLINE</a:t>
            </a:r>
            <a:r>
              <a:rPr lang="en-IN" sz="2800" b="1" dirty="0" smtClean="0">
                <a:solidFill>
                  <a:srgbClr val="000099"/>
                </a:solidFill>
              </a:rPr>
              <a:t> – References to material in the biomedical sciences, including medicine etc.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0066"/>
                </a:solidFill>
              </a:rPr>
              <a:t>CINAHL</a:t>
            </a:r>
            <a:r>
              <a:rPr lang="en-IN" sz="2800" b="1" dirty="0" smtClean="0">
                <a:solidFill>
                  <a:srgbClr val="000099"/>
                </a:solidFill>
              </a:rPr>
              <a:t> – Cumulative Indices to Nursing and Allied Health Literature</a:t>
            </a:r>
          </a:p>
        </p:txBody>
      </p:sp>
    </p:spTree>
    <p:extLst>
      <p:ext uri="{BB962C8B-B14F-4D97-AF65-F5344CB8AC3E}">
        <p14:creationId xmlns:p14="http://schemas.microsoft.com/office/powerpoint/2010/main" val="27630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33400"/>
            <a:ext cx="91440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Reference Material slide-1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Text Books:</a:t>
            </a:r>
            <a:endParaRPr lang="en-US" sz="2400" dirty="0"/>
          </a:p>
          <a:p>
            <a:pPr lvl="0" algn="l"/>
            <a:r>
              <a:rPr lang="en-US" sz="2400" dirty="0" smtClean="0"/>
              <a:t>1. C.R</a:t>
            </a:r>
            <a:r>
              <a:rPr lang="en-US" sz="2400" dirty="0"/>
              <a:t>. Kothari, Gaurav Garg, “Research Methodology: Methods and Techniques”, New Age International 4th Edition, 2018. </a:t>
            </a:r>
          </a:p>
          <a:p>
            <a:pPr algn="l"/>
            <a:r>
              <a:rPr lang="en-US" sz="2400" dirty="0"/>
              <a:t>2. </a:t>
            </a:r>
            <a:r>
              <a:rPr lang="en-US" sz="2400" dirty="0" err="1"/>
              <a:t>Ranjit</a:t>
            </a:r>
            <a:r>
              <a:rPr lang="en-US" sz="2400" dirty="0"/>
              <a:t> Kumar, “Research Methodology a step-by- step guide for beginners”, SAGE </a:t>
            </a:r>
            <a:r>
              <a:rPr lang="en-US" sz="2400" dirty="0" smtClean="0"/>
              <a:t>Publications </a:t>
            </a:r>
            <a:r>
              <a:rPr lang="en-US" sz="2400" dirty="0"/>
              <a:t>Ltd 3rd Edition, 2011 Study Material. </a:t>
            </a:r>
          </a:p>
          <a:p>
            <a:pPr algn="l"/>
            <a:r>
              <a:rPr lang="en-US" sz="2400" dirty="0"/>
              <a:t>3. </a:t>
            </a:r>
            <a:r>
              <a:rPr lang="en-US" sz="2400" dirty="0" err="1"/>
              <a:t>Debirag</a:t>
            </a:r>
            <a:r>
              <a:rPr lang="en-US" sz="2400" dirty="0"/>
              <a:t> E. </a:t>
            </a:r>
            <a:r>
              <a:rPr lang="en-US" sz="2400" dirty="0" err="1"/>
              <a:t>Bouchoux</a:t>
            </a:r>
            <a:r>
              <a:rPr lang="en-US" sz="2400" dirty="0"/>
              <a:t>, “Intellectual property”, Cengage learning, 2013. </a:t>
            </a:r>
          </a:p>
          <a:p>
            <a:pPr algn="l"/>
            <a:r>
              <a:rPr lang="en-US" sz="2400" b="1" dirty="0"/>
              <a:t>References:</a:t>
            </a:r>
            <a:endParaRPr lang="en-US" sz="2400" dirty="0"/>
          </a:p>
          <a:p>
            <a:pPr lvl="0" algn="l"/>
            <a:r>
              <a:rPr lang="en-US" sz="2400" dirty="0" smtClean="0"/>
              <a:t>1. </a:t>
            </a:r>
            <a:r>
              <a:rPr lang="en-US" sz="2400" dirty="0" err="1" smtClean="0"/>
              <a:t>Trochim</a:t>
            </a:r>
            <a:r>
              <a:rPr lang="en-US" sz="2400" dirty="0"/>
              <a:t>. “Research Methods: the concise knowledge base”, Atomic </a:t>
            </a:r>
            <a:r>
              <a:rPr lang="en-US" sz="2400" dirty="0" smtClean="0"/>
              <a:t>Dog Publishing</a:t>
            </a:r>
            <a:r>
              <a:rPr lang="en-US" sz="2400" dirty="0"/>
              <a:t>, 2005. </a:t>
            </a:r>
          </a:p>
          <a:p>
            <a:pPr lvl="0" algn="l"/>
            <a:r>
              <a:rPr lang="en-US" sz="2400" dirty="0" smtClean="0"/>
              <a:t>2. Fink </a:t>
            </a:r>
            <a:r>
              <a:rPr lang="en-US" sz="2400" dirty="0"/>
              <a:t>A, “Conducting Research Literature Reviews: From the Internet to Paper”, </a:t>
            </a:r>
            <a:r>
              <a:rPr lang="en-US" sz="2400" dirty="0" smtClean="0"/>
              <a:t>Sage </a:t>
            </a:r>
            <a:r>
              <a:rPr lang="en-US" sz="2400" dirty="0"/>
              <a:t>Publications, 2009</a:t>
            </a:r>
            <a:r>
              <a:rPr lang="en-US" sz="2400" dirty="0" smtClean="0"/>
              <a:t>.</a:t>
            </a:r>
            <a:endParaRPr lang="en-US" sz="3200" dirty="0" smtClean="0">
              <a:solidFill>
                <a:srgbClr val="C00000"/>
              </a:solidFill>
            </a:endParaRPr>
          </a:p>
          <a:p>
            <a:pPr algn="l"/>
            <a:endParaRPr lang="en-US" sz="3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7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33400"/>
            <a:ext cx="91440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Reference Material slide-2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00B050"/>
                </a:solidFill>
              </a:rPr>
              <a:t>Web Reference (Scientific and Reputed sites):</a:t>
            </a: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2"/>
              </a:rPr>
              <a:t>https://ieeexplore.ieee.org/Xplore/home.jsp</a:t>
            </a:r>
            <a:endParaRPr lang="en-US" sz="2400" dirty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3"/>
              </a:rPr>
              <a:t>https://www.sciencedirect.com/</a:t>
            </a:r>
            <a:endParaRPr lang="en-US" sz="2400" dirty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4"/>
              </a:rPr>
              <a:t>https://clarivate.com/webofsciencegroup/solutions/web-of-science/</a:t>
            </a:r>
            <a:endParaRPr lang="en-US" sz="2400" dirty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5"/>
              </a:rPr>
              <a:t>https://www.elsevier.com/en-in</a:t>
            </a:r>
            <a:endParaRPr lang="en-US" sz="2400" dirty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6"/>
              </a:rPr>
              <a:t>https://www.nature.com/</a:t>
            </a:r>
            <a:endParaRPr lang="en-US" sz="2400" dirty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7"/>
              </a:rPr>
              <a:t>https://www.springer.com/in</a:t>
            </a:r>
            <a:endParaRPr lang="en-US" sz="2400" dirty="0">
              <a:solidFill>
                <a:srgbClr val="C00000"/>
              </a:solidFill>
            </a:endParaRPr>
          </a:p>
          <a:p>
            <a:pPr algn="l"/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8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E2E979-2735-4D26-8D4E-594C56533CA0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1" t="7503" r="3816" b="6167"/>
          <a:stretch/>
        </p:blipFill>
        <p:spPr bwMode="auto">
          <a:xfrm>
            <a:off x="41728" y="609600"/>
            <a:ext cx="9102271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8" y="476250"/>
            <a:ext cx="1981200" cy="536575"/>
          </a:xfrm>
          <a:solidFill>
            <a:schemeClr val="accent2"/>
          </a:solidFill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DOMAINS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0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52833"/>
            <a:ext cx="9144000" cy="808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Reference Material   slide-3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u="sng" dirty="0" smtClean="0">
                <a:solidFill>
                  <a:srgbClr val="C00000"/>
                </a:solidFill>
              </a:rPr>
              <a:t>DATA SETS Websites:</a:t>
            </a:r>
            <a:endParaRPr lang="en-US" sz="2800" u="sng" dirty="0" smtClean="0">
              <a:solidFill>
                <a:srgbClr val="C00000"/>
              </a:solidFill>
              <a:hlinkClick r:id="rId2"/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en-US" sz="2800" dirty="0">
                <a:solidFill>
                  <a:srgbClr val="C00000"/>
                </a:solidFill>
                <a:hlinkClick r:id="rId2"/>
              </a:rPr>
              <a:t>://nvd.nist.gov</a:t>
            </a:r>
            <a:r>
              <a:rPr lang="en-US" sz="2800" dirty="0" smtClean="0">
                <a:solidFill>
                  <a:srgbClr val="C00000"/>
                </a:solidFill>
                <a:hlinkClick r:id="rId2"/>
              </a:rPr>
              <a:t>/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C00000"/>
                </a:solidFill>
                <a:hlinkClick r:id="rId3"/>
              </a:rPr>
              <a:t>https://www.kaggle.com</a:t>
            </a:r>
            <a:r>
              <a:rPr lang="en-US" sz="2800" dirty="0" smtClean="0">
                <a:solidFill>
                  <a:srgbClr val="C00000"/>
                </a:solidFill>
                <a:hlinkClick r:id="rId3"/>
              </a:rPr>
              <a:t>/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C00000"/>
                </a:solidFill>
                <a:hlinkClick r:id="rId4"/>
              </a:rPr>
              <a:t>https</a:t>
            </a:r>
            <a:r>
              <a:rPr lang="en-US" sz="2800" dirty="0">
                <a:solidFill>
                  <a:srgbClr val="C00000"/>
                </a:solidFill>
                <a:hlinkClick r:id="rId4"/>
              </a:rPr>
              <a:t>://data.gov.in</a:t>
            </a:r>
            <a:r>
              <a:rPr lang="en-US" sz="2800" dirty="0" smtClean="0">
                <a:solidFill>
                  <a:srgbClr val="C00000"/>
                </a:solidFill>
                <a:hlinkClick r:id="rId4"/>
              </a:rPr>
              <a:t>/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l"/>
            <a:endParaRPr lang="en-US" sz="1800" dirty="0" smtClean="0">
              <a:solidFill>
                <a:srgbClr val="C00000"/>
              </a:solidFill>
            </a:endParaRPr>
          </a:p>
          <a:p>
            <a:pPr algn="l"/>
            <a:r>
              <a:rPr lang="en-US" sz="2800" u="sng" dirty="0" smtClean="0">
                <a:solidFill>
                  <a:srgbClr val="C00000"/>
                </a:solidFill>
              </a:rPr>
              <a:t>National Digital Libraries: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C00000"/>
                </a:solidFill>
                <a:hlinkClick r:id="rId5"/>
              </a:rPr>
              <a:t>https://ndl.iitkgp.ac.in</a:t>
            </a:r>
            <a:r>
              <a:rPr lang="en-US" sz="2800" dirty="0" smtClean="0">
                <a:solidFill>
                  <a:srgbClr val="C00000"/>
                </a:solidFill>
                <a:hlinkClick r:id="rId5"/>
              </a:rPr>
              <a:t>/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l"/>
            <a:r>
              <a:rPr lang="en-US" sz="2800" u="sng" dirty="0" smtClean="0">
                <a:solidFill>
                  <a:srgbClr val="C00000"/>
                </a:solidFill>
              </a:rPr>
              <a:t>Massive Open </a:t>
            </a:r>
            <a:r>
              <a:rPr lang="en-US" sz="2800" u="sng" dirty="0">
                <a:solidFill>
                  <a:srgbClr val="C00000"/>
                </a:solidFill>
              </a:rPr>
              <a:t>Online </a:t>
            </a:r>
            <a:r>
              <a:rPr lang="en-US" sz="2800" u="sng" dirty="0" smtClean="0">
                <a:solidFill>
                  <a:srgbClr val="C00000"/>
                </a:solidFill>
              </a:rPr>
              <a:t>Courses: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C00000"/>
                </a:solidFill>
                <a:hlinkClick r:id="rId6"/>
              </a:rPr>
              <a:t>https://</a:t>
            </a:r>
            <a:r>
              <a:rPr lang="en-US" sz="2800" dirty="0" smtClean="0">
                <a:solidFill>
                  <a:srgbClr val="C00000"/>
                </a:solidFill>
                <a:hlinkClick r:id="rId6"/>
              </a:rPr>
              <a:t>atalacademy.aicte-india.org/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C00000"/>
                </a:solidFill>
                <a:hlinkClick r:id="rId7"/>
              </a:rPr>
              <a:t>https://www.mooc.org</a:t>
            </a:r>
            <a:r>
              <a:rPr lang="en-US" sz="2800" dirty="0" smtClean="0">
                <a:solidFill>
                  <a:srgbClr val="C00000"/>
                </a:solidFill>
                <a:hlinkClick r:id="rId7"/>
              </a:rPr>
              <a:t>/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rgbClr val="C00000"/>
                </a:solidFill>
                <a:hlinkClick r:id="rId8"/>
              </a:rPr>
              <a:t>https://nptel.ac.in</a:t>
            </a:r>
            <a:r>
              <a:rPr lang="en-US" sz="2800" dirty="0" smtClean="0">
                <a:solidFill>
                  <a:srgbClr val="C00000"/>
                </a:solidFill>
                <a:hlinkClick r:id="rId8"/>
              </a:rPr>
              <a:t>/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4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52833"/>
            <a:ext cx="9144000" cy="808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Reference Material   slide-4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 smtClean="0">
                <a:solidFill>
                  <a:srgbClr val="C00000"/>
                </a:solidFill>
              </a:rPr>
              <a:t>Funding Agencies to carryout research in India:</a:t>
            </a:r>
            <a:endParaRPr lang="en-US" sz="2000" u="sng" dirty="0" smtClean="0">
              <a:solidFill>
                <a:srgbClr val="C00000"/>
              </a:solidFill>
              <a:hlinkClick r:id="rId2"/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rgbClr val="C00000"/>
                </a:solidFill>
                <a:hlinkClick r:id="rId3"/>
              </a:rPr>
              <a:t>www.aicte-india.org/opportunities/students/research-funds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rgbClr val="C00000"/>
                </a:solidFill>
                <a:hlinkClick r:id="rId4"/>
              </a:rPr>
              <a:t>www.nitt.edu/home/icsr/funding_agencies.pdf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5"/>
              </a:rPr>
              <a:t>https://www.meity.gov.in/</a:t>
            </a:r>
          </a:p>
          <a:p>
            <a:pPr marL="514350" indent="-514350" algn="l">
              <a:buAutoNum type="arabicPeriod"/>
            </a:pPr>
            <a:r>
              <a:rPr lang="en-US" sz="2000" dirty="0" smtClean="0">
                <a:solidFill>
                  <a:srgbClr val="C00000"/>
                </a:solidFill>
                <a:hlinkClick r:id="rId5"/>
              </a:rPr>
              <a:t>https</a:t>
            </a:r>
            <a:r>
              <a:rPr lang="en-US" sz="2000" dirty="0">
                <a:solidFill>
                  <a:srgbClr val="C00000"/>
                </a:solidFill>
                <a:hlinkClick r:id="rId5"/>
              </a:rPr>
              <a:t>://www.tifr.res.in</a:t>
            </a:r>
            <a:r>
              <a:rPr lang="en-US" sz="2000" dirty="0" smtClean="0">
                <a:solidFill>
                  <a:srgbClr val="C00000"/>
                </a:solidFill>
                <a:hlinkClick r:id="rId5"/>
              </a:rPr>
              <a:t>/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6"/>
              </a:rPr>
              <a:t>https://</a:t>
            </a:r>
            <a:r>
              <a:rPr lang="en-US" sz="2000" dirty="0" smtClean="0">
                <a:solidFill>
                  <a:srgbClr val="C00000"/>
                </a:solidFill>
                <a:hlinkClick r:id="rId6"/>
              </a:rPr>
              <a:t>www.ncbs.res.in/rdo/sponsor-grants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7"/>
              </a:rPr>
              <a:t>https://</a:t>
            </a:r>
            <a:r>
              <a:rPr lang="en-US" sz="2000" dirty="0" smtClean="0">
                <a:solidFill>
                  <a:srgbClr val="C00000"/>
                </a:solidFill>
                <a:hlinkClick r:id="rId7"/>
              </a:rPr>
              <a:t>aim.gov.in/aatmanirbhar-bharat-arise-anic.php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8"/>
              </a:rPr>
              <a:t>https://</a:t>
            </a:r>
            <a:r>
              <a:rPr lang="en-US" sz="2000" dirty="0" smtClean="0">
                <a:solidFill>
                  <a:srgbClr val="C00000"/>
                </a:solidFill>
                <a:hlinkClick r:id="rId8"/>
              </a:rPr>
              <a:t>www.serbonline.in/SERB/HomePage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9"/>
              </a:rPr>
              <a:t>https://www.dbtctep.gov.in</a:t>
            </a:r>
            <a:r>
              <a:rPr lang="en-US" sz="2000" dirty="0" smtClean="0">
                <a:solidFill>
                  <a:srgbClr val="C00000"/>
                </a:solidFill>
                <a:hlinkClick r:id="rId9"/>
              </a:rPr>
              <a:t>/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10"/>
              </a:rPr>
              <a:t>http://</a:t>
            </a:r>
            <a:r>
              <a:rPr lang="en-US" sz="2000" dirty="0" smtClean="0">
                <a:solidFill>
                  <a:srgbClr val="C00000"/>
                </a:solidFill>
                <a:hlinkClick r:id="rId10"/>
              </a:rPr>
              <a:t>dst.gov.in/sites/default/files/rfbr-interdisciplinary-call-05-feb-2016_0.pdf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11"/>
              </a:rPr>
              <a:t>http://</a:t>
            </a:r>
            <a:r>
              <a:rPr lang="en-US" sz="2000" dirty="0" smtClean="0">
                <a:solidFill>
                  <a:srgbClr val="C00000"/>
                </a:solidFill>
                <a:hlinkClick r:id="rId11"/>
              </a:rPr>
              <a:t>www.cefipra.org/Collaborative_Research.aspx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12"/>
              </a:rPr>
              <a:t>https://</a:t>
            </a:r>
            <a:r>
              <a:rPr lang="en-US" sz="2000" dirty="0" smtClean="0">
                <a:solidFill>
                  <a:srgbClr val="C00000"/>
                </a:solidFill>
                <a:hlinkClick r:id="rId12"/>
              </a:rPr>
              <a:t>dst.gov.in/scientific-programmes/scientific-engineering-research/fund-improvement-st-infrastructure-higher-educational-institutions-fist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000" dirty="0">
                <a:solidFill>
                  <a:srgbClr val="C00000"/>
                </a:solidFill>
                <a:hlinkClick r:id="rId13"/>
              </a:rPr>
              <a:t>https://</a:t>
            </a:r>
            <a:r>
              <a:rPr lang="en-US" sz="2000" dirty="0" smtClean="0">
                <a:solidFill>
                  <a:srgbClr val="C00000"/>
                </a:solidFill>
                <a:hlinkClick r:id="rId13"/>
              </a:rPr>
              <a:t>csirhrdg.res.in/Home/Index/1/Default/581/63</a:t>
            </a:r>
            <a:endParaRPr lang="en-US" sz="2000" dirty="0" smtClean="0">
              <a:solidFill>
                <a:srgbClr val="C00000"/>
              </a:solidFill>
            </a:endParaRPr>
          </a:p>
          <a:p>
            <a:pPr algn="l"/>
            <a:endParaRPr lang="en-US" sz="2000" dirty="0" smtClean="0">
              <a:solidFill>
                <a:srgbClr val="C00000"/>
              </a:solidFill>
            </a:endParaRPr>
          </a:p>
          <a:p>
            <a:pPr algn="l"/>
            <a:endParaRPr lang="en-US" sz="20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5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52833"/>
            <a:ext cx="9144000" cy="808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Reference Material   slide-5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solidFill>
                  <a:srgbClr val="C00000"/>
                </a:solidFill>
              </a:rPr>
              <a:t>Government websites for Innovation and Challenges:</a:t>
            </a: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2"/>
              </a:rPr>
              <a:t>https://www.india.gov.in/</a:t>
            </a: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2"/>
              </a:rPr>
              <a:t>https://aim.gov.in/</a:t>
            </a:r>
            <a:endParaRPr lang="en-US" sz="2400" dirty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3"/>
              </a:rPr>
              <a:t>http://www.niti.gov.in/</a:t>
            </a:r>
            <a:endParaRPr lang="en-US" sz="2400" dirty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rgbClr val="C00000"/>
                </a:solidFill>
                <a:hlinkClick r:id="rId4"/>
              </a:rPr>
              <a:t>www.makeinindia.com/atmanirbhar-bharat-abhiyaan</a:t>
            </a:r>
            <a:endParaRPr lang="en-US" sz="2400" dirty="0">
              <a:solidFill>
                <a:srgbClr val="C00000"/>
              </a:solidFill>
            </a:endParaRPr>
          </a:p>
          <a:p>
            <a:pPr algn="l"/>
            <a:r>
              <a:rPr lang="en-US" sz="2400" u="sng" dirty="0" smtClean="0">
                <a:solidFill>
                  <a:srgbClr val="C00000"/>
                </a:solidFill>
              </a:rPr>
              <a:t>Recognitions, Awards &amp; Accolades :</a:t>
            </a:r>
          </a:p>
          <a:p>
            <a:pPr marL="457200" indent="-457200" algn="l">
              <a:buAutoNum type="arabicPeriod"/>
            </a:pPr>
            <a:r>
              <a:rPr lang="en-US" sz="2400" u="sng" dirty="0" smtClean="0">
                <a:solidFill>
                  <a:srgbClr val="C00000"/>
                </a:solidFill>
                <a:hlinkClick r:id="rId5"/>
              </a:rPr>
              <a:t>https</a:t>
            </a:r>
            <a:r>
              <a:rPr lang="en-US" sz="2400" u="sng" dirty="0">
                <a:solidFill>
                  <a:srgbClr val="C00000"/>
                </a:solidFill>
                <a:hlinkClick r:id="rId5"/>
              </a:rPr>
              <a:t>://</a:t>
            </a:r>
            <a:r>
              <a:rPr lang="en-US" sz="2400" u="sng" dirty="0" smtClean="0">
                <a:solidFill>
                  <a:srgbClr val="C00000"/>
                </a:solidFill>
                <a:hlinkClick r:id="rId5"/>
              </a:rPr>
              <a:t>www.rolex.org/rolex-awards</a:t>
            </a:r>
          </a:p>
          <a:p>
            <a:pPr algn="l"/>
            <a:r>
              <a:rPr lang="en-US" sz="2400" u="sng" dirty="0" smtClean="0">
                <a:solidFill>
                  <a:srgbClr val="C00000"/>
                </a:solidFill>
              </a:rPr>
              <a:t>Patents websites: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6"/>
              </a:rPr>
              <a:t>http://</a:t>
            </a:r>
            <a:r>
              <a:rPr lang="en-US" sz="2400" dirty="0" smtClean="0">
                <a:solidFill>
                  <a:srgbClr val="C00000"/>
                </a:solidFill>
                <a:hlinkClick r:id="rId6"/>
              </a:rPr>
              <a:t>www.ipindia.nic.in/patents.htm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rgbClr val="C00000"/>
                </a:solidFill>
                <a:hlinkClick r:id="rId6"/>
              </a:rPr>
              <a:t>https://www.uspto.gov/patents-application-process/search-patents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00000"/>
                </a:solidFill>
                <a:hlinkClick r:id="rId6"/>
              </a:rPr>
              <a:t>https</a:t>
            </a:r>
            <a:r>
              <a:rPr lang="en-US" sz="2400" dirty="0">
                <a:solidFill>
                  <a:srgbClr val="C00000"/>
                </a:solidFill>
                <a:hlinkClick r:id="rId6"/>
              </a:rPr>
              <a:t>://www.epo.org</a:t>
            </a:r>
            <a:r>
              <a:rPr lang="en-US" sz="2400" dirty="0" smtClean="0">
                <a:solidFill>
                  <a:srgbClr val="C00000"/>
                </a:solidFill>
                <a:hlinkClick r:id="rId6"/>
              </a:rPr>
              <a:t>/</a:t>
            </a:r>
            <a:endParaRPr lang="en-US" sz="2400" dirty="0" smtClean="0">
              <a:solidFill>
                <a:srgbClr val="C00000"/>
              </a:solidFill>
            </a:endParaRPr>
          </a:p>
          <a:p>
            <a:pPr algn="l"/>
            <a:r>
              <a:rPr lang="en-US" sz="2400" dirty="0" smtClean="0">
                <a:solidFill>
                  <a:srgbClr val="C00000"/>
                </a:solidFill>
              </a:rPr>
              <a:t>IP Cell India: </a:t>
            </a:r>
            <a:r>
              <a:rPr lang="en-US" sz="2400" dirty="0" smtClean="0">
                <a:solidFill>
                  <a:srgbClr val="C00000"/>
                </a:solidFill>
                <a:hlinkClick r:id="rId7"/>
              </a:rPr>
              <a:t>https</a:t>
            </a:r>
            <a:r>
              <a:rPr lang="en-US" sz="2400" dirty="0">
                <a:solidFill>
                  <a:srgbClr val="C00000"/>
                </a:solidFill>
                <a:hlinkClick r:id="rId7"/>
              </a:rPr>
              <a:t>://www.ipindia.gov.in</a:t>
            </a:r>
            <a:r>
              <a:rPr lang="en-US" sz="2400" dirty="0" smtClean="0">
                <a:solidFill>
                  <a:srgbClr val="C00000"/>
                </a:solidFill>
                <a:hlinkClick r:id="rId7"/>
              </a:rPr>
              <a:t>/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 algn="l"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 algn="l"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 algn="l">
              <a:buAutoNum type="arabicPeriod"/>
            </a:pPr>
            <a:endParaRPr lang="en-US" sz="2400" dirty="0">
              <a:solidFill>
                <a:srgbClr val="C00000"/>
              </a:solidFill>
              <a:hlinkClick r:id="rId5"/>
            </a:endParaRPr>
          </a:p>
          <a:p>
            <a:pPr marL="457200" indent="-457200" algn="l">
              <a:buAutoNum type="arabicPeriod"/>
            </a:pPr>
            <a:endParaRPr lang="en-US" sz="2400" u="sng" dirty="0" smtClean="0">
              <a:solidFill>
                <a:srgbClr val="C00000"/>
              </a:solidFill>
              <a:hlinkClick r:id="rId5"/>
            </a:endParaRPr>
          </a:p>
          <a:p>
            <a:pPr marL="457200" indent="-457200" algn="l">
              <a:buAutoNum type="arabicPeriod"/>
            </a:pPr>
            <a:endParaRPr lang="en-US" sz="2400" u="sng" dirty="0" smtClean="0">
              <a:solidFill>
                <a:srgbClr val="C00000"/>
              </a:solidFill>
              <a:hlinkClick r:id="rId5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3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51060"/>
              </p:ext>
            </p:extLst>
          </p:nvPr>
        </p:nvGraphicFramePr>
        <p:xfrm>
          <a:off x="72571" y="6096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solidFill>
                            <a:srgbClr val="000099"/>
                          </a:solidFill>
                        </a:rPr>
                        <a:t>Review the literature selected</a:t>
                      </a:r>
                      <a:endParaRPr lang="en-I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857" y="1275933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After </a:t>
            </a:r>
            <a:r>
              <a:rPr lang="en-IN" sz="2800" b="1" dirty="0" smtClean="0">
                <a:solidFill>
                  <a:srgbClr val="FF0000"/>
                </a:solidFill>
              </a:rPr>
              <a:t>identified several books </a:t>
            </a:r>
            <a:r>
              <a:rPr lang="en-IN" sz="2800" b="1" dirty="0" smtClean="0">
                <a:solidFill>
                  <a:srgbClr val="000099"/>
                </a:solidFill>
              </a:rPr>
              <a:t>and </a:t>
            </a:r>
            <a:r>
              <a:rPr lang="en-IN" sz="2800" b="1" dirty="0" smtClean="0">
                <a:solidFill>
                  <a:srgbClr val="FF0000"/>
                </a:solidFill>
              </a:rPr>
              <a:t>articles as </a:t>
            </a:r>
            <a:r>
              <a:rPr lang="en-IN" sz="2800" b="1" dirty="0" smtClean="0">
                <a:solidFill>
                  <a:srgbClr val="000099"/>
                </a:solidFill>
              </a:rPr>
              <a:t>useful, the next step is to start reading them critically to pull together themes and issues that are associated.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Once you </a:t>
            </a:r>
            <a:r>
              <a:rPr lang="en-IN" sz="2800" b="1" dirty="0" smtClean="0">
                <a:solidFill>
                  <a:srgbClr val="FF0000"/>
                </a:solidFill>
              </a:rPr>
              <a:t>develop a rough framework</a:t>
            </a:r>
            <a:r>
              <a:rPr lang="en-IN" sz="2800" b="1" dirty="0" smtClean="0">
                <a:solidFill>
                  <a:srgbClr val="000099"/>
                </a:solidFill>
              </a:rPr>
              <a:t>, </a:t>
            </a:r>
            <a:r>
              <a:rPr lang="en-IN" sz="2800" b="1" dirty="0" smtClean="0">
                <a:solidFill>
                  <a:srgbClr val="FF0000"/>
                </a:solidFill>
              </a:rPr>
              <a:t>slot the findings from the material </a:t>
            </a:r>
            <a:r>
              <a:rPr lang="en-IN" sz="2800" b="1" dirty="0" smtClean="0">
                <a:solidFill>
                  <a:srgbClr val="000099"/>
                </a:solidFill>
              </a:rPr>
              <a:t>so far reviewed into that framework, </a:t>
            </a:r>
            <a:r>
              <a:rPr lang="en-IN" sz="2800" b="1" dirty="0" smtClean="0">
                <a:solidFill>
                  <a:srgbClr val="FF0000"/>
                </a:solidFill>
              </a:rPr>
              <a:t>using a separate sheet of paper for each theme of that framework.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IN" sz="2800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8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8D67F-5D32-4FD4-B297-49B63EBD9F2A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257" y="609600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99"/>
                </a:solidFill>
              </a:rPr>
              <a:t>Read critically with particular reference to the following aspects: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99"/>
                </a:solidFill>
              </a:rPr>
              <a:t>Note </a:t>
            </a:r>
            <a:r>
              <a:rPr lang="en-IN" sz="2400" b="1" dirty="0">
                <a:solidFill>
                  <a:srgbClr val="FF0000"/>
                </a:solidFill>
              </a:rPr>
              <a:t>whether the knowledge relevant to your theoretical framework</a:t>
            </a:r>
            <a:r>
              <a:rPr lang="en-IN" sz="2400" b="1" dirty="0">
                <a:solidFill>
                  <a:srgbClr val="000099"/>
                </a:solidFill>
              </a:rPr>
              <a:t> has been confirmed beyond doubt</a:t>
            </a:r>
            <a:r>
              <a:rPr lang="en-IN" sz="2400" b="1" dirty="0" smtClean="0">
                <a:solidFill>
                  <a:srgbClr val="000099"/>
                </a:solidFill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000099"/>
                </a:solidFill>
              </a:rPr>
              <a:t>Note the theories put forward, </a:t>
            </a:r>
            <a:r>
              <a:rPr lang="en-IN" sz="2400" b="1" dirty="0" smtClean="0">
                <a:solidFill>
                  <a:srgbClr val="FF0000"/>
                </a:solidFill>
              </a:rPr>
              <a:t>the criticisms of these and their basis, the methodologies adopted </a:t>
            </a:r>
            <a:r>
              <a:rPr lang="en-IN" sz="2400" b="1" dirty="0" smtClean="0">
                <a:solidFill>
                  <a:srgbClr val="000099"/>
                </a:solidFill>
              </a:rPr>
              <a:t>(study design, sample size and its characteristics, measurement procedures, </a:t>
            </a:r>
            <a:r>
              <a:rPr lang="en-IN" sz="2400" b="1" dirty="0" err="1" smtClean="0">
                <a:solidFill>
                  <a:srgbClr val="000099"/>
                </a:solidFill>
              </a:rPr>
              <a:t>etc</a:t>
            </a:r>
            <a:r>
              <a:rPr lang="en-IN" sz="2400" b="1" dirty="0" smtClean="0">
                <a:solidFill>
                  <a:srgbClr val="000099"/>
                </a:solidFill>
              </a:rPr>
              <a:t>) and the criticisms of them.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000099"/>
                </a:solidFill>
              </a:rPr>
              <a:t>Examine to </a:t>
            </a:r>
            <a:r>
              <a:rPr lang="en-IN" sz="2400" b="1" dirty="0" smtClean="0">
                <a:solidFill>
                  <a:srgbClr val="FF0000"/>
                </a:solidFill>
              </a:rPr>
              <a:t>what extent the findings can be generalised </a:t>
            </a:r>
            <a:r>
              <a:rPr lang="en-IN" sz="2400" b="1" dirty="0" smtClean="0">
                <a:solidFill>
                  <a:srgbClr val="000099"/>
                </a:solidFill>
              </a:rPr>
              <a:t>to other situations.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000099"/>
                </a:solidFill>
              </a:rPr>
              <a:t>Notice where there are significant differences of opinion among researchers and </a:t>
            </a:r>
            <a:r>
              <a:rPr lang="en-IN" sz="2400" b="1" dirty="0" smtClean="0">
                <a:solidFill>
                  <a:srgbClr val="FF0000"/>
                </a:solidFill>
              </a:rPr>
              <a:t>give your opinion about the validity of these differences.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000099"/>
                </a:solidFill>
              </a:rPr>
              <a:t>Ascertain the areas in which little or nothing is known – </a:t>
            </a:r>
            <a:r>
              <a:rPr lang="en-IN" sz="2400" b="1" dirty="0" smtClean="0">
                <a:solidFill>
                  <a:srgbClr val="FF0000"/>
                </a:solidFill>
              </a:rPr>
              <a:t>the gaps that exist in the body of knowledge</a:t>
            </a:r>
            <a:r>
              <a:rPr lang="en-IN" sz="2400" b="1" dirty="0" smtClean="0">
                <a:solidFill>
                  <a:srgbClr val="000099"/>
                </a:solidFill>
              </a:rPr>
              <a:t>. </a:t>
            </a:r>
            <a:endParaRPr lang="en-IN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EE4D3-3559-40CB-A18D-C9B97D621D6D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  <p:sp>
        <p:nvSpPr>
          <p:cNvPr id="3" name="Action Button: Forward or Next 2">
            <a:hlinkClick r:id="" action="ppaction://noaction" highlightClick="1"/>
          </p:cNvPr>
          <p:cNvSpPr/>
          <p:nvPr/>
        </p:nvSpPr>
        <p:spPr>
          <a:xfrm>
            <a:off x="8229600" y="6553200"/>
            <a:ext cx="4572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229360"/>
            <a:ext cx="929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/>
              <a:t>One of the essential preliminary tasks when you undertake a research study is to go through  the </a:t>
            </a:r>
            <a:r>
              <a:rPr lang="en-IN" sz="2800" b="1" dirty="0" smtClean="0">
                <a:solidFill>
                  <a:srgbClr val="FF0000"/>
                </a:solidFill>
              </a:rPr>
              <a:t>existing literature in order to acquaint yourself with the available</a:t>
            </a:r>
            <a:r>
              <a:rPr lang="en-IN" sz="2800" dirty="0" smtClean="0"/>
              <a:t> body of knowledge in your are of interest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3070642"/>
            <a:ext cx="929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/>
              <a:t>The literature review is an integral part of the </a:t>
            </a:r>
            <a:r>
              <a:rPr lang="en-IN" sz="2800" b="1" dirty="0" smtClean="0">
                <a:solidFill>
                  <a:srgbClr val="FF0000"/>
                </a:solidFill>
              </a:rPr>
              <a:t>entire research process and makes a valuable contribution</a:t>
            </a:r>
            <a:r>
              <a:rPr lang="en-IN" sz="2800" dirty="0" smtClean="0"/>
              <a:t> to almost every operational step.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91192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/>
              <a:t>Reviewing literature can be time-consuming, daunting and frustrating, but it is also rewarding.</a:t>
            </a:r>
            <a:endParaRPr lang="en-IN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87948"/>
              </p:ext>
            </p:extLst>
          </p:nvPr>
        </p:nvGraphicFramePr>
        <p:xfrm>
          <a:off x="0" y="6858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 of literature review in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4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22243"/>
              </p:ext>
            </p:extLst>
          </p:nvPr>
        </p:nvGraphicFramePr>
        <p:xfrm>
          <a:off x="72571" y="6096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solidFill>
                            <a:srgbClr val="000099"/>
                          </a:solidFill>
                        </a:rPr>
                        <a:t>Develop</a:t>
                      </a:r>
                      <a:r>
                        <a:rPr lang="en-IN" sz="2800" b="1" baseline="0" dirty="0" smtClean="0">
                          <a:solidFill>
                            <a:srgbClr val="000099"/>
                          </a:solidFill>
                        </a:rPr>
                        <a:t> a theoretical framework</a:t>
                      </a:r>
                      <a:endParaRPr lang="en-I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857" y="1275933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Examining the literature </a:t>
            </a:r>
            <a:r>
              <a:rPr lang="en-IN" sz="2400" b="1" dirty="0" smtClean="0">
                <a:solidFill>
                  <a:srgbClr val="000099"/>
                </a:solidFill>
              </a:rPr>
              <a:t>can be a </a:t>
            </a:r>
            <a:r>
              <a:rPr lang="en-IN" sz="2400" b="1" dirty="0" smtClean="0">
                <a:solidFill>
                  <a:srgbClr val="FF0000"/>
                </a:solidFill>
              </a:rPr>
              <a:t>never-ending task</a:t>
            </a:r>
            <a:r>
              <a:rPr lang="en-IN" sz="2400" b="1" dirty="0" smtClean="0">
                <a:solidFill>
                  <a:srgbClr val="000099"/>
                </a:solidFill>
              </a:rPr>
              <a:t>, but as </a:t>
            </a:r>
            <a:r>
              <a:rPr lang="en-IN" sz="2400" b="1" dirty="0" smtClean="0">
                <a:solidFill>
                  <a:srgbClr val="FF0000"/>
                </a:solidFill>
              </a:rPr>
              <a:t>you have limited time </a:t>
            </a:r>
            <a:r>
              <a:rPr lang="en-IN" sz="2400" b="1" dirty="0" smtClean="0">
                <a:solidFill>
                  <a:srgbClr val="000099"/>
                </a:solidFill>
              </a:rPr>
              <a:t>it is important to set parameters by reviewing the literature in relation to some </a:t>
            </a:r>
            <a:r>
              <a:rPr lang="en-IN" sz="2400" b="1" dirty="0" smtClean="0">
                <a:solidFill>
                  <a:srgbClr val="FF0000"/>
                </a:solidFill>
              </a:rPr>
              <a:t>main themes pertinent to your research topic</a:t>
            </a:r>
            <a:r>
              <a:rPr lang="en-IN" sz="2400" b="1" dirty="0" smtClean="0">
                <a:solidFill>
                  <a:srgbClr val="000099"/>
                </a:solidFill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000099"/>
                </a:solidFill>
              </a:rPr>
              <a:t>The information obtained from </a:t>
            </a:r>
            <a:r>
              <a:rPr lang="en-IN" sz="2400" b="1" dirty="0" smtClean="0">
                <a:solidFill>
                  <a:srgbClr val="FF0000"/>
                </a:solidFill>
              </a:rPr>
              <a:t>different books and journals now needs </a:t>
            </a:r>
            <a:r>
              <a:rPr lang="en-IN" sz="2400" b="1" dirty="0" smtClean="0">
                <a:solidFill>
                  <a:srgbClr val="000099"/>
                </a:solidFill>
              </a:rPr>
              <a:t>to be sorted under the </a:t>
            </a:r>
            <a:r>
              <a:rPr lang="en-IN" sz="2400" b="1" dirty="0" smtClean="0">
                <a:solidFill>
                  <a:srgbClr val="FF0000"/>
                </a:solidFill>
              </a:rPr>
              <a:t>main themes and theories, highlighting agreements and disagreements among the authors </a:t>
            </a:r>
            <a:r>
              <a:rPr lang="en-IN" sz="2400" b="1" dirty="0" smtClean="0">
                <a:solidFill>
                  <a:srgbClr val="000099"/>
                </a:solidFill>
              </a:rPr>
              <a:t>and identifying the unanswered </a:t>
            </a:r>
            <a:r>
              <a:rPr lang="en-IN" sz="2400" b="1" dirty="0" smtClean="0">
                <a:solidFill>
                  <a:srgbClr val="FF0000"/>
                </a:solidFill>
              </a:rPr>
              <a:t>questions </a:t>
            </a:r>
            <a:r>
              <a:rPr lang="en-IN" sz="2400" b="1" dirty="0">
                <a:solidFill>
                  <a:srgbClr val="000099"/>
                </a:solidFill>
              </a:rPr>
              <a:t>or</a:t>
            </a:r>
            <a:r>
              <a:rPr lang="en-IN" sz="2400" b="1" dirty="0" smtClean="0">
                <a:solidFill>
                  <a:srgbClr val="FF0000"/>
                </a:solidFill>
              </a:rPr>
              <a:t> gaps</a:t>
            </a:r>
            <a:r>
              <a:rPr lang="en-IN" sz="2400" b="1" dirty="0" smtClean="0">
                <a:solidFill>
                  <a:srgbClr val="000099"/>
                </a:solidFill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000099"/>
                </a:solidFill>
              </a:rPr>
              <a:t>Use these aspects as a basis for developing your theoretical framework.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000099"/>
                </a:solidFill>
              </a:rPr>
              <a:t>Unless </a:t>
            </a:r>
            <a:r>
              <a:rPr lang="en-IN" sz="2400" b="1" dirty="0" smtClean="0">
                <a:solidFill>
                  <a:srgbClr val="FF0000"/>
                </a:solidFill>
              </a:rPr>
              <a:t>you review the literature in relation to this framework</a:t>
            </a:r>
            <a:r>
              <a:rPr lang="en-IN" sz="2400" b="1" dirty="0" smtClean="0">
                <a:solidFill>
                  <a:srgbClr val="000099"/>
                </a:solidFill>
              </a:rPr>
              <a:t>, you will </a:t>
            </a:r>
            <a:r>
              <a:rPr lang="en-IN" sz="2400" b="1" dirty="0" smtClean="0">
                <a:solidFill>
                  <a:srgbClr val="FF0000"/>
                </a:solidFill>
              </a:rPr>
              <a:t>not be able to develop a focus in your literature search</a:t>
            </a:r>
            <a:r>
              <a:rPr lang="en-IN" sz="2400" b="1" dirty="0" smtClean="0">
                <a:solidFill>
                  <a:srgbClr val="000099"/>
                </a:solidFill>
              </a:rPr>
              <a:t>; that is, </a:t>
            </a:r>
            <a:r>
              <a:rPr lang="en-IN" sz="2400" b="1" dirty="0" smtClean="0">
                <a:solidFill>
                  <a:srgbClr val="FF0000"/>
                </a:solidFill>
              </a:rPr>
              <a:t>your theoretical framework provides you with a guide as you read</a:t>
            </a:r>
            <a:r>
              <a:rPr lang="en-IN" sz="2400" b="1" dirty="0" smtClean="0">
                <a:solidFill>
                  <a:srgbClr val="000099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830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47014"/>
              </p:ext>
            </p:extLst>
          </p:nvPr>
        </p:nvGraphicFramePr>
        <p:xfrm>
          <a:off x="72571" y="6096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solidFill>
                            <a:srgbClr val="000099"/>
                          </a:solidFill>
                        </a:rPr>
                        <a:t>Develop</a:t>
                      </a:r>
                      <a:r>
                        <a:rPr lang="en-IN" sz="2800" b="1" baseline="0" dirty="0" smtClean="0">
                          <a:solidFill>
                            <a:srgbClr val="000099"/>
                          </a:solidFill>
                        </a:rPr>
                        <a:t> a theoretical </a:t>
                      </a:r>
                      <a:r>
                        <a:rPr lang="en-IN" sz="2800" b="1" baseline="0" dirty="0" smtClean="0">
                          <a:solidFill>
                            <a:srgbClr val="000099"/>
                          </a:solidFill>
                        </a:rPr>
                        <a:t>framework </a:t>
                      </a:r>
                      <a:r>
                        <a:rPr lang="en-IN" sz="2800" b="1" baseline="0" dirty="0" err="1" smtClean="0">
                          <a:solidFill>
                            <a:srgbClr val="000099"/>
                          </a:solidFill>
                        </a:rPr>
                        <a:t>contd</a:t>
                      </a:r>
                      <a:r>
                        <a:rPr lang="en-IN" sz="2800" b="1" baseline="0" dirty="0" smtClean="0">
                          <a:solidFill>
                            <a:srgbClr val="000099"/>
                          </a:solidFill>
                        </a:rPr>
                        <a:t>…2.</a:t>
                      </a:r>
                      <a:endParaRPr lang="en-I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857" y="1275933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Literature pertinent to your study may deal with two types of information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2A20F8"/>
                </a:solidFill>
              </a:rPr>
              <a:t>Universal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2A20F8"/>
                </a:solidFill>
              </a:rPr>
              <a:t>More specific </a:t>
            </a:r>
            <a:r>
              <a:rPr lang="en-IN" sz="2400" b="1" dirty="0" smtClean="0">
                <a:solidFill>
                  <a:srgbClr val="FF0000"/>
                </a:solidFill>
              </a:rPr>
              <a:t>(i.e. local trends or a specific program).</a:t>
            </a:r>
          </a:p>
          <a:p>
            <a:pPr lvl="1" algn="just"/>
            <a:r>
              <a:rPr lang="en-IN" sz="2400" b="1" dirty="0" smtClean="0">
                <a:solidFill>
                  <a:srgbClr val="FF0000"/>
                </a:solidFill>
              </a:rPr>
              <a:t>In writing about such information you should start with the general information, gradually narrowing it down to </a:t>
            </a:r>
            <a:r>
              <a:rPr lang="en-IN" sz="2400" b="1" dirty="0" err="1" smtClean="0">
                <a:solidFill>
                  <a:srgbClr val="FF0000"/>
                </a:solidFill>
              </a:rPr>
              <a:t>th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4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56421"/>
              </p:ext>
            </p:extLst>
          </p:nvPr>
        </p:nvGraphicFramePr>
        <p:xfrm>
          <a:off x="72571" y="6096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solidFill>
                            <a:srgbClr val="000099"/>
                          </a:solidFill>
                        </a:rPr>
                        <a:t>Develop</a:t>
                      </a:r>
                      <a:r>
                        <a:rPr lang="en-IN" sz="2800" b="1" baseline="0" dirty="0" smtClean="0">
                          <a:solidFill>
                            <a:srgbClr val="000099"/>
                          </a:solidFill>
                        </a:rPr>
                        <a:t> a conceptual framework</a:t>
                      </a:r>
                      <a:endParaRPr lang="en-I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857" y="1275933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2A20F8"/>
                </a:solidFill>
              </a:rPr>
              <a:t>The conceptual framework stems from the theoretical framework and concentrates</a:t>
            </a:r>
            <a:r>
              <a:rPr lang="en-IN" sz="2400" b="1" dirty="0" smtClean="0">
                <a:solidFill>
                  <a:srgbClr val="FF0000"/>
                </a:solidFill>
              </a:rPr>
              <a:t>, usually, one section of that theoretical framework which becomes the basis of your study.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 The conceptual framework is the basis of your research problem.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The conceptual framework grows out of the theoretical framework and relates to the specific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102565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32616"/>
              </p:ext>
            </p:extLst>
          </p:nvPr>
        </p:nvGraphicFramePr>
        <p:xfrm>
          <a:off x="72571" y="6096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solidFill>
                            <a:srgbClr val="000099"/>
                          </a:solidFill>
                        </a:rPr>
                        <a:t>Writing up the </a:t>
                      </a:r>
                      <a:r>
                        <a:rPr lang="en-IN" sz="2800" b="1" smtClean="0">
                          <a:solidFill>
                            <a:srgbClr val="000099"/>
                          </a:solidFill>
                        </a:rPr>
                        <a:t>literature</a:t>
                      </a:r>
                      <a:r>
                        <a:rPr lang="en-IN" sz="2800" b="1" baseline="0" smtClean="0">
                          <a:solidFill>
                            <a:srgbClr val="000099"/>
                          </a:solidFill>
                        </a:rPr>
                        <a:t> reviewed</a:t>
                      </a:r>
                      <a:endParaRPr lang="en-I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857" y="1275933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</a:rPr>
              <a:t>NOTE: All that remains to be done is to write about the literature you have reviewed.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71" y="2835834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400" b="1" smtClean="0">
                <a:solidFill>
                  <a:srgbClr val="FF0000"/>
                </a:solidFill>
              </a:rPr>
              <a:t>AN IILUSTRATION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53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FEB35-333B-45D2-A72E-0428196CE593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  <p:pic>
        <p:nvPicPr>
          <p:cNvPr id="3074" name="Picture 2" descr="confused ಗೆ ಚಿತ್ರಗಳ ಫಲಿತಾಂಶಗಳ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75296"/>
            <a:ext cx="7187045" cy="54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78427" y="623888"/>
            <a:ext cx="7772400" cy="76517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en-US" b="1" spc="600" dirty="0" smtClean="0">
                <a:solidFill>
                  <a:srgbClr val="FF0000"/>
                </a:solidFill>
              </a:rPr>
              <a:t>Open for Discussion</a:t>
            </a:r>
            <a:endParaRPr lang="en-US" b="1" spc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EE4D3-3559-40CB-A18D-C9B97D621D6D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sp>
        <p:nvSpPr>
          <p:cNvPr id="3" name="Action Button: Forward or Next 2">
            <a:hlinkClick r:id="" action="ppaction://noaction" highlightClick="1"/>
          </p:cNvPr>
          <p:cNvSpPr/>
          <p:nvPr/>
        </p:nvSpPr>
        <p:spPr>
          <a:xfrm>
            <a:off x="8229600" y="6553200"/>
            <a:ext cx="4572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143" y="596721"/>
            <a:ext cx="9296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 smtClean="0">
                <a:solidFill>
                  <a:srgbClr val="000099"/>
                </a:solidFill>
              </a:rPr>
              <a:t>Literature review has a number of functions</a:t>
            </a:r>
            <a:r>
              <a:rPr lang="en-IN" sz="2800" dirty="0" smtClean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It provides a </a:t>
            </a:r>
            <a:r>
              <a:rPr lang="en-IN" sz="2800" dirty="0" smtClean="0">
                <a:solidFill>
                  <a:srgbClr val="000099"/>
                </a:solidFill>
              </a:rPr>
              <a:t>theoretical background to your study.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It reviews the means by which you </a:t>
            </a:r>
            <a:r>
              <a:rPr lang="en-IN" sz="2800" dirty="0" smtClean="0">
                <a:solidFill>
                  <a:srgbClr val="FF0066"/>
                </a:solidFill>
              </a:rPr>
              <a:t>establish the links between what you are proposing to examine and what has already been studied</a:t>
            </a:r>
            <a:r>
              <a:rPr lang="en-IN" sz="2800" dirty="0" smtClean="0"/>
              <a:t>. In other words, it helps you to refine your research methodology.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Through the literature review you are </a:t>
            </a:r>
            <a:r>
              <a:rPr lang="en-IN" sz="2800" dirty="0">
                <a:solidFill>
                  <a:srgbClr val="002060"/>
                </a:solidFill>
              </a:rPr>
              <a:t>able to show how your findings have contributed to the existing body of knowledge </a:t>
            </a:r>
            <a:r>
              <a:rPr lang="en-IN" sz="2800" dirty="0"/>
              <a:t>in your profession. </a:t>
            </a:r>
            <a:endParaRPr lang="en-IN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It enables you to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Bring clarity and focus to your research problem;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Improve your methodology;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Broaden your knowledge base in your research area.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Contextualise your </a:t>
            </a:r>
            <a:r>
              <a:rPr lang="en-IN" sz="2800" dirty="0" smtClean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0077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22677"/>
              </p:ext>
            </p:extLst>
          </p:nvPr>
        </p:nvGraphicFramePr>
        <p:xfrm>
          <a:off x="0" y="6858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Bringing clarity and focus to your research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1193074"/>
            <a:ext cx="9067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The Literature review involves a paradox. On the other hand, you cannot effectively undertake a </a:t>
            </a:r>
            <a:r>
              <a:rPr lang="en-IN" sz="2800" b="1" dirty="0" smtClean="0">
                <a:solidFill>
                  <a:srgbClr val="C00000"/>
                </a:solidFill>
              </a:rPr>
              <a:t>literature search without some idea of the problem you wish to investigate</a:t>
            </a:r>
            <a:r>
              <a:rPr lang="en-IN" sz="2800" b="1" dirty="0" smtClean="0">
                <a:solidFill>
                  <a:srgbClr val="000099"/>
                </a:solidFill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The literature review can play an extremely </a:t>
            </a:r>
            <a:r>
              <a:rPr lang="en-IN" sz="2800" dirty="0" smtClean="0">
                <a:solidFill>
                  <a:srgbClr val="C00000"/>
                </a:solidFill>
              </a:rPr>
              <a:t>important role in shaping your research problem</a:t>
            </a:r>
            <a:r>
              <a:rPr lang="en-IN" sz="2800" dirty="0" smtClean="0"/>
              <a:t> because the process of reviewing the literature </a:t>
            </a:r>
            <a:r>
              <a:rPr lang="en-IN" sz="2800" dirty="0" smtClean="0">
                <a:solidFill>
                  <a:srgbClr val="C00000"/>
                </a:solidFill>
              </a:rPr>
              <a:t>helps you to understand the subject area better</a:t>
            </a:r>
            <a:r>
              <a:rPr lang="en-IN" sz="2800" dirty="0" smtClean="0"/>
              <a:t> and thus helps you to </a:t>
            </a:r>
            <a:r>
              <a:rPr lang="en-IN" sz="2800" dirty="0" smtClean="0">
                <a:solidFill>
                  <a:srgbClr val="C00000"/>
                </a:solidFill>
              </a:rPr>
              <a:t>conceptualise your research problem clearly and precisely</a:t>
            </a:r>
            <a:r>
              <a:rPr lang="en-IN" sz="2800" dirty="0" smtClean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It also helps you to understand the </a:t>
            </a:r>
            <a:r>
              <a:rPr lang="en-IN" sz="2800" dirty="0" smtClean="0">
                <a:solidFill>
                  <a:srgbClr val="C00000"/>
                </a:solidFill>
              </a:rPr>
              <a:t>relationship between your research problem and the body of knowledge </a:t>
            </a:r>
            <a:r>
              <a:rPr lang="en-IN" sz="2800" dirty="0" smtClean="0"/>
              <a:t>in the area.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35559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33882"/>
              </p:ext>
            </p:extLst>
          </p:nvPr>
        </p:nvGraphicFramePr>
        <p:xfrm>
          <a:off x="0" y="6858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research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1193074"/>
            <a:ext cx="9067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The Literature review tells you </a:t>
            </a:r>
            <a:r>
              <a:rPr lang="en-IN" sz="2800" b="1" dirty="0" smtClean="0">
                <a:solidFill>
                  <a:srgbClr val="C00000"/>
                </a:solidFill>
              </a:rPr>
              <a:t>if others have used procedures and methods</a:t>
            </a:r>
            <a:r>
              <a:rPr lang="en-IN" sz="2800" b="1" dirty="0" smtClean="0">
                <a:solidFill>
                  <a:srgbClr val="000099"/>
                </a:solidFill>
              </a:rPr>
              <a:t> similar to the ones that </a:t>
            </a:r>
            <a:r>
              <a:rPr lang="en-IN" sz="2800" b="1" dirty="0" smtClean="0">
                <a:solidFill>
                  <a:srgbClr val="FF0066"/>
                </a:solidFill>
              </a:rPr>
              <a:t>you are proposing, which procedures and methods</a:t>
            </a:r>
            <a:r>
              <a:rPr lang="en-IN" sz="2800" b="1" dirty="0" smtClean="0">
                <a:solidFill>
                  <a:srgbClr val="000099"/>
                </a:solidFill>
              </a:rPr>
              <a:t> similar to the ones that you are proposing, </a:t>
            </a:r>
            <a:r>
              <a:rPr lang="en-IN" sz="2800" b="1" dirty="0" smtClean="0">
                <a:solidFill>
                  <a:srgbClr val="C00000"/>
                </a:solidFill>
              </a:rPr>
              <a:t>which procedures and methods have worked well for them</a:t>
            </a:r>
            <a:r>
              <a:rPr lang="en-IN" sz="2800" b="1" dirty="0" smtClean="0">
                <a:solidFill>
                  <a:srgbClr val="000099"/>
                </a:solidFill>
              </a:rPr>
              <a:t>, and </a:t>
            </a:r>
            <a:r>
              <a:rPr lang="en-IN" sz="2800" b="1" dirty="0" smtClean="0">
                <a:solidFill>
                  <a:srgbClr val="C00000"/>
                </a:solidFill>
              </a:rPr>
              <a:t>what problems they have faced with them</a:t>
            </a:r>
            <a:r>
              <a:rPr lang="en-IN" sz="2800" b="1" dirty="0" smtClean="0">
                <a:solidFill>
                  <a:srgbClr val="000099"/>
                </a:solidFill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By becoming aware of any problems and pitfalls, you will be better positioned to select a methodology that is capable of providing valid answers to your research questions.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This will increase your </a:t>
            </a:r>
            <a:r>
              <a:rPr lang="en-IN" sz="2800" b="1" dirty="0" smtClean="0">
                <a:solidFill>
                  <a:srgbClr val="C00000"/>
                </a:solidFill>
              </a:rPr>
              <a:t>confidence in the methodology </a:t>
            </a:r>
            <a:r>
              <a:rPr lang="en-IN" sz="2800" b="1" dirty="0" smtClean="0">
                <a:solidFill>
                  <a:srgbClr val="000099"/>
                </a:solidFill>
              </a:rPr>
              <a:t>you plan to use and will equip you to defend its use. </a:t>
            </a:r>
            <a:endParaRPr lang="en-IN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21504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46837"/>
              </p:ext>
            </p:extLst>
          </p:nvPr>
        </p:nvGraphicFramePr>
        <p:xfrm>
          <a:off x="0" y="6858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Broadening knowledge base in research area</a:t>
                      </a:r>
                      <a:endParaRPr lang="en-IN" sz="2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1193074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The most important function of the literature review is to ensure you read widely around the subject area in which you intend to conduct your research study.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It is important that </a:t>
            </a:r>
            <a:r>
              <a:rPr lang="en-IN" sz="2800" b="1" dirty="0" smtClean="0">
                <a:solidFill>
                  <a:srgbClr val="C00000"/>
                </a:solidFill>
              </a:rPr>
              <a:t>you know what other researchers have found in regard to the same or similar questions</a:t>
            </a:r>
            <a:r>
              <a:rPr lang="en-IN" sz="2800" b="1" dirty="0" smtClean="0">
                <a:solidFill>
                  <a:srgbClr val="000099"/>
                </a:solidFill>
              </a:rPr>
              <a:t>, </a:t>
            </a:r>
            <a:r>
              <a:rPr lang="en-IN" sz="2800" b="1" dirty="0" smtClean="0">
                <a:solidFill>
                  <a:srgbClr val="FF0000"/>
                </a:solidFill>
              </a:rPr>
              <a:t>what theories have been put forward and what gaps exist in the relevant body of knowledge</a:t>
            </a:r>
            <a:r>
              <a:rPr lang="en-IN" sz="2800" b="1" dirty="0" smtClean="0">
                <a:solidFill>
                  <a:srgbClr val="000099"/>
                </a:solidFill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When you undertake a research project for a higher degree (MS or PhD) you are expected to be an expert in your area of study.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A thorough literature review helps to ensure that you fulfil this expectation.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8166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54000"/>
              </p:ext>
            </p:extLst>
          </p:nvPr>
        </p:nvGraphicFramePr>
        <p:xfrm>
          <a:off x="0" y="685800"/>
          <a:ext cx="914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Contextualise</a:t>
                      </a:r>
                      <a:r>
                        <a:rPr lang="en-IN" sz="2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your findings</a:t>
                      </a:r>
                      <a:endParaRPr lang="en-IN" sz="2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179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1193074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Obtaining answers to </a:t>
            </a:r>
            <a:r>
              <a:rPr lang="en-IN" sz="2800" b="1" dirty="0" smtClean="0">
                <a:solidFill>
                  <a:srgbClr val="006600"/>
                </a:solidFill>
              </a:rPr>
              <a:t>your research questions is comparatively easy</a:t>
            </a:r>
            <a:r>
              <a:rPr lang="en-IN" sz="2800" b="1" dirty="0" smtClean="0">
                <a:solidFill>
                  <a:srgbClr val="000099"/>
                </a:solidFill>
              </a:rPr>
              <a:t>; the difficult part is </a:t>
            </a:r>
            <a:r>
              <a:rPr lang="en-IN" sz="2800" b="1" dirty="0" smtClean="0">
                <a:solidFill>
                  <a:srgbClr val="FF0000"/>
                </a:solidFill>
              </a:rPr>
              <a:t>examining how your findings fit into the existing body of knowledge</a:t>
            </a:r>
            <a:r>
              <a:rPr lang="en-IN" sz="2800" b="1" dirty="0" smtClean="0">
                <a:solidFill>
                  <a:srgbClr val="000099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How do answers to your research questions compare with what others have found?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What contribution have you been able to make to the existing body of knowledge?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How are your findings different from those of others?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For you to be able to answer these questions you need to go back to your literature review.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It is important to place your findings in the context of what is already known in your field of inquiry.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02701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54126"/>
              </p:ext>
            </p:extLst>
          </p:nvPr>
        </p:nvGraphicFramePr>
        <p:xfrm>
          <a:off x="72571" y="6096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How to review the literature</a:t>
                      </a:r>
                      <a:endParaRPr lang="en-I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857" y="1275933"/>
            <a:ext cx="9067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If you </a:t>
            </a:r>
            <a:r>
              <a:rPr lang="en-IN" sz="2800" b="1" dirty="0" smtClean="0">
                <a:solidFill>
                  <a:srgbClr val="FF0000"/>
                </a:solidFill>
              </a:rPr>
              <a:t>do not</a:t>
            </a:r>
            <a:r>
              <a:rPr lang="en-IN" sz="2800" b="1" dirty="0" smtClean="0">
                <a:solidFill>
                  <a:srgbClr val="000099"/>
                </a:solidFill>
              </a:rPr>
              <a:t> have a </a:t>
            </a:r>
            <a:r>
              <a:rPr lang="en-IN" sz="2800" b="1" dirty="0" smtClean="0">
                <a:solidFill>
                  <a:srgbClr val="FF0000"/>
                </a:solidFill>
              </a:rPr>
              <a:t>specific research problem</a:t>
            </a:r>
            <a:r>
              <a:rPr lang="en-IN" sz="2800" b="1" dirty="0" smtClean="0">
                <a:solidFill>
                  <a:srgbClr val="000099"/>
                </a:solidFill>
              </a:rPr>
              <a:t>, you should </a:t>
            </a:r>
            <a:r>
              <a:rPr lang="en-IN" sz="2800" b="1" dirty="0" smtClean="0">
                <a:solidFill>
                  <a:srgbClr val="FF0066"/>
                </a:solidFill>
              </a:rPr>
              <a:t>review the literature In your broad area of interest</a:t>
            </a:r>
            <a:r>
              <a:rPr lang="en-IN" sz="2800" b="1" dirty="0" smtClean="0">
                <a:solidFill>
                  <a:srgbClr val="000099"/>
                </a:solidFill>
              </a:rPr>
              <a:t> with the </a:t>
            </a:r>
            <a:r>
              <a:rPr lang="en-IN" sz="2800" b="1" dirty="0" smtClean="0">
                <a:solidFill>
                  <a:srgbClr val="006600"/>
                </a:solidFill>
              </a:rPr>
              <a:t>aim of gradually narrowing down to what you want to find out about</a:t>
            </a:r>
            <a:r>
              <a:rPr lang="en-IN" sz="2800" b="1" dirty="0" smtClean="0">
                <a:solidFill>
                  <a:srgbClr val="000099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After that the literature review should be </a:t>
            </a:r>
            <a:r>
              <a:rPr lang="en-IN" sz="2800" b="1" dirty="0" smtClean="0">
                <a:solidFill>
                  <a:srgbClr val="006600"/>
                </a:solidFill>
              </a:rPr>
              <a:t>focused around your research problem</a:t>
            </a:r>
            <a:r>
              <a:rPr lang="en-IN" sz="2800" b="1" dirty="0" smtClean="0">
                <a:solidFill>
                  <a:srgbClr val="000099"/>
                </a:solidFill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There is a </a:t>
            </a:r>
            <a:r>
              <a:rPr lang="en-IN" sz="2800" b="1" dirty="0" smtClean="0">
                <a:solidFill>
                  <a:srgbClr val="FF0000"/>
                </a:solidFill>
              </a:rPr>
              <a:t>danger in reviewing </a:t>
            </a:r>
            <a:r>
              <a:rPr lang="en-IN" sz="2800" b="1" dirty="0" smtClean="0">
                <a:solidFill>
                  <a:srgbClr val="000099"/>
                </a:solidFill>
              </a:rPr>
              <a:t>the literature without having a reasonably </a:t>
            </a:r>
            <a:r>
              <a:rPr lang="en-IN" sz="2800" b="1" dirty="0" smtClean="0">
                <a:solidFill>
                  <a:srgbClr val="FF0000"/>
                </a:solidFill>
              </a:rPr>
              <a:t>specific idea </a:t>
            </a:r>
            <a:r>
              <a:rPr lang="en-IN" sz="2800" b="1" dirty="0" smtClean="0">
                <a:solidFill>
                  <a:srgbClr val="000099"/>
                </a:solidFill>
              </a:rPr>
              <a:t>of what you want to study.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You should try to conceptualise your research problem before undertaking your major literature review.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80120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81792-58D1-4AD3-9A8A-3450E84B18C5}" type="datetime1">
              <a:rPr lang="en-US" smtClean="0"/>
              <a:t>4/6/2023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57EA3-E64A-4FA9-8FBF-19D6EC892FC7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70334"/>
              </p:ext>
            </p:extLst>
          </p:nvPr>
        </p:nvGraphicFramePr>
        <p:xfrm>
          <a:off x="72571" y="609600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How to review the literature ….</a:t>
                      </a:r>
                      <a:r>
                        <a:rPr lang="en-IN" sz="280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contd</a:t>
                      </a:r>
                      <a:endParaRPr lang="en-IN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857" y="1275933"/>
            <a:ext cx="906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000099"/>
                </a:solidFill>
              </a:rPr>
              <a:t>There are four steps involved in conducting a literature review:</a:t>
            </a:r>
          </a:p>
          <a:p>
            <a:pPr marL="514350" indent="-514350" algn="just">
              <a:buAutoNum type="arabicPeriod"/>
            </a:pPr>
            <a:r>
              <a:rPr lang="en-IN" sz="2800" b="1" dirty="0" smtClean="0">
                <a:solidFill>
                  <a:srgbClr val="000099"/>
                </a:solidFill>
              </a:rPr>
              <a:t>Search for existing literature in your area of study.</a:t>
            </a:r>
          </a:p>
          <a:p>
            <a:pPr marL="514350" indent="-514350" algn="just">
              <a:buAutoNum type="arabicPeriod"/>
            </a:pPr>
            <a:r>
              <a:rPr lang="en-IN" sz="2800" b="1" dirty="0" smtClean="0">
                <a:solidFill>
                  <a:srgbClr val="000099"/>
                </a:solidFill>
              </a:rPr>
              <a:t>Review the literature selected.</a:t>
            </a:r>
          </a:p>
          <a:p>
            <a:pPr marL="514350" indent="-514350" algn="just">
              <a:buAutoNum type="arabicPeriod"/>
            </a:pPr>
            <a:r>
              <a:rPr lang="en-IN" sz="2800" b="1" dirty="0" smtClean="0">
                <a:solidFill>
                  <a:srgbClr val="000099"/>
                </a:solidFill>
              </a:rPr>
              <a:t>Develop a theoretical framework</a:t>
            </a:r>
          </a:p>
          <a:p>
            <a:pPr marL="514350" indent="-514350" algn="just">
              <a:buAutoNum type="arabicPeriod"/>
            </a:pPr>
            <a:r>
              <a:rPr lang="en-IN" sz="2800" b="1" dirty="0" smtClean="0">
                <a:solidFill>
                  <a:srgbClr val="000099"/>
                </a:solidFill>
              </a:rPr>
              <a:t>Develop a conceptual framework.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41859100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1782</Words>
  <Application>Microsoft Office PowerPoint</Application>
  <PresentationFormat>On-screen Show (4:3)</PresentationFormat>
  <Paragraphs>211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Lucida Sans</vt:lpstr>
      <vt:lpstr>Times New Roman</vt:lpstr>
      <vt:lpstr>1_Office Theme</vt:lpstr>
      <vt:lpstr>Module-3 – Reviewing Literature – 05 Hours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Shivakumara T</dc:creator>
  <cp:lastModifiedBy>Windows User</cp:lastModifiedBy>
  <cp:revision>186</cp:revision>
  <dcterms:created xsi:type="dcterms:W3CDTF">2020-12-18T03:42:07Z</dcterms:created>
  <dcterms:modified xsi:type="dcterms:W3CDTF">2023-04-06T06:41:29Z</dcterms:modified>
</cp:coreProperties>
</file>