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12" r:id="rId66"/>
  </p:sldIdLst>
  <p:sldSz cx="9144000" cy="5143500" type="screen16x9"/>
  <p:notesSz cx="6858000" cy="9144000"/>
  <p:embeddedFontLst>
    <p:embeddedFont>
      <p:font typeface="PT Sans Narrow" panose="020B0604020202020204" charset="0"/>
      <p:regular r:id="rId68"/>
      <p:bold r:id="rId69"/>
    </p:embeddedFont>
    <p:embeddedFont>
      <p:font typeface="Open Sans" panose="020B060402020202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284b83b3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284b83b3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d5c207557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d5c207557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284b83b3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284b83b3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284b83b3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284b83b3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284b83b3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284b83b3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284b83b3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284b83b3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284b83b3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284b83b3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284b83b3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284b83b3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284b83b3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284b83b3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284b83b3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284b83b3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d5c20755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d5c20755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284b83b3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284b83b3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284b83b3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284b83b3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d5c207557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d5c207557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284b83b3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284b83b3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284b83b3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284b83b3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284b83b3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284b83b3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c284b83b3e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c284b83b3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284b83b3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284b83b3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c803498f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c803498f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803498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803498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d5c20755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d5c20755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c803498f8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c803498f8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d5c207557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d5c207557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803498f8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803498f8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c803498f8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c803498f8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803498f8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803498f8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c803498f8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c803498f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c803498f8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c803498f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803498f8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803498f8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c803498f8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c803498f8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803498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803498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a720f862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a720f86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cc6b3c863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cc6b3c863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cc6b3c863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cc6b3c863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c6b3c863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c6b3c863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c6b3c86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c6b3c86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d5c207557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d5c207557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e3d9f33f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e3d9f33f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0169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9b7525bb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9b7525bb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410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e3d9f33f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e3d9f33f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000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96203994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9620399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5189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96203994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96203994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96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a720f862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a720f862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96203994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96203994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7550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bb1c6774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bb1c6774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617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bb1c6774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bb1c6774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201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b1c6774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b1c6774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9217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e3d9f33f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e3d9f33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3772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bb1c6774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bb1c6774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168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e3d9f33f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e3d9f33f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1109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bb1c6774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bb1c677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6668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bb1c6774d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bb1c6774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9229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bb1c6774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bb1c6774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06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a720f86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a720f86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bc08e3d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bc08e3d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5395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bc08e3d3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bc08e3d3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2987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bc08e3d3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bc08e3d3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4145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bc08e3d3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bc08e3d3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7130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bc08e3d3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bc08e3d3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4733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cf3ac72fd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cf3ac72fd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720f862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a720f862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d5c20755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d5c20755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d5c207557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d5c207557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www.scribbr.com/methodology/sampling-methods/"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Module-3</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sz="5400" b="1">
                <a:solidFill>
                  <a:schemeClr val="accent1"/>
                </a:solidFill>
                <a:latin typeface="PT Sans Narrow"/>
                <a:ea typeface="PT Sans Narrow"/>
                <a:cs typeface="PT Sans Narrow"/>
                <a:sym typeface="PT Sans Narrow"/>
              </a:rPr>
              <a:t> Research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800">
                <a:solidFill>
                  <a:schemeClr val="dk2"/>
                </a:solidFill>
                <a:highlight>
                  <a:srgbClr val="00FF00"/>
                </a:highlight>
                <a:latin typeface="Open Sans"/>
                <a:ea typeface="Open Sans"/>
                <a:cs typeface="Open Sans"/>
                <a:sym typeface="Open Sans"/>
              </a:rPr>
              <a:t>Features of a Good Design continued.., </a:t>
            </a:r>
            <a:endParaRPr>
              <a:highlight>
                <a:srgbClr val="00FF00"/>
              </a:highlight>
            </a:endParaRPr>
          </a:p>
        </p:txBody>
      </p:sp>
      <p:sp>
        <p:nvSpPr>
          <p:cNvPr id="117" name="Google Shape;117;p22"/>
          <p:cNvSpPr txBox="1">
            <a:spLocks noGrp="1"/>
          </p:cNvSpPr>
          <p:nvPr>
            <p:ph type="body" idx="1"/>
          </p:nvPr>
        </p:nvSpPr>
        <p:spPr>
          <a:xfrm>
            <a:off x="311700" y="886350"/>
            <a:ext cx="8520600" cy="412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 research design appropriate for a particular research problem, usually involves the consideration of the following factors:</a:t>
            </a:r>
            <a:endParaRPr b="1"/>
          </a:p>
          <a:p>
            <a:pPr marL="0" lvl="0" indent="0" algn="l" rtl="0">
              <a:spcBef>
                <a:spcPts val="1200"/>
              </a:spcBef>
              <a:spcAft>
                <a:spcPts val="0"/>
              </a:spcAft>
              <a:buNone/>
            </a:pPr>
            <a:r>
              <a:rPr lang="en" b="1"/>
              <a:t>(i) the means of obtaining information; </a:t>
            </a:r>
            <a:endParaRPr b="1"/>
          </a:p>
          <a:p>
            <a:pPr marL="0" lvl="0" indent="0" algn="l" rtl="0">
              <a:spcBef>
                <a:spcPts val="1200"/>
              </a:spcBef>
              <a:spcAft>
                <a:spcPts val="0"/>
              </a:spcAft>
              <a:buNone/>
            </a:pPr>
            <a:r>
              <a:rPr lang="en" b="1"/>
              <a:t>(ii) the availability and skills of the researcher and his staff, if any; </a:t>
            </a:r>
            <a:endParaRPr b="1"/>
          </a:p>
          <a:p>
            <a:pPr marL="0" lvl="0" indent="0" algn="l" rtl="0">
              <a:spcBef>
                <a:spcPts val="1200"/>
              </a:spcBef>
              <a:spcAft>
                <a:spcPts val="0"/>
              </a:spcAft>
              <a:buNone/>
            </a:pPr>
            <a:r>
              <a:rPr lang="en" b="1"/>
              <a:t>(iii) the objective of the problem to be studied; </a:t>
            </a:r>
            <a:endParaRPr b="1"/>
          </a:p>
          <a:p>
            <a:pPr marL="0" lvl="0" indent="0" algn="l" rtl="0">
              <a:spcBef>
                <a:spcPts val="1200"/>
              </a:spcBef>
              <a:spcAft>
                <a:spcPts val="0"/>
              </a:spcAft>
              <a:buNone/>
            </a:pPr>
            <a:r>
              <a:rPr lang="en" b="1"/>
              <a:t>(iv) the nature of the problem to be studied; and </a:t>
            </a:r>
            <a:endParaRPr b="1"/>
          </a:p>
          <a:p>
            <a:pPr marL="0" lvl="0" indent="0" algn="l" rtl="0">
              <a:spcBef>
                <a:spcPts val="1200"/>
              </a:spcBef>
              <a:spcAft>
                <a:spcPts val="1200"/>
              </a:spcAft>
              <a:buNone/>
            </a:pPr>
            <a:r>
              <a:rPr lang="en" b="1"/>
              <a:t>(v) the availability of time and money for the research work.</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a:t>
            </a:r>
            <a:endParaRPr>
              <a:highlight>
                <a:srgbClr val="00FF00"/>
              </a:highlight>
            </a:endParaRPr>
          </a:p>
        </p:txBody>
      </p:sp>
      <p:sp>
        <p:nvSpPr>
          <p:cNvPr id="123" name="Google Shape;123;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1. Dependent and independent variables: </a:t>
            </a:r>
            <a:endParaRPr/>
          </a:p>
          <a:p>
            <a:pPr marL="0" lvl="0" indent="0" algn="l" rtl="0">
              <a:spcBef>
                <a:spcPts val="1200"/>
              </a:spcBef>
              <a:spcAft>
                <a:spcPts val="0"/>
              </a:spcAft>
              <a:buNone/>
            </a:pPr>
            <a:r>
              <a:rPr lang="en"/>
              <a:t>A concept which can take on different quantitative values is called a variable. </a:t>
            </a:r>
            <a:endParaRPr/>
          </a:p>
          <a:p>
            <a:pPr marL="0" lvl="0" indent="0" algn="l" rtl="0">
              <a:spcBef>
                <a:spcPts val="1200"/>
              </a:spcBef>
              <a:spcAft>
                <a:spcPts val="0"/>
              </a:spcAft>
              <a:buNone/>
            </a:pPr>
            <a:r>
              <a:rPr lang="en"/>
              <a:t>As such the concepts like weight, height, income are all examples of variables. </a:t>
            </a:r>
            <a:endParaRPr/>
          </a:p>
          <a:p>
            <a:pPr marL="0" lvl="0" indent="0" algn="l" rtl="0">
              <a:spcBef>
                <a:spcPts val="1200"/>
              </a:spcBef>
              <a:spcAft>
                <a:spcPts val="0"/>
              </a:spcAft>
              <a:buNone/>
            </a:pPr>
            <a:r>
              <a:rPr lang="en"/>
              <a:t>Qualitative phenomena (or the attributes) are also quantified on the basis of the presence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or absence of the concerning attribute(s). Phenomena which can take on quantitatively different values even in decimal points are called ‘continuous variables’.* But all variables are not continuous. If they can only be expressed in integer values, they are non-continuous variables or in statistical language ‘discrete variables’.** Age is an example of continuous variable, but the number of children is an example of non-continuous variable.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a:t>
            </a:r>
            <a:endParaRPr>
              <a:highlight>
                <a:srgbClr val="00FF00"/>
              </a:highlight>
            </a:endParaRPr>
          </a:p>
        </p:txBody>
      </p:sp>
      <p:sp>
        <p:nvSpPr>
          <p:cNvPr id="129" name="Google Shape;129;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one variable depends upon or is a consequence of the other variable, it is termed as a dependent variable, and the variable that is antecedent to the dependent variable is termed as an independent variable. </a:t>
            </a:r>
            <a:endParaRPr/>
          </a:p>
          <a:p>
            <a:pPr marL="0" lvl="0" indent="0" algn="l" rtl="0">
              <a:spcBef>
                <a:spcPts val="1200"/>
              </a:spcBef>
              <a:spcAft>
                <a:spcPts val="0"/>
              </a:spcAft>
              <a:buNone/>
            </a:pPr>
            <a:r>
              <a:rPr lang="en"/>
              <a:t>For instance, if we say that height depends upon age, then height is a dependent variable and age is an independent variable. </a:t>
            </a:r>
            <a:endParaRPr/>
          </a:p>
          <a:p>
            <a:pPr marL="0" lvl="0" indent="0" algn="l" rtl="0">
              <a:spcBef>
                <a:spcPts val="1200"/>
              </a:spcBef>
              <a:spcAft>
                <a:spcPts val="0"/>
              </a:spcAft>
              <a:buNone/>
            </a:pPr>
            <a:r>
              <a:rPr lang="en"/>
              <a:t>Similarly, readymade films and lectures are examples of independent variables, whereas behavioural changes, occurring as a result of the environmental manipulations, are examples of dependent variables. </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continued..2</a:t>
            </a:r>
            <a:endParaRPr>
              <a:highlight>
                <a:srgbClr val="00FF00"/>
              </a:highlight>
            </a:endParaRPr>
          </a:p>
        </p:txBody>
      </p:sp>
      <p:sp>
        <p:nvSpPr>
          <p:cNvPr id="135" name="Google Shape;135;p25"/>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2. Extraneous variable: </a:t>
            </a:r>
            <a:endParaRPr/>
          </a:p>
          <a:p>
            <a:pPr marL="0" lvl="0" indent="0" algn="l" rtl="0">
              <a:spcBef>
                <a:spcPts val="1200"/>
              </a:spcBef>
              <a:spcAft>
                <a:spcPts val="0"/>
              </a:spcAft>
              <a:buNone/>
            </a:pPr>
            <a:r>
              <a:rPr lang="en"/>
              <a:t>Independent variables that are not related to the purpose of the study, but may affect the dependent variable are termed as extraneous variables. </a:t>
            </a:r>
            <a:endParaRPr/>
          </a:p>
          <a:p>
            <a:pPr marL="0" lvl="0" indent="0" algn="l" rtl="0">
              <a:spcBef>
                <a:spcPts val="1200"/>
              </a:spcBef>
              <a:spcAft>
                <a:spcPts val="1200"/>
              </a:spcAft>
              <a:buNone/>
            </a:pPr>
            <a:r>
              <a:rPr lang="en"/>
              <a:t>Suppose the researcher wants to test the hypothesis that there is a relationship between children’s gains in social studies achievement and their self-concepts. In this case self-concept is an independent variable and social studies achievement is a dependent variable. Intelligence may as well affect the social studies achievement, but since it is not related to the purpose of the study undertaken by the researcher, it will be termed as an extraneous variable. Whatever effect is noticed on dependent variable as a result of extraneous variable(s) is technically described as an </a:t>
            </a:r>
            <a:r>
              <a:rPr lang="en">
                <a:highlight>
                  <a:srgbClr val="FFFF00"/>
                </a:highlight>
              </a:rPr>
              <a:t>‘experimental error’. </a:t>
            </a:r>
            <a:r>
              <a:rPr lang="en">
                <a:solidFill>
                  <a:srgbClr val="073763"/>
                </a:solidFill>
              </a:rPr>
              <a:t>A study must always be so designed that the effect upon the dependent variable is attributed entirely to the independent variable(s), and not to some extraneous variable or variables. </a:t>
            </a:r>
            <a:endParaRPr>
              <a:solidFill>
                <a:srgbClr val="07376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continued..3</a:t>
            </a:r>
            <a:endParaRPr>
              <a:highlight>
                <a:srgbClr val="00FF00"/>
              </a:highlight>
            </a:endParaRPr>
          </a:p>
        </p:txBody>
      </p:sp>
      <p:sp>
        <p:nvSpPr>
          <p:cNvPr id="141" name="Google Shape;141;p26"/>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 Control: </a:t>
            </a:r>
            <a:endParaRPr/>
          </a:p>
          <a:p>
            <a:pPr marL="0" lvl="0" indent="0" algn="l" rtl="0">
              <a:spcBef>
                <a:spcPts val="1200"/>
              </a:spcBef>
              <a:spcAft>
                <a:spcPts val="1200"/>
              </a:spcAft>
              <a:buNone/>
            </a:pPr>
            <a:r>
              <a:rPr lang="en"/>
              <a:t>One important characteristic of a good research design is to minimise the influence or effect of extraneous variable(s). The technical term ‘control’ is used when we design the study minimising the effects of extraneous independent variables. In experimental researches, the term ‘control’ is used to refer to restrain experimental conditions. </a:t>
            </a:r>
            <a:endParaRPr>
              <a:solidFill>
                <a:srgbClr val="07376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continued..4</a:t>
            </a:r>
            <a:endParaRPr>
              <a:highlight>
                <a:srgbClr val="00FF00"/>
              </a:highlight>
            </a:endParaRPr>
          </a:p>
        </p:txBody>
      </p:sp>
      <p:sp>
        <p:nvSpPr>
          <p:cNvPr id="147" name="Google Shape;147;p27"/>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Confounded relationship: </a:t>
            </a:r>
            <a:endParaRPr/>
          </a:p>
          <a:p>
            <a:pPr marL="0" lvl="0" indent="0" algn="l" rtl="0">
              <a:spcBef>
                <a:spcPts val="1200"/>
              </a:spcBef>
              <a:spcAft>
                <a:spcPts val="1200"/>
              </a:spcAft>
              <a:buNone/>
            </a:pPr>
            <a:r>
              <a:rPr lang="en"/>
              <a:t>When the dependent variable is not free from the influence of extraneous variable(s), the relationship between the dependent and independent variables is said to be confounded by an extraneous variable(s). </a:t>
            </a:r>
            <a:endParaRPr>
              <a:solidFill>
                <a:srgbClr val="07376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continued..5</a:t>
            </a:r>
            <a:endParaRPr>
              <a:highlight>
                <a:srgbClr val="00FF00"/>
              </a:highlight>
            </a:endParaRPr>
          </a:p>
        </p:txBody>
      </p:sp>
      <p:sp>
        <p:nvSpPr>
          <p:cNvPr id="153" name="Google Shape;153;p28"/>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Research hypothesis: </a:t>
            </a:r>
            <a:endParaRPr/>
          </a:p>
          <a:p>
            <a:pPr marL="0" lvl="0" indent="0" algn="l" rtl="0">
              <a:spcBef>
                <a:spcPts val="1200"/>
              </a:spcBef>
              <a:spcAft>
                <a:spcPts val="1200"/>
              </a:spcAft>
              <a:buNone/>
            </a:pPr>
            <a:r>
              <a:rPr lang="en"/>
              <a:t>When a prediction or a hypothesised relationship is to be tested by scientific methods, it is termed as </a:t>
            </a:r>
            <a:r>
              <a:rPr lang="en">
                <a:highlight>
                  <a:srgbClr val="00FFFF"/>
                </a:highlight>
              </a:rPr>
              <a:t>research hypothesis. </a:t>
            </a:r>
            <a:r>
              <a:rPr lang="en"/>
              <a:t>The research hypothesis is a predictive statement that relates an independent variable to a dependent variable. Usually a research hypothesis must contain, at least, one independent and one dependent variable. Predictive statements which are not to be objectively verified or the relationships that are assumed but not to be tested, are not termed research hypotheses. </a:t>
            </a:r>
            <a:endParaRPr>
              <a:solidFill>
                <a:srgbClr val="0737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continued..6</a:t>
            </a:r>
            <a:endParaRPr>
              <a:highlight>
                <a:srgbClr val="00FF00"/>
              </a:highlight>
            </a:endParaRPr>
          </a:p>
        </p:txBody>
      </p:sp>
      <p:sp>
        <p:nvSpPr>
          <p:cNvPr id="159" name="Google Shape;159;p29"/>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Experimental and non-experimental hypothesis-testing research: </a:t>
            </a:r>
            <a:endParaRPr/>
          </a:p>
          <a:p>
            <a:pPr marL="0" lvl="0" indent="0" algn="l" rtl="0">
              <a:spcBef>
                <a:spcPts val="1200"/>
              </a:spcBef>
              <a:spcAft>
                <a:spcPts val="1200"/>
              </a:spcAft>
              <a:buNone/>
            </a:pPr>
            <a:r>
              <a:rPr lang="en"/>
              <a:t> When the purpose of research is to test a research hypothesis, it is termed as hypothesis-testing research. It can be of the experimental design or of the non-experimental design. Research in which the independent variable is manipulated is termed ‘experimental hypothesis-testing research’ and a research in which an independent variable is not manipulated is called ‘non-experimental hypothesis-testing research’.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continued..7</a:t>
            </a:r>
            <a:endParaRPr>
              <a:highlight>
                <a:srgbClr val="00FF00"/>
              </a:highlight>
            </a:endParaRPr>
          </a:p>
        </p:txBody>
      </p:sp>
      <p:sp>
        <p:nvSpPr>
          <p:cNvPr id="165" name="Google Shape;165;p30"/>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7. Experimental and control groups:</a:t>
            </a:r>
            <a:endParaRPr/>
          </a:p>
          <a:p>
            <a:pPr marL="0" lvl="0" indent="0" algn="l" rtl="0">
              <a:spcBef>
                <a:spcPts val="1200"/>
              </a:spcBef>
              <a:spcAft>
                <a:spcPts val="1200"/>
              </a:spcAft>
              <a:buNone/>
            </a:pPr>
            <a:r>
              <a:rPr lang="en"/>
              <a:t> In an experimental hypothesis-testing research when a group is exposed to usual conditions, it is termed a ‘control group’, but when the group is exposed to some novel or special condition, it is termed an ‘experimental group’. In the above illustration, the Group A can be called a control group and the Group B an experimental group. If both groups A and B are exposed to special studies programmes, then both groups would be termed ‘experimental groups.’ It is possible to design studies which include only experimental groups or studies which include both experimental and control groups.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continued..8</a:t>
            </a:r>
            <a:endParaRPr>
              <a:highlight>
                <a:srgbClr val="00FF00"/>
              </a:highlight>
            </a:endParaRPr>
          </a:p>
        </p:txBody>
      </p:sp>
      <p:sp>
        <p:nvSpPr>
          <p:cNvPr id="171" name="Google Shape;171;p31"/>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8. Treatments: </a:t>
            </a:r>
            <a:endParaRPr/>
          </a:p>
          <a:p>
            <a:pPr marL="0" lvl="0" indent="0" algn="l" rtl="0">
              <a:spcBef>
                <a:spcPts val="1200"/>
              </a:spcBef>
              <a:spcAft>
                <a:spcPts val="1200"/>
              </a:spcAft>
              <a:buNone/>
            </a:pPr>
            <a:r>
              <a:rPr lang="en"/>
              <a:t>The different conditions under which experimental and control groups are put are usually referred to as ‘treatments’. In the illustration taken above, the two treatments are the usual studies programme and the special studies programme. Similarly, if we want to determine through an experiment the comparative impact of three varieties of fertilizers on the yield of wheat, in that case the three varieties of fertilizers will be treated as three treatments.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1768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Topics to be Covered</a:t>
            </a:r>
            <a:endParaRPr/>
          </a:p>
        </p:txBody>
      </p:sp>
      <p:sp>
        <p:nvSpPr>
          <p:cNvPr id="73" name="Google Shape;73;p14"/>
          <p:cNvSpPr txBox="1">
            <a:spLocks noGrp="1"/>
          </p:cNvSpPr>
          <p:nvPr>
            <p:ph type="body" idx="1"/>
          </p:nvPr>
        </p:nvSpPr>
        <p:spPr>
          <a:xfrm>
            <a:off x="311700" y="805300"/>
            <a:ext cx="8520600" cy="4070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Meaning of Research Design, </a:t>
            </a:r>
            <a:endParaRPr b="1" dirty="0"/>
          </a:p>
          <a:p>
            <a:pPr marL="457200" lvl="0" indent="-342900" algn="l" rtl="0">
              <a:spcBef>
                <a:spcPts val="0"/>
              </a:spcBef>
              <a:spcAft>
                <a:spcPts val="0"/>
              </a:spcAft>
              <a:buSzPts val="1800"/>
              <a:buChar char="➔"/>
            </a:pPr>
            <a:r>
              <a:rPr lang="en" b="1" dirty="0"/>
              <a:t>Need for Research Design, </a:t>
            </a:r>
            <a:endParaRPr b="1" dirty="0"/>
          </a:p>
          <a:p>
            <a:pPr marL="457200" lvl="0" indent="-342900" algn="l" rtl="0">
              <a:spcBef>
                <a:spcPts val="0"/>
              </a:spcBef>
              <a:spcAft>
                <a:spcPts val="0"/>
              </a:spcAft>
              <a:buSzPts val="1800"/>
              <a:buChar char="➔"/>
            </a:pPr>
            <a:r>
              <a:rPr lang="en" b="1" dirty="0"/>
              <a:t>Features of a Good Design, </a:t>
            </a:r>
            <a:endParaRPr b="1" dirty="0"/>
          </a:p>
          <a:p>
            <a:pPr marL="457200" lvl="0" indent="-342900" algn="l" rtl="0">
              <a:spcBef>
                <a:spcPts val="0"/>
              </a:spcBef>
              <a:spcAft>
                <a:spcPts val="0"/>
              </a:spcAft>
              <a:buSzPts val="1800"/>
              <a:buChar char="➔"/>
            </a:pPr>
            <a:r>
              <a:rPr lang="en" b="1" dirty="0"/>
              <a:t>Important Concepts Relating to Research Design, </a:t>
            </a:r>
            <a:endParaRPr b="1" dirty="0"/>
          </a:p>
          <a:p>
            <a:pPr marL="457200" lvl="0" indent="-342900" algn="l" rtl="0">
              <a:spcBef>
                <a:spcPts val="0"/>
              </a:spcBef>
              <a:spcAft>
                <a:spcPts val="0"/>
              </a:spcAft>
              <a:buSzPts val="1800"/>
              <a:buChar char="➔"/>
            </a:pPr>
            <a:r>
              <a:rPr lang="en" b="1" dirty="0"/>
              <a:t>Different Research Designs, </a:t>
            </a:r>
            <a:endParaRPr b="1" dirty="0"/>
          </a:p>
          <a:p>
            <a:pPr marL="457200" lvl="0" indent="-342900" algn="l" rtl="0">
              <a:spcBef>
                <a:spcPts val="0"/>
              </a:spcBef>
              <a:spcAft>
                <a:spcPts val="0"/>
              </a:spcAft>
              <a:buSzPts val="1800"/>
              <a:buChar char="➔"/>
            </a:pPr>
            <a:r>
              <a:rPr lang="en" b="1" dirty="0" smtClean="0"/>
              <a:t>Design </a:t>
            </a:r>
            <a:r>
              <a:rPr lang="en" b="1" dirty="0"/>
              <a:t>of Sample Surveys: </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0"/>
            <a:ext cx="8520600" cy="426000"/>
          </a:xfrm>
          <a:prstGeom prst="rect">
            <a:avLst/>
          </a:prstGeom>
        </p:spPr>
        <p:txBody>
          <a:bodyPr spcFirstLastPara="1" wrap="square" lIns="91425" tIns="91425" rIns="91425" bIns="91425" anchor="t" anchorCtr="0">
            <a:normAutofit fontScale="90000"/>
          </a:bodyPr>
          <a:lstStyle/>
          <a:p>
            <a:pPr marL="457200" lvl="0" indent="-331470" algn="l" rtl="0">
              <a:lnSpc>
                <a:spcPct val="115000"/>
              </a:lnSpc>
              <a:spcBef>
                <a:spcPts val="0"/>
              </a:spcBef>
              <a:spcAft>
                <a:spcPts val="0"/>
              </a:spcAft>
              <a:buClr>
                <a:schemeClr val="dk2"/>
              </a:buClr>
              <a:buSzPct val="1000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continued..9</a:t>
            </a:r>
            <a:endParaRPr>
              <a:highlight>
                <a:srgbClr val="00FF00"/>
              </a:highlight>
            </a:endParaRPr>
          </a:p>
        </p:txBody>
      </p:sp>
      <p:sp>
        <p:nvSpPr>
          <p:cNvPr id="177" name="Google Shape;177;p32"/>
          <p:cNvSpPr txBox="1">
            <a:spLocks noGrp="1"/>
          </p:cNvSpPr>
          <p:nvPr>
            <p:ph type="body" idx="1"/>
          </p:nvPr>
        </p:nvSpPr>
        <p:spPr>
          <a:xfrm>
            <a:off x="161150" y="426000"/>
            <a:ext cx="9068700" cy="471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9. Experiment: </a:t>
            </a:r>
            <a:endParaRPr/>
          </a:p>
          <a:p>
            <a:pPr marL="0" lvl="0" indent="0" algn="just" rtl="0">
              <a:spcBef>
                <a:spcPts val="1200"/>
              </a:spcBef>
              <a:spcAft>
                <a:spcPts val="0"/>
              </a:spcAft>
              <a:buNone/>
            </a:pPr>
            <a:r>
              <a:rPr lang="en"/>
              <a:t>The process of examining the truth of a statistical hypothesis, relating to some research problem, is known as an experiment. </a:t>
            </a:r>
            <a:endParaRPr/>
          </a:p>
          <a:p>
            <a:pPr marL="0" lvl="0" indent="0" algn="just" rtl="0">
              <a:spcBef>
                <a:spcPts val="1200"/>
              </a:spcBef>
              <a:spcAft>
                <a:spcPts val="0"/>
              </a:spcAft>
              <a:buNone/>
            </a:pPr>
            <a:r>
              <a:rPr lang="en"/>
              <a:t>For example, we can conduct an experiment to examine the usefulness of a certain newly developed drug. </a:t>
            </a:r>
            <a:endParaRPr/>
          </a:p>
          <a:p>
            <a:pPr marL="0" lvl="0" indent="0" algn="just" rtl="0">
              <a:spcBef>
                <a:spcPts val="1200"/>
              </a:spcBef>
              <a:spcAft>
                <a:spcPts val="0"/>
              </a:spcAft>
              <a:buNone/>
            </a:pPr>
            <a:r>
              <a:rPr lang="en"/>
              <a:t>Experiments can be of two types viz., absolute experiment and comparative experiment. </a:t>
            </a:r>
            <a:endParaRPr/>
          </a:p>
          <a:p>
            <a:pPr marL="0" lvl="0" indent="0" algn="just" rtl="0">
              <a:spcBef>
                <a:spcPts val="1200"/>
              </a:spcBef>
              <a:spcAft>
                <a:spcPts val="0"/>
              </a:spcAft>
              <a:buNone/>
            </a:pPr>
            <a:r>
              <a:rPr lang="en"/>
              <a:t>If we want to determine the impact of a fertilizer on the yield of a crop, it is a case of absolute experiment; but if we want to determine the impact of one fertilizer as compared to the impact of some other fertilizer, our experiment then will be termed as a comparative experiment. Often, we undertake comparative experiments when we talk of designs of experiments. </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Important Concepts Relating to Research Design continued..10</a:t>
            </a:r>
            <a:endParaRPr>
              <a:highlight>
                <a:srgbClr val="00FF00"/>
              </a:highlight>
            </a:endParaRPr>
          </a:p>
        </p:txBody>
      </p:sp>
      <p:sp>
        <p:nvSpPr>
          <p:cNvPr id="183" name="Google Shape;183;p33"/>
          <p:cNvSpPr txBox="1">
            <a:spLocks noGrp="1"/>
          </p:cNvSpPr>
          <p:nvPr>
            <p:ph type="body" idx="1"/>
          </p:nvPr>
        </p:nvSpPr>
        <p:spPr>
          <a:xfrm>
            <a:off x="161150" y="966925"/>
            <a:ext cx="8671200" cy="38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10. Experimental unit(s): </a:t>
            </a:r>
            <a:endParaRPr b="1"/>
          </a:p>
          <a:p>
            <a:pPr marL="0" lvl="0" indent="0" algn="l" rtl="0">
              <a:spcBef>
                <a:spcPts val="1200"/>
              </a:spcBef>
              <a:spcAft>
                <a:spcPts val="0"/>
              </a:spcAft>
              <a:buNone/>
            </a:pPr>
            <a:r>
              <a:rPr lang="en" b="1"/>
              <a:t>The pre-determined plots or the blocks, where different treatments are used, are known as experimental units. Such experimental units must be selected (defined) very carefully.</a:t>
            </a: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highlight>
                  <a:srgbClr val="00FF00"/>
                </a:highlight>
                <a:latin typeface="Open Sans"/>
                <a:ea typeface="Open Sans"/>
                <a:cs typeface="Open Sans"/>
                <a:sym typeface="Open Sans"/>
              </a:rPr>
              <a:t>Different Research Designs</a:t>
            </a:r>
            <a:endParaRPr>
              <a:highlight>
                <a:srgbClr val="00FF00"/>
              </a:highlight>
            </a:endParaRPr>
          </a:p>
        </p:txBody>
      </p:sp>
      <p:sp>
        <p:nvSpPr>
          <p:cNvPr id="189" name="Google Shape;189;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(1) research design in case of exploratory research studies; </a:t>
            </a:r>
            <a:endParaRPr b="1"/>
          </a:p>
          <a:p>
            <a:pPr marL="0" lvl="0" indent="0" algn="l" rtl="0">
              <a:spcBef>
                <a:spcPts val="1200"/>
              </a:spcBef>
              <a:spcAft>
                <a:spcPts val="0"/>
              </a:spcAft>
              <a:buNone/>
            </a:pPr>
            <a:r>
              <a:rPr lang="en" b="1"/>
              <a:t>(2) research design in case of descriptive and diagnostic research studies, and </a:t>
            </a:r>
            <a:endParaRPr b="1"/>
          </a:p>
          <a:p>
            <a:pPr marL="0" lvl="0" indent="0" algn="l" rtl="0">
              <a:spcBef>
                <a:spcPts val="1200"/>
              </a:spcBef>
              <a:spcAft>
                <a:spcPts val="1200"/>
              </a:spcAft>
              <a:buNone/>
            </a:pPr>
            <a:r>
              <a:rPr lang="en" b="1"/>
              <a:t>(3) research design in case of hypothesis-testing research studies.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163000"/>
            <a:ext cx="8520600" cy="468300"/>
          </a:xfrm>
          <a:prstGeom prst="rect">
            <a:avLst/>
          </a:prstGeom>
        </p:spPr>
        <p:txBody>
          <a:bodyPr spcFirstLastPara="1" wrap="square" lIns="91425" tIns="91425" rIns="91425" bIns="91425" anchor="t" anchorCtr="0">
            <a:normAutofit fontScale="90000"/>
          </a:bodyPr>
          <a:lstStyle/>
          <a:p>
            <a:pPr marL="457200" lvl="0" indent="-342900" algn="l" rtl="0">
              <a:lnSpc>
                <a:spcPct val="115000"/>
              </a:lnSpc>
              <a:spcBef>
                <a:spcPts val="0"/>
              </a:spcBef>
              <a:spcAft>
                <a:spcPts val="0"/>
              </a:spcAft>
              <a:buClr>
                <a:schemeClr val="dk2"/>
              </a:buClr>
              <a:buSzPts val="1800"/>
              <a:buFont typeface="Open Sans"/>
              <a:buChar char="➔"/>
            </a:pPr>
            <a:r>
              <a:rPr lang="en" sz="1800" b="0">
                <a:solidFill>
                  <a:schemeClr val="dk2"/>
                </a:solidFill>
                <a:latin typeface="Open Sans"/>
                <a:ea typeface="Open Sans"/>
                <a:cs typeface="Open Sans"/>
                <a:sym typeface="Open Sans"/>
              </a:rPr>
              <a:t>1. Research design in case of exploratory research studies: </a:t>
            </a:r>
            <a:endParaRPr>
              <a:highlight>
                <a:srgbClr val="00FF00"/>
              </a:highlight>
            </a:endParaRPr>
          </a:p>
        </p:txBody>
      </p:sp>
      <p:sp>
        <p:nvSpPr>
          <p:cNvPr id="195" name="Google Shape;195;p35"/>
          <p:cNvSpPr txBox="1">
            <a:spLocks noGrp="1"/>
          </p:cNvSpPr>
          <p:nvPr>
            <p:ph type="body" idx="1"/>
          </p:nvPr>
        </p:nvSpPr>
        <p:spPr>
          <a:xfrm>
            <a:off x="311700" y="711775"/>
            <a:ext cx="8520600" cy="4297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Exploratory research studies are also termed as formulative research studies. The main purpose of such studies is that of formulating a problem for more precise investigation or of developing the working hypotheses from an operational point of view. </a:t>
            </a:r>
            <a:endParaRPr b="1"/>
          </a:p>
          <a:p>
            <a:pPr marL="0" lvl="0" indent="0" algn="l" rtl="0">
              <a:spcBef>
                <a:spcPts val="1200"/>
              </a:spcBef>
              <a:spcAft>
                <a:spcPts val="0"/>
              </a:spcAft>
              <a:buNone/>
            </a:pPr>
            <a:r>
              <a:rPr lang="en" b="1"/>
              <a:t> The major emphasis in such studies is on the discovery of ideas and insights. </a:t>
            </a:r>
            <a:endParaRPr b="1"/>
          </a:p>
          <a:p>
            <a:pPr marL="0" lvl="0" indent="0" algn="l" rtl="0">
              <a:spcBef>
                <a:spcPts val="1200"/>
              </a:spcBef>
              <a:spcAft>
                <a:spcPts val="0"/>
              </a:spcAft>
              <a:buNone/>
            </a:pPr>
            <a:r>
              <a:rPr lang="en" b="1"/>
              <a:t> </a:t>
            </a:r>
            <a:r>
              <a:rPr lang="en" b="1">
                <a:solidFill>
                  <a:srgbClr val="980000"/>
                </a:solidFill>
              </a:rPr>
              <a:t>Generally, the following three methods in the context of research design for such studies are talked about: </a:t>
            </a:r>
            <a:endParaRPr b="1">
              <a:solidFill>
                <a:srgbClr val="980000"/>
              </a:solidFill>
            </a:endParaRPr>
          </a:p>
          <a:p>
            <a:pPr marL="0" lvl="0" indent="0" algn="l" rtl="0">
              <a:spcBef>
                <a:spcPts val="1200"/>
              </a:spcBef>
              <a:spcAft>
                <a:spcPts val="0"/>
              </a:spcAft>
              <a:buNone/>
            </a:pPr>
            <a:r>
              <a:rPr lang="en" b="1">
                <a:solidFill>
                  <a:srgbClr val="0B5394"/>
                </a:solidFill>
              </a:rPr>
              <a:t>(a) the survey of concerning literature; </a:t>
            </a:r>
            <a:endParaRPr b="1">
              <a:solidFill>
                <a:srgbClr val="0B5394"/>
              </a:solidFill>
            </a:endParaRPr>
          </a:p>
          <a:p>
            <a:pPr marL="0" lvl="0" indent="0" algn="l" rtl="0">
              <a:spcBef>
                <a:spcPts val="1200"/>
              </a:spcBef>
              <a:spcAft>
                <a:spcPts val="0"/>
              </a:spcAft>
              <a:buNone/>
            </a:pPr>
            <a:r>
              <a:rPr lang="en" b="1">
                <a:solidFill>
                  <a:srgbClr val="0B5394"/>
                </a:solidFill>
              </a:rPr>
              <a:t>(b) the experience survey and </a:t>
            </a:r>
            <a:endParaRPr b="1">
              <a:solidFill>
                <a:srgbClr val="0B5394"/>
              </a:solidFill>
            </a:endParaRPr>
          </a:p>
          <a:p>
            <a:pPr marL="0" lvl="0" indent="0" algn="l" rtl="0">
              <a:spcBef>
                <a:spcPts val="1200"/>
              </a:spcBef>
              <a:spcAft>
                <a:spcPts val="1200"/>
              </a:spcAft>
              <a:buNone/>
            </a:pPr>
            <a:r>
              <a:rPr lang="en" b="1">
                <a:solidFill>
                  <a:srgbClr val="0B5394"/>
                </a:solidFill>
              </a:rPr>
              <a:t>(c) the analysis of ‘insight-stimulating’ examples. </a:t>
            </a:r>
            <a:endParaRPr b="1">
              <a:solidFill>
                <a:srgbClr val="0B539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163000"/>
            <a:ext cx="8520600" cy="468300"/>
          </a:xfrm>
          <a:prstGeom prst="rect">
            <a:avLst/>
          </a:prstGeom>
        </p:spPr>
        <p:txBody>
          <a:bodyPr spcFirstLastPara="1" wrap="square" lIns="91425" tIns="91425" rIns="91425" bIns="91425" anchor="t" anchorCtr="0">
            <a:normAutofit fontScale="90000"/>
          </a:bodyPr>
          <a:lstStyle/>
          <a:p>
            <a:pPr marL="457200" lvl="0" indent="-342900" algn="l" rtl="0">
              <a:lnSpc>
                <a:spcPct val="115000"/>
              </a:lnSpc>
              <a:spcBef>
                <a:spcPts val="0"/>
              </a:spcBef>
              <a:spcAft>
                <a:spcPts val="0"/>
              </a:spcAft>
              <a:buClr>
                <a:schemeClr val="dk2"/>
              </a:buClr>
              <a:buSzPts val="1800"/>
              <a:buFont typeface="Open Sans"/>
              <a:buChar char="➔"/>
            </a:pPr>
            <a:r>
              <a:rPr lang="en" sz="1800" b="0">
                <a:solidFill>
                  <a:schemeClr val="dk2"/>
                </a:solidFill>
                <a:latin typeface="Open Sans"/>
                <a:ea typeface="Open Sans"/>
                <a:cs typeface="Open Sans"/>
                <a:sym typeface="Open Sans"/>
              </a:rPr>
              <a:t>2. Research design in case of descriptive and diagnostic research studies: </a:t>
            </a:r>
            <a:endParaRPr>
              <a:highlight>
                <a:srgbClr val="00FF00"/>
              </a:highlight>
            </a:endParaRPr>
          </a:p>
        </p:txBody>
      </p:sp>
      <p:sp>
        <p:nvSpPr>
          <p:cNvPr id="201" name="Google Shape;201;p36"/>
          <p:cNvSpPr txBox="1">
            <a:spLocks noGrp="1"/>
          </p:cNvSpPr>
          <p:nvPr>
            <p:ph type="body" idx="1"/>
          </p:nvPr>
        </p:nvSpPr>
        <p:spPr>
          <a:xfrm>
            <a:off x="311700" y="711775"/>
            <a:ext cx="8520600" cy="429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Descriptive research studies are those studies which are concerned with describing the characteristics of a particular individual, or of a group, whereas diagnostic research studies determine the frequency with which something occurs or its association with something else.</a:t>
            </a:r>
            <a:endParaRPr b="1"/>
          </a:p>
          <a:p>
            <a:pPr marL="0" lvl="0" indent="0" algn="l" rtl="0">
              <a:spcBef>
                <a:spcPts val="1200"/>
              </a:spcBef>
              <a:spcAft>
                <a:spcPts val="0"/>
              </a:spcAft>
              <a:buNone/>
            </a:pPr>
            <a:r>
              <a:rPr lang="en" b="1"/>
              <a:t> The studies concerning whether certain variables are associated are examples of diagnostic research studies. As against this, studies concerned with specific predictions, with narration of facts and characteristics concerning individual, group or situation are all examples of descriptive research studies.</a:t>
            </a:r>
            <a:endParaRPr b="1"/>
          </a:p>
          <a:p>
            <a:pPr marL="0" lvl="0" indent="0" algn="l" rtl="0">
              <a:spcBef>
                <a:spcPts val="1200"/>
              </a:spcBef>
              <a:spcAft>
                <a:spcPts val="1200"/>
              </a:spcAft>
              <a:buNone/>
            </a:pPr>
            <a:r>
              <a:rPr lang="en" b="1"/>
              <a:t> </a:t>
            </a:r>
            <a:r>
              <a:rPr lang="en" b="1">
                <a:solidFill>
                  <a:srgbClr val="4A86E8"/>
                </a:solidFill>
              </a:rPr>
              <a:t>The research design must make enough provision for protection against bias and must maximise reliability</a:t>
            </a:r>
            <a:endParaRPr b="1">
              <a:solidFill>
                <a:srgbClr val="4A86E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163000"/>
            <a:ext cx="8520600" cy="656100"/>
          </a:xfrm>
          <a:prstGeom prst="rect">
            <a:avLst/>
          </a:prstGeom>
        </p:spPr>
        <p:txBody>
          <a:bodyPr spcFirstLastPara="1" wrap="square" lIns="91425" tIns="91425" rIns="91425" bIns="91425" anchor="t" anchorCtr="0">
            <a:normAutofit fontScale="90000"/>
          </a:bodyPr>
          <a:lstStyle/>
          <a:p>
            <a:pPr marL="457200" lvl="0" indent="-331470" algn="l" rtl="0">
              <a:lnSpc>
                <a:spcPct val="115000"/>
              </a:lnSpc>
              <a:spcBef>
                <a:spcPts val="0"/>
              </a:spcBef>
              <a:spcAft>
                <a:spcPts val="0"/>
              </a:spcAft>
              <a:buClr>
                <a:schemeClr val="dk2"/>
              </a:buClr>
              <a:buSzPct val="100000"/>
              <a:buFont typeface="Open Sans"/>
              <a:buChar char="➔"/>
            </a:pPr>
            <a:r>
              <a:rPr lang="en" sz="1800" b="0">
                <a:solidFill>
                  <a:schemeClr val="dk2"/>
                </a:solidFill>
                <a:latin typeface="Open Sans"/>
                <a:ea typeface="Open Sans"/>
                <a:cs typeface="Open Sans"/>
                <a:sym typeface="Open Sans"/>
              </a:rPr>
              <a:t>2. Research design in case of descriptive and diagnostic research studies: continued...</a:t>
            </a:r>
            <a:endParaRPr>
              <a:highlight>
                <a:srgbClr val="00FF00"/>
              </a:highlight>
            </a:endParaRPr>
          </a:p>
        </p:txBody>
      </p:sp>
      <p:sp>
        <p:nvSpPr>
          <p:cNvPr id="207" name="Google Shape;207;p37"/>
          <p:cNvSpPr txBox="1">
            <a:spLocks noGrp="1"/>
          </p:cNvSpPr>
          <p:nvPr>
            <p:ph type="body" idx="1"/>
          </p:nvPr>
        </p:nvSpPr>
        <p:spPr>
          <a:xfrm>
            <a:off x="311700" y="711775"/>
            <a:ext cx="8520600" cy="4297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895" b="1"/>
              <a:t>The design in such studies must be rigid and not flexible and must focus attention on the following:</a:t>
            </a:r>
            <a:endParaRPr sz="1895" b="1"/>
          </a:p>
          <a:p>
            <a:pPr marL="0" lvl="0" indent="0" algn="l" rtl="0">
              <a:lnSpc>
                <a:spcPct val="95000"/>
              </a:lnSpc>
              <a:spcBef>
                <a:spcPts val="1200"/>
              </a:spcBef>
              <a:spcAft>
                <a:spcPts val="0"/>
              </a:spcAft>
              <a:buSzPts val="852"/>
              <a:buNone/>
            </a:pPr>
            <a:r>
              <a:rPr lang="en" sz="1895" b="1"/>
              <a:t>(a) Formulating the objective of the study (what the study is about and why is it being made?) </a:t>
            </a:r>
            <a:endParaRPr sz="1895" b="1"/>
          </a:p>
          <a:p>
            <a:pPr marL="0" lvl="0" indent="0" algn="l" rtl="0">
              <a:lnSpc>
                <a:spcPct val="95000"/>
              </a:lnSpc>
              <a:spcBef>
                <a:spcPts val="1200"/>
              </a:spcBef>
              <a:spcAft>
                <a:spcPts val="0"/>
              </a:spcAft>
              <a:buSzPts val="852"/>
              <a:buNone/>
            </a:pPr>
            <a:r>
              <a:rPr lang="en" sz="1895" b="1"/>
              <a:t>(b) Designing the methods of data collection (what techniques of gathering data will be adopted?) </a:t>
            </a:r>
            <a:endParaRPr sz="1895" b="1"/>
          </a:p>
          <a:p>
            <a:pPr marL="0" lvl="0" indent="0" algn="l" rtl="0">
              <a:lnSpc>
                <a:spcPct val="95000"/>
              </a:lnSpc>
              <a:spcBef>
                <a:spcPts val="1200"/>
              </a:spcBef>
              <a:spcAft>
                <a:spcPts val="0"/>
              </a:spcAft>
              <a:buSzPts val="852"/>
              <a:buNone/>
            </a:pPr>
            <a:r>
              <a:rPr lang="en" sz="1895" b="1"/>
              <a:t>(c) Selecting the sample (how much material will be needed?) </a:t>
            </a:r>
            <a:endParaRPr sz="1895" b="1"/>
          </a:p>
          <a:p>
            <a:pPr marL="0" lvl="0" indent="0" algn="l" rtl="0">
              <a:lnSpc>
                <a:spcPct val="95000"/>
              </a:lnSpc>
              <a:spcBef>
                <a:spcPts val="1200"/>
              </a:spcBef>
              <a:spcAft>
                <a:spcPts val="0"/>
              </a:spcAft>
              <a:buSzPts val="852"/>
              <a:buNone/>
            </a:pPr>
            <a:r>
              <a:rPr lang="en" sz="1895" b="1"/>
              <a:t>(d) Collecting the data (where can the required data be found and with what time period should the data be related?) </a:t>
            </a:r>
            <a:endParaRPr sz="1895" b="1"/>
          </a:p>
          <a:p>
            <a:pPr marL="0" lvl="0" indent="0" algn="l" rtl="0">
              <a:lnSpc>
                <a:spcPct val="95000"/>
              </a:lnSpc>
              <a:spcBef>
                <a:spcPts val="1200"/>
              </a:spcBef>
              <a:spcAft>
                <a:spcPts val="0"/>
              </a:spcAft>
              <a:buSzPts val="852"/>
              <a:buNone/>
            </a:pPr>
            <a:r>
              <a:rPr lang="en" sz="1895" b="1"/>
              <a:t>(e) Processing and analysing the data. </a:t>
            </a:r>
            <a:endParaRPr sz="1895" b="1"/>
          </a:p>
          <a:p>
            <a:pPr marL="0" lvl="0" indent="0" algn="l" rtl="0">
              <a:lnSpc>
                <a:spcPct val="95000"/>
              </a:lnSpc>
              <a:spcBef>
                <a:spcPts val="1200"/>
              </a:spcBef>
              <a:spcAft>
                <a:spcPts val="0"/>
              </a:spcAft>
              <a:buSzPts val="852"/>
              <a:buNone/>
            </a:pPr>
            <a:r>
              <a:rPr lang="en" sz="1895" b="1"/>
              <a:t>(f) Reporting the findings.</a:t>
            </a:r>
            <a:endParaRPr sz="1895" b="1"/>
          </a:p>
          <a:p>
            <a:pPr marL="0" lvl="0" indent="0" algn="l" rtl="0">
              <a:lnSpc>
                <a:spcPct val="95000"/>
              </a:lnSpc>
              <a:spcBef>
                <a:spcPts val="1200"/>
              </a:spcBef>
              <a:spcAft>
                <a:spcPts val="0"/>
              </a:spcAft>
              <a:buSzPts val="852"/>
              <a:buNone/>
            </a:pPr>
            <a:endParaRPr sz="1895" b="1"/>
          </a:p>
          <a:p>
            <a:pPr marL="0" lvl="0" indent="0" algn="l" rtl="0">
              <a:lnSpc>
                <a:spcPct val="95000"/>
              </a:lnSpc>
              <a:spcBef>
                <a:spcPts val="1200"/>
              </a:spcBef>
              <a:spcAft>
                <a:spcPts val="0"/>
              </a:spcAft>
              <a:buSzPts val="852"/>
              <a:buNone/>
            </a:pPr>
            <a:endParaRPr sz="1895" b="1"/>
          </a:p>
          <a:p>
            <a:pPr marL="0" lvl="0" indent="0" algn="l" rtl="0">
              <a:lnSpc>
                <a:spcPct val="95000"/>
              </a:lnSpc>
              <a:spcBef>
                <a:spcPts val="1200"/>
              </a:spcBef>
              <a:spcAft>
                <a:spcPts val="1200"/>
              </a:spcAft>
              <a:buSzPts val="852"/>
              <a:buNone/>
            </a:pPr>
            <a:endParaRPr sz="1895"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8"/>
          <p:cNvPicPr preferRelativeResize="0"/>
          <p:nvPr/>
        </p:nvPicPr>
        <p:blipFill rotWithShape="1">
          <a:blip r:embed="rId3">
            <a:alphaModFix/>
          </a:blip>
          <a:srcRect l="28639" t="36806" r="28622" b="14909"/>
          <a:stretch/>
        </p:blipFill>
        <p:spPr>
          <a:xfrm>
            <a:off x="201450" y="0"/>
            <a:ext cx="894255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163000"/>
            <a:ext cx="8520600" cy="656100"/>
          </a:xfrm>
          <a:prstGeom prst="rect">
            <a:avLst/>
          </a:prstGeom>
        </p:spPr>
        <p:txBody>
          <a:bodyPr spcFirstLastPara="1" wrap="square" lIns="91425" tIns="91425" rIns="91425" bIns="91425" anchor="t" anchorCtr="0">
            <a:normAutofit/>
          </a:bodyPr>
          <a:lstStyle/>
          <a:p>
            <a:pPr marL="457200" lvl="0" indent="-331470" algn="l" rtl="0">
              <a:lnSpc>
                <a:spcPct val="115000"/>
              </a:lnSpc>
              <a:spcBef>
                <a:spcPts val="0"/>
              </a:spcBef>
              <a:spcAft>
                <a:spcPts val="0"/>
              </a:spcAft>
              <a:buClr>
                <a:schemeClr val="dk2"/>
              </a:buClr>
              <a:buSzPct val="100000"/>
              <a:buFont typeface="Open Sans"/>
              <a:buChar char="➔"/>
            </a:pPr>
            <a:r>
              <a:rPr lang="en" sz="1800" b="0">
                <a:solidFill>
                  <a:schemeClr val="dk2"/>
                </a:solidFill>
                <a:latin typeface="Open Sans"/>
                <a:ea typeface="Open Sans"/>
                <a:cs typeface="Open Sans"/>
                <a:sym typeface="Open Sans"/>
              </a:rPr>
              <a:t>3. Research design in case of hypothesis-testing research studies:</a:t>
            </a:r>
            <a:endParaRPr>
              <a:highlight>
                <a:srgbClr val="00FF00"/>
              </a:highlight>
            </a:endParaRPr>
          </a:p>
        </p:txBody>
      </p:sp>
      <p:sp>
        <p:nvSpPr>
          <p:cNvPr id="218" name="Google Shape;218;p39"/>
          <p:cNvSpPr txBox="1">
            <a:spLocks noGrp="1"/>
          </p:cNvSpPr>
          <p:nvPr>
            <p:ph type="body" idx="1"/>
          </p:nvPr>
        </p:nvSpPr>
        <p:spPr>
          <a:xfrm>
            <a:off x="311700" y="711775"/>
            <a:ext cx="8766600" cy="4297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895" b="1"/>
              <a:t>Hypothesis-testing research studies (generally known as experimental studies) are those where the researcher tests the hypotheses of causal relationships between variables. </a:t>
            </a:r>
            <a:endParaRPr sz="1895" b="1"/>
          </a:p>
          <a:p>
            <a:pPr marL="0" lvl="0" indent="0" algn="l" rtl="0">
              <a:lnSpc>
                <a:spcPct val="95000"/>
              </a:lnSpc>
              <a:spcBef>
                <a:spcPts val="1200"/>
              </a:spcBef>
              <a:spcAft>
                <a:spcPts val="1200"/>
              </a:spcAft>
              <a:buSzPts val="852"/>
              <a:buNone/>
            </a:pPr>
            <a:r>
              <a:rPr lang="en" sz="1895" b="1"/>
              <a:t>Such studies require procedures that will not only reduce bias and increase reliability, but will permit drawing inferences about causality. Usually experiments meet this requirement. Hence, when we talk of research design in such studies, we often mean the design of experiments. </a:t>
            </a:r>
            <a:endParaRPr sz="1895"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Sampling Design</a:t>
            </a:r>
            <a:endParaRPr/>
          </a:p>
        </p:txBody>
      </p:sp>
      <p:sp>
        <p:nvSpPr>
          <p:cNvPr id="299" name="Google Shape;299;p52"/>
          <p:cNvSpPr txBox="1">
            <a:spLocks noGrp="1"/>
          </p:cNvSpPr>
          <p:nvPr>
            <p:ph type="body" idx="1"/>
          </p:nvPr>
        </p:nvSpPr>
        <p:spPr>
          <a:xfrm>
            <a:off x="311700" y="707400"/>
            <a:ext cx="8520600" cy="4221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highlight>
                  <a:srgbClr val="FFE599"/>
                </a:highlight>
              </a:rPr>
              <a:t>CENSUS AND SAMPLE SURVEY</a:t>
            </a:r>
            <a:endParaRPr>
              <a:highlight>
                <a:srgbClr val="FFE599"/>
              </a:highlight>
            </a:endParaRPr>
          </a:p>
          <a:p>
            <a:pPr marL="0" lvl="0" indent="0" algn="l" rtl="0">
              <a:spcBef>
                <a:spcPts val="1200"/>
              </a:spcBef>
              <a:spcAft>
                <a:spcPts val="0"/>
              </a:spcAft>
              <a:buNone/>
            </a:pPr>
            <a:r>
              <a:rPr lang="en">
                <a:highlight>
                  <a:srgbClr val="FFE599"/>
                </a:highlight>
              </a:rPr>
              <a:t>CENSUS SURVEY:</a:t>
            </a:r>
            <a:endParaRPr>
              <a:highlight>
                <a:srgbClr val="FFE599"/>
              </a:highlight>
            </a:endParaRPr>
          </a:p>
          <a:p>
            <a:pPr marL="0" lvl="0" indent="0" algn="l" rtl="0">
              <a:spcBef>
                <a:spcPts val="1200"/>
              </a:spcBef>
              <a:spcAft>
                <a:spcPts val="0"/>
              </a:spcAft>
              <a:buNone/>
            </a:pPr>
            <a:r>
              <a:rPr lang="en"/>
              <a:t>All items in any field of inquiry constitute a </a:t>
            </a:r>
            <a:r>
              <a:rPr lang="en" b="1">
                <a:solidFill>
                  <a:srgbClr val="FFFF00"/>
                </a:solidFill>
                <a:highlight>
                  <a:srgbClr val="4A86E8"/>
                </a:highlight>
              </a:rPr>
              <a:t>‘Universe’ or ‘Population.</a:t>
            </a:r>
            <a:r>
              <a:rPr lang="en"/>
              <a:t>’ </a:t>
            </a:r>
            <a:endParaRPr/>
          </a:p>
          <a:p>
            <a:pPr marL="0" lvl="0" indent="0" algn="l" rtl="0">
              <a:spcBef>
                <a:spcPts val="1200"/>
              </a:spcBef>
              <a:spcAft>
                <a:spcPts val="0"/>
              </a:spcAft>
              <a:buNone/>
            </a:pPr>
            <a:r>
              <a:rPr lang="en"/>
              <a:t>A complete enumeration of all items in the ‘population’ is known as a </a:t>
            </a:r>
            <a:r>
              <a:rPr lang="en" b="1">
                <a:solidFill>
                  <a:srgbClr val="FFFF00"/>
                </a:solidFill>
                <a:highlight>
                  <a:srgbClr val="4A86E8"/>
                </a:highlight>
              </a:rPr>
              <a:t>census inquiry. </a:t>
            </a:r>
            <a:endParaRPr b="1">
              <a:solidFill>
                <a:srgbClr val="FFFF00"/>
              </a:solidFill>
              <a:highlight>
                <a:srgbClr val="4A86E8"/>
              </a:highlight>
            </a:endParaRPr>
          </a:p>
          <a:p>
            <a:pPr marL="0" lvl="0" indent="0" algn="l" rtl="0">
              <a:spcBef>
                <a:spcPts val="1200"/>
              </a:spcBef>
              <a:spcAft>
                <a:spcPts val="0"/>
              </a:spcAft>
              <a:buNone/>
            </a:pPr>
            <a:r>
              <a:rPr lang="en"/>
              <a:t>It can be presumed that in such an inquiry, when all items are covered, no element of chance is left and highest accuracy is obtained. </a:t>
            </a:r>
            <a:endParaRPr/>
          </a:p>
          <a:p>
            <a:pPr marL="0" lvl="0" indent="0" algn="l" rtl="0">
              <a:spcBef>
                <a:spcPts val="1200"/>
              </a:spcBef>
              <a:spcAft>
                <a:spcPts val="0"/>
              </a:spcAft>
              <a:buNone/>
            </a:pPr>
            <a:r>
              <a:rPr lang="en" b="1">
                <a:solidFill>
                  <a:srgbClr val="0000FF"/>
                </a:solidFill>
                <a:highlight>
                  <a:srgbClr val="FF00FF"/>
                </a:highlight>
              </a:rPr>
              <a:t>But in practice this may not be true</a:t>
            </a:r>
            <a:endParaRPr b="1">
              <a:solidFill>
                <a:srgbClr val="0000FF"/>
              </a:solidFill>
              <a:highlight>
                <a:srgbClr val="FF00FF"/>
              </a:highlight>
            </a:endParaRPr>
          </a:p>
          <a:p>
            <a:pPr marL="0" lvl="0" indent="0" algn="l" rtl="0">
              <a:spcBef>
                <a:spcPts val="1200"/>
              </a:spcBef>
              <a:spcAft>
                <a:spcPts val="1200"/>
              </a:spcAft>
              <a:buNone/>
            </a:pPr>
            <a:r>
              <a:rPr lang="en" b="1">
                <a:solidFill>
                  <a:srgbClr val="0000FF"/>
                </a:solidFill>
                <a:highlight>
                  <a:srgbClr val="FF00FF"/>
                </a:highlight>
              </a:rPr>
              <a:t> </a:t>
            </a:r>
            <a:r>
              <a:rPr lang="en" b="1">
                <a:solidFill>
                  <a:srgbClr val="0000FF"/>
                </a:solidFill>
                <a:highlight>
                  <a:srgbClr val="00FFFF"/>
                </a:highlight>
              </a:rPr>
              <a:t>Even the government adopts this in very rare cases such as population census conducted once in a decade. Further, many a time it is not possible to examine every item in the population, and sometimes it is possible to obtain sufficiently accurate results by studying only a part of total population. In such cases there is no utility of census surveys. </a:t>
            </a:r>
            <a:endParaRPr b="1">
              <a:solidFill>
                <a:srgbClr val="0000FF"/>
              </a:solidFill>
              <a:highlight>
                <a:srgbClr val="00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body" idx="1"/>
          </p:nvPr>
        </p:nvSpPr>
        <p:spPr>
          <a:xfrm>
            <a:off x="311700" y="0"/>
            <a:ext cx="8766600" cy="503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highlight>
                  <a:srgbClr val="FFE599"/>
                </a:highlight>
              </a:rPr>
              <a:t>CENSUS AND SAMPLE SURVEY continued...</a:t>
            </a:r>
            <a:endParaRPr>
              <a:highlight>
                <a:srgbClr val="FFE599"/>
              </a:highlight>
            </a:endParaRPr>
          </a:p>
          <a:p>
            <a:pPr marL="0" lvl="0" indent="0" algn="l" rtl="0">
              <a:spcBef>
                <a:spcPts val="1200"/>
              </a:spcBef>
              <a:spcAft>
                <a:spcPts val="0"/>
              </a:spcAft>
              <a:buNone/>
            </a:pPr>
            <a:r>
              <a:rPr lang="en">
                <a:highlight>
                  <a:srgbClr val="FFE599"/>
                </a:highlight>
              </a:rPr>
              <a:t>SAMPLE SURVEY: </a:t>
            </a:r>
            <a:endParaRPr>
              <a:highlight>
                <a:srgbClr val="FFFFFF"/>
              </a:highlight>
            </a:endParaRPr>
          </a:p>
          <a:p>
            <a:pPr marL="0" lvl="0" indent="0" algn="l" rtl="0">
              <a:spcBef>
                <a:spcPts val="1200"/>
              </a:spcBef>
              <a:spcAft>
                <a:spcPts val="0"/>
              </a:spcAft>
              <a:buNone/>
            </a:pPr>
            <a:r>
              <a:rPr lang="en">
                <a:highlight>
                  <a:srgbClr val="FFFFFF"/>
                </a:highlight>
              </a:rPr>
              <a:t>It needs to be emphasised that when the universe is a small one, it is no use resorting to a sample survey. When field studies are undertaken in practical life, considerations of time and cost almost invariably lead to a selection of respondents i.e., selection of only a few items. The respondents selected should be as representative of the total population as possible in order to produce a miniature cross-section. </a:t>
            </a:r>
            <a:endParaRPr>
              <a:highlight>
                <a:srgbClr val="FFFFFF"/>
              </a:highlight>
            </a:endParaRPr>
          </a:p>
          <a:p>
            <a:pPr marL="0" lvl="0" indent="0" algn="l" rtl="0">
              <a:spcBef>
                <a:spcPts val="1200"/>
              </a:spcBef>
              <a:spcAft>
                <a:spcPts val="0"/>
              </a:spcAft>
              <a:buNone/>
            </a:pPr>
            <a:r>
              <a:rPr lang="en">
                <a:highlight>
                  <a:srgbClr val="FFFFFF"/>
                </a:highlight>
              </a:rPr>
              <a:t>The selected respondents constitute what is technically called a </a:t>
            </a:r>
            <a:r>
              <a:rPr lang="en">
                <a:solidFill>
                  <a:srgbClr val="980000"/>
                </a:solidFill>
                <a:highlight>
                  <a:srgbClr val="FFFFFF"/>
                </a:highlight>
              </a:rPr>
              <a:t>‘sample’</a:t>
            </a:r>
            <a:r>
              <a:rPr lang="en">
                <a:highlight>
                  <a:srgbClr val="FFFFFF"/>
                </a:highlight>
              </a:rPr>
              <a:t> and the selection process is called </a:t>
            </a:r>
            <a:r>
              <a:rPr lang="en">
                <a:solidFill>
                  <a:srgbClr val="980000"/>
                </a:solidFill>
                <a:highlight>
                  <a:srgbClr val="FFFFFF"/>
                </a:highlight>
              </a:rPr>
              <a:t>‘sampling technique.</a:t>
            </a:r>
            <a:r>
              <a:rPr lang="en">
                <a:highlight>
                  <a:srgbClr val="FFFFFF"/>
                </a:highlight>
              </a:rPr>
              <a:t>’ The survey so conducted is known as </a:t>
            </a:r>
            <a:r>
              <a:rPr lang="en">
                <a:solidFill>
                  <a:srgbClr val="980000"/>
                </a:solidFill>
                <a:highlight>
                  <a:srgbClr val="FFFFFF"/>
                </a:highlight>
              </a:rPr>
              <a:t>‘sample survey’.</a:t>
            </a:r>
            <a:endParaRPr>
              <a:solidFill>
                <a:srgbClr val="980000"/>
              </a:solidFill>
              <a:highlight>
                <a:srgbClr val="FFFFFF"/>
              </a:highlight>
            </a:endParaRPr>
          </a:p>
          <a:p>
            <a:pPr marL="0" lvl="0" indent="0" algn="l" rtl="0">
              <a:spcBef>
                <a:spcPts val="1200"/>
              </a:spcBef>
              <a:spcAft>
                <a:spcPts val="1200"/>
              </a:spcAft>
              <a:buNone/>
            </a:pP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3400" y="55575"/>
            <a:ext cx="3421800" cy="454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1800">
                <a:solidFill>
                  <a:schemeClr val="dk2"/>
                </a:solidFill>
                <a:highlight>
                  <a:srgbClr val="00FF00"/>
                </a:highlight>
                <a:latin typeface="Open Sans"/>
                <a:ea typeface="Open Sans"/>
                <a:cs typeface="Open Sans"/>
                <a:sym typeface="Open Sans"/>
              </a:rPr>
              <a:t>Meaning of Research Design</a:t>
            </a:r>
            <a:endParaRPr>
              <a:highlight>
                <a:srgbClr val="00FF00"/>
              </a:highlight>
            </a:endParaRPr>
          </a:p>
        </p:txBody>
      </p:sp>
      <p:sp>
        <p:nvSpPr>
          <p:cNvPr id="79" name="Google Shape;79;p15"/>
          <p:cNvSpPr txBox="1">
            <a:spLocks noGrp="1"/>
          </p:cNvSpPr>
          <p:nvPr>
            <p:ph type="body" idx="1"/>
          </p:nvPr>
        </p:nvSpPr>
        <p:spPr>
          <a:xfrm>
            <a:off x="311700" y="443175"/>
            <a:ext cx="8753100" cy="4700400"/>
          </a:xfrm>
          <a:prstGeom prst="rect">
            <a:avLst/>
          </a:prstGeom>
        </p:spPr>
        <p:txBody>
          <a:bodyPr spcFirstLastPara="1" wrap="square" lIns="91425" tIns="91425" rIns="91425" bIns="91425" anchor="t" anchorCtr="0">
            <a:normAutofit fontScale="92500" lnSpcReduction="20000"/>
          </a:bodyPr>
          <a:lstStyle/>
          <a:p>
            <a:pPr marL="457200" lvl="0" indent="-325755" algn="just" rtl="0">
              <a:spcBef>
                <a:spcPts val="0"/>
              </a:spcBef>
              <a:spcAft>
                <a:spcPts val="0"/>
              </a:spcAft>
              <a:buSzPct val="100000"/>
              <a:buChar char="●"/>
            </a:pPr>
            <a:r>
              <a:rPr lang="en" b="1"/>
              <a:t>Decisions regarding what, where, when, how much, by what means concerning an inquiry or a research study constitute a research design.</a:t>
            </a:r>
            <a:endParaRPr b="1"/>
          </a:p>
          <a:p>
            <a:pPr marL="457200" lvl="0" indent="0" algn="just" rtl="0">
              <a:spcBef>
                <a:spcPts val="1200"/>
              </a:spcBef>
              <a:spcAft>
                <a:spcPts val="0"/>
              </a:spcAft>
              <a:buNone/>
            </a:pPr>
            <a:endParaRPr b="1"/>
          </a:p>
          <a:p>
            <a:pPr marL="457200" lvl="0" indent="-325755" algn="just" rtl="0">
              <a:spcBef>
                <a:spcPts val="1200"/>
              </a:spcBef>
              <a:spcAft>
                <a:spcPts val="0"/>
              </a:spcAft>
              <a:buSzPct val="100000"/>
              <a:buChar char="●"/>
            </a:pPr>
            <a:r>
              <a:rPr lang="en" b="1"/>
              <a:t> “A research design is the arrangement of conditions for collection and analysis of data in a manner that aims to combine relevance to the research purpose with economy in procedure.”</a:t>
            </a:r>
            <a:endParaRPr b="1"/>
          </a:p>
          <a:p>
            <a:pPr marL="457200" lvl="0" indent="0" algn="just" rtl="0">
              <a:spcBef>
                <a:spcPts val="1200"/>
              </a:spcBef>
              <a:spcAft>
                <a:spcPts val="0"/>
              </a:spcAft>
              <a:buNone/>
            </a:pPr>
            <a:endParaRPr b="1"/>
          </a:p>
          <a:p>
            <a:pPr marL="457200" lvl="0" indent="-325755" algn="just" rtl="0">
              <a:spcBef>
                <a:spcPts val="1200"/>
              </a:spcBef>
              <a:spcAft>
                <a:spcPts val="0"/>
              </a:spcAft>
              <a:buSzPct val="100000"/>
              <a:buChar char="●"/>
            </a:pPr>
            <a:r>
              <a:rPr lang="en" b="1"/>
              <a:t>In fact, the research design is the conceptual structure within which research is conducted; it constitutes the blueprint for the collection, measurement and analysis of data. </a:t>
            </a:r>
            <a:endParaRPr b="1"/>
          </a:p>
          <a:p>
            <a:pPr marL="457200" lvl="0" indent="0" algn="just" rtl="0">
              <a:spcBef>
                <a:spcPts val="1200"/>
              </a:spcBef>
              <a:spcAft>
                <a:spcPts val="0"/>
              </a:spcAft>
              <a:buNone/>
            </a:pPr>
            <a:endParaRPr b="1"/>
          </a:p>
          <a:p>
            <a:pPr marL="457200" lvl="0" indent="-325755" algn="just" rtl="0">
              <a:spcBef>
                <a:spcPts val="1200"/>
              </a:spcBef>
              <a:spcAft>
                <a:spcPts val="0"/>
              </a:spcAft>
              <a:buSzPct val="100000"/>
              <a:buChar char="●"/>
            </a:pPr>
            <a:r>
              <a:rPr lang="en" b="1"/>
              <a:t>As such the design includes an outline of what the researcher will do from writing the hypothesis and its operational implications to the final analysis of data. </a:t>
            </a:r>
            <a:endParaRPr b="1"/>
          </a:p>
          <a:p>
            <a:pPr marL="457200" lvl="0" indent="0" algn="just" rtl="0">
              <a:spcBef>
                <a:spcPts val="1200"/>
              </a:spcBef>
              <a:spcAft>
                <a:spcPts val="1200"/>
              </a:spcAft>
              <a:buNone/>
            </a:pP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4"/>
          <p:cNvSpPr txBox="1">
            <a:spLocks noGrp="1"/>
          </p:cNvSpPr>
          <p:nvPr>
            <p:ph type="body" idx="1"/>
          </p:nvPr>
        </p:nvSpPr>
        <p:spPr>
          <a:xfrm>
            <a:off x="311700" y="742575"/>
            <a:ext cx="8520600" cy="3302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2400" b="1"/>
              <a:t>In General,</a:t>
            </a:r>
            <a:endParaRPr sz="2400" b="1"/>
          </a:p>
          <a:p>
            <a:pPr marL="0" lvl="0" indent="0" algn="l" rtl="0">
              <a:lnSpc>
                <a:spcPct val="105000"/>
              </a:lnSpc>
              <a:spcBef>
                <a:spcPts val="1200"/>
              </a:spcBef>
              <a:spcAft>
                <a:spcPts val="0"/>
              </a:spcAft>
              <a:buNone/>
            </a:pPr>
            <a:r>
              <a:rPr lang="en" sz="2400" b="1"/>
              <a:t> Algebraically, let the </a:t>
            </a:r>
            <a:r>
              <a:rPr lang="en" sz="2400" b="1">
                <a:solidFill>
                  <a:srgbClr val="0000FF"/>
                </a:solidFill>
              </a:rPr>
              <a:t>population size be N a</a:t>
            </a:r>
            <a:r>
              <a:rPr lang="en" sz="2400" b="1"/>
              <a:t>nd </a:t>
            </a:r>
            <a:r>
              <a:rPr lang="en" sz="2400" b="1">
                <a:solidFill>
                  <a:srgbClr val="0000FF"/>
                </a:solidFill>
              </a:rPr>
              <a:t>if a part of size n </a:t>
            </a:r>
            <a:r>
              <a:rPr lang="en" sz="2400" b="1"/>
              <a:t>(which is &lt; N) of this population is selected according to some rule for studying some characteristic of the population, </a:t>
            </a:r>
            <a:r>
              <a:rPr lang="en" sz="2400" b="1">
                <a:solidFill>
                  <a:srgbClr val="0000FF"/>
                </a:solidFill>
              </a:rPr>
              <a:t>the group consisting of these n units is known as ‘sample’.</a:t>
            </a:r>
            <a:r>
              <a:rPr lang="en" sz="2400" b="1"/>
              <a:t> Researcher must prepare a sample design for his study i.e., he must plan how a sample should be selected and of what size such a sample would be.</a:t>
            </a:r>
            <a:endParaRPr sz="2400" b="1"/>
          </a:p>
          <a:p>
            <a:pPr marL="0" lvl="0" indent="0" algn="l" rtl="0">
              <a:lnSpc>
                <a:spcPct val="105000"/>
              </a:lnSpc>
              <a:spcBef>
                <a:spcPts val="1200"/>
              </a:spcBef>
              <a:spcAft>
                <a:spcPts val="0"/>
              </a:spcAft>
              <a:buNone/>
            </a:pPr>
            <a:endParaRPr sz="2400" b="1"/>
          </a:p>
          <a:p>
            <a:pPr marL="0" lvl="0" indent="0" algn="l" rtl="0">
              <a:lnSpc>
                <a:spcPct val="105000"/>
              </a:lnSpc>
              <a:spcBef>
                <a:spcPts val="1200"/>
              </a:spcBef>
              <a:spcAft>
                <a:spcPts val="1200"/>
              </a:spcAft>
              <a:buNone/>
            </a:pPr>
            <a:endParaRPr sz="24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5"/>
          <p:cNvSpPr txBox="1">
            <a:spLocks noGrp="1"/>
          </p:cNvSpPr>
          <p:nvPr>
            <p:ph type="body" idx="1"/>
          </p:nvPr>
        </p:nvSpPr>
        <p:spPr>
          <a:xfrm>
            <a:off x="257975" y="537125"/>
            <a:ext cx="8820300" cy="4364700"/>
          </a:xfrm>
          <a:prstGeom prst="rect">
            <a:avLst/>
          </a:prstGeom>
        </p:spPr>
        <p:txBody>
          <a:bodyPr spcFirstLastPara="1" wrap="square" lIns="91425" tIns="91425" rIns="91425" bIns="91425" anchor="t" anchorCtr="0">
            <a:noAutofit/>
          </a:bodyPr>
          <a:lstStyle/>
          <a:p>
            <a:pPr marL="457200" lvl="0" indent="-347027" algn="l" rtl="0">
              <a:lnSpc>
                <a:spcPct val="95000"/>
              </a:lnSpc>
              <a:spcBef>
                <a:spcPts val="0"/>
              </a:spcBef>
              <a:spcAft>
                <a:spcPts val="0"/>
              </a:spcAft>
              <a:buSzPts val="1865"/>
              <a:buChar char="●"/>
            </a:pPr>
            <a:r>
              <a:rPr lang="en" sz="1865" b="1"/>
              <a:t>A sample design is a definite plan for obtaining a sample from a given population. It refers to the technique or the procedure the researcher would adopt in selecting items for the sample. </a:t>
            </a:r>
            <a:endParaRPr sz="1865" b="1"/>
          </a:p>
          <a:p>
            <a:pPr marL="0" lvl="0" indent="0" algn="l" rtl="0">
              <a:lnSpc>
                <a:spcPct val="95000"/>
              </a:lnSpc>
              <a:spcBef>
                <a:spcPts val="1200"/>
              </a:spcBef>
              <a:spcAft>
                <a:spcPts val="0"/>
              </a:spcAft>
              <a:buNone/>
            </a:pPr>
            <a:endParaRPr sz="100" b="1"/>
          </a:p>
          <a:p>
            <a:pPr marL="457200" lvl="0" indent="-347027" algn="l" rtl="0">
              <a:lnSpc>
                <a:spcPct val="95000"/>
              </a:lnSpc>
              <a:spcBef>
                <a:spcPts val="1200"/>
              </a:spcBef>
              <a:spcAft>
                <a:spcPts val="0"/>
              </a:spcAft>
              <a:buSzPts val="1865"/>
              <a:buChar char="●"/>
            </a:pPr>
            <a:r>
              <a:rPr lang="en" sz="1865" b="1"/>
              <a:t>Sample design may as well lay down the number of items to be included in the sample i.e., the size of the sample. Sample design is determined before data are collected. </a:t>
            </a:r>
            <a:endParaRPr sz="1865" b="1"/>
          </a:p>
          <a:p>
            <a:pPr marL="457200" lvl="0" indent="0" algn="l" rtl="0">
              <a:lnSpc>
                <a:spcPct val="95000"/>
              </a:lnSpc>
              <a:spcBef>
                <a:spcPts val="1200"/>
              </a:spcBef>
              <a:spcAft>
                <a:spcPts val="0"/>
              </a:spcAft>
              <a:buNone/>
            </a:pPr>
            <a:endParaRPr sz="100" b="1"/>
          </a:p>
          <a:p>
            <a:pPr marL="457200" lvl="0" indent="-347027" algn="l" rtl="0">
              <a:lnSpc>
                <a:spcPct val="95000"/>
              </a:lnSpc>
              <a:spcBef>
                <a:spcPts val="1200"/>
              </a:spcBef>
              <a:spcAft>
                <a:spcPts val="0"/>
              </a:spcAft>
              <a:buSzPts val="1865"/>
              <a:buChar char="●"/>
            </a:pPr>
            <a:r>
              <a:rPr lang="en" sz="1865" b="1"/>
              <a:t>There are many sample designs from which a researcher can choose. Some designs are relatively more precise and easier to apply than others. </a:t>
            </a:r>
            <a:endParaRPr sz="1865" b="1"/>
          </a:p>
          <a:p>
            <a:pPr marL="0" lvl="0" indent="0" algn="l" rtl="0">
              <a:lnSpc>
                <a:spcPct val="95000"/>
              </a:lnSpc>
              <a:spcBef>
                <a:spcPts val="1200"/>
              </a:spcBef>
              <a:spcAft>
                <a:spcPts val="0"/>
              </a:spcAft>
              <a:buNone/>
            </a:pPr>
            <a:endParaRPr sz="100" b="1"/>
          </a:p>
          <a:p>
            <a:pPr marL="457200" lvl="0" indent="-347027" algn="l" rtl="0">
              <a:lnSpc>
                <a:spcPct val="95000"/>
              </a:lnSpc>
              <a:spcBef>
                <a:spcPts val="1200"/>
              </a:spcBef>
              <a:spcAft>
                <a:spcPts val="0"/>
              </a:spcAft>
              <a:buSzPts val="1865"/>
              <a:buChar char="●"/>
            </a:pPr>
            <a:r>
              <a:rPr lang="en" sz="1865" b="1"/>
              <a:t>Researcher must select/prepare a sample design which should be reliable and appropriate for his research study.</a:t>
            </a:r>
            <a:endParaRPr sz="1865" b="1"/>
          </a:p>
        </p:txBody>
      </p:sp>
      <p:sp>
        <p:nvSpPr>
          <p:cNvPr id="315" name="Google Shape;315;p55"/>
          <p:cNvSpPr txBox="1">
            <a:spLocks noGrp="1"/>
          </p:cNvSpPr>
          <p:nvPr>
            <p:ph type="title"/>
          </p:nvPr>
        </p:nvSpPr>
        <p:spPr>
          <a:xfrm>
            <a:off x="204250" y="87125"/>
            <a:ext cx="8520600" cy="45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IMPLICATIONS OF A SAMPLE DESIGN:</a:t>
            </a:r>
            <a:endParaRPr sz="1800">
              <a:solidFill>
                <a:schemeClr val="dk2"/>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IN SAMPLE DESIGN</a:t>
            </a:r>
            <a:endParaRPr/>
          </a:p>
          <a:p>
            <a:pPr marL="0" lvl="0" indent="0" algn="l" rtl="0">
              <a:spcBef>
                <a:spcPts val="0"/>
              </a:spcBef>
              <a:spcAft>
                <a:spcPts val="0"/>
              </a:spcAft>
              <a:buNone/>
            </a:pPr>
            <a:endParaRPr/>
          </a:p>
        </p:txBody>
      </p:sp>
      <p:sp>
        <p:nvSpPr>
          <p:cNvPr id="321" name="Google Shape;321;p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While developing a sampling design, the researcher must pay attention to the following points:</a:t>
            </a:r>
            <a:endParaRPr/>
          </a:p>
          <a:p>
            <a:pPr marL="0" lvl="0" indent="0" algn="l" rtl="0">
              <a:spcBef>
                <a:spcPts val="1200"/>
              </a:spcBef>
              <a:spcAft>
                <a:spcPts val="0"/>
              </a:spcAft>
              <a:buNone/>
            </a:pPr>
            <a:r>
              <a:rPr lang="en" b="1" u="sng"/>
              <a:t>(i) Type of universe:</a:t>
            </a:r>
            <a:endParaRPr b="1" u="sng"/>
          </a:p>
          <a:p>
            <a:pPr marL="0" lvl="0" indent="0" algn="l" rtl="0">
              <a:spcBef>
                <a:spcPts val="1200"/>
              </a:spcBef>
              <a:spcAft>
                <a:spcPts val="1200"/>
              </a:spcAft>
              <a:buNone/>
            </a:pPr>
            <a:r>
              <a:rPr lang="en"/>
              <a:t>The first step in developing any sample design is to clearly define the set of objects, technically called the Universe, to be studied. The universe can be finite or infinite. In finite universe the number of items is certain, but in case of an infinite universe the number of items is infinite, i.e., we cannot have any idea about the total number of items. The population of a city, the number of workers in a factory and the like are examples of finite  universes, whereas the number of stars in the sky, listeners of a specific radio programme, throwing of a dice etc. are examples of infinite universes.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IN SAMPLE DESIGN Continued...</a:t>
            </a:r>
            <a:endParaRPr/>
          </a:p>
          <a:p>
            <a:pPr marL="0" lvl="0" indent="0" algn="l" rtl="0">
              <a:spcBef>
                <a:spcPts val="0"/>
              </a:spcBef>
              <a:spcAft>
                <a:spcPts val="0"/>
              </a:spcAft>
              <a:buNone/>
            </a:pPr>
            <a:endParaRPr/>
          </a:p>
        </p:txBody>
      </p:sp>
      <p:sp>
        <p:nvSpPr>
          <p:cNvPr id="327" name="Google Shape;327;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(ii) Sampling unit: </a:t>
            </a:r>
            <a:endParaRPr b="1" u="sng"/>
          </a:p>
          <a:p>
            <a:pPr marL="0" lvl="0" indent="0" algn="l" rtl="0">
              <a:spcBef>
                <a:spcPts val="1200"/>
              </a:spcBef>
              <a:spcAft>
                <a:spcPts val="1200"/>
              </a:spcAft>
              <a:buNone/>
            </a:pPr>
            <a:r>
              <a:rPr lang="en"/>
              <a:t>A decision has to be taken concerning a sampling unit before selecting sample. Sampling unit may be a geographical one such as state, district, village, etc., or a construction unit such as house, flat, etc., or it may be a social unit such as family, club, school, etc., or it may be an individual. The researcher will have to decide one or more of such units that he has to select for his study.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IN SAMPLE DESIGN Continued...</a:t>
            </a:r>
            <a:endParaRPr/>
          </a:p>
          <a:p>
            <a:pPr marL="0" lvl="0" indent="0" algn="l" rtl="0">
              <a:spcBef>
                <a:spcPts val="0"/>
              </a:spcBef>
              <a:spcAft>
                <a:spcPts val="0"/>
              </a:spcAft>
              <a:buNone/>
            </a:pPr>
            <a:endParaRPr/>
          </a:p>
        </p:txBody>
      </p:sp>
      <p:sp>
        <p:nvSpPr>
          <p:cNvPr id="333" name="Google Shape;333;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(iii) Source list: </a:t>
            </a:r>
            <a:endParaRPr b="1" u="sng"/>
          </a:p>
          <a:p>
            <a:pPr marL="0" lvl="0" indent="0" algn="l" rtl="0">
              <a:spcBef>
                <a:spcPts val="1200"/>
              </a:spcBef>
              <a:spcAft>
                <a:spcPts val="1200"/>
              </a:spcAft>
              <a:buNone/>
            </a:pPr>
            <a:r>
              <a:rPr lang="en"/>
              <a:t>It is also known as ‘sampling frame’ from which sample is to be drawn. It contains the names of all items of a universe (in case of finite universe only). If source list is not available, researcher has to prepare it. Such a list should be comprehensive, correct, reliable and appropriate. It is extremely important for the source list to be as representative of the population as possible.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IN SAMPLE DESIGN Continued...</a:t>
            </a:r>
            <a:endParaRPr/>
          </a:p>
          <a:p>
            <a:pPr marL="0" lvl="0" indent="0" algn="l" rtl="0">
              <a:spcBef>
                <a:spcPts val="0"/>
              </a:spcBef>
              <a:spcAft>
                <a:spcPts val="0"/>
              </a:spcAft>
              <a:buNone/>
            </a:pPr>
            <a:endParaRPr/>
          </a:p>
        </p:txBody>
      </p:sp>
      <p:sp>
        <p:nvSpPr>
          <p:cNvPr id="339" name="Google Shape;339;p5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(iv) Size of sample: </a:t>
            </a:r>
            <a:endParaRPr b="1" u="sng"/>
          </a:p>
          <a:p>
            <a:pPr marL="0" lvl="0" indent="0" algn="l" rtl="0">
              <a:spcBef>
                <a:spcPts val="1200"/>
              </a:spcBef>
              <a:spcAft>
                <a:spcPts val="1200"/>
              </a:spcAft>
              <a:buNone/>
            </a:pPr>
            <a:r>
              <a:rPr lang="en"/>
              <a:t>This refers to the number of items to be selected from the universe to constitute a sample. This a major problem before a researcher. The size of sample should neither be excessively large, nor too small. It should be optimum. An optimum sample is one which fulfills the requirements of efficiency, representativeness, reliability and flexibility. While deciding the size of sample, researcher must determine the desired precision as also an acceptable confidence level for the estimate.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IN SAMPLE DESIGN Continued...</a:t>
            </a:r>
            <a:endParaRPr/>
          </a:p>
          <a:p>
            <a:pPr marL="0" lvl="0" indent="0" algn="l" rtl="0">
              <a:spcBef>
                <a:spcPts val="0"/>
              </a:spcBef>
              <a:spcAft>
                <a:spcPts val="0"/>
              </a:spcAft>
              <a:buNone/>
            </a:pPr>
            <a:endParaRPr/>
          </a:p>
        </p:txBody>
      </p:sp>
      <p:sp>
        <p:nvSpPr>
          <p:cNvPr id="345" name="Google Shape;345;p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(v) Parameters of interest: </a:t>
            </a:r>
            <a:endParaRPr b="1" u="sng"/>
          </a:p>
          <a:p>
            <a:pPr marL="0" lvl="0" indent="0" algn="l" rtl="0">
              <a:spcBef>
                <a:spcPts val="1200"/>
              </a:spcBef>
              <a:spcAft>
                <a:spcPts val="1200"/>
              </a:spcAft>
              <a:buNone/>
            </a:pPr>
            <a:r>
              <a:rPr lang="en"/>
              <a:t>In determining the sample design, one must consider the question of the specific population parameters which are of interest. For instance, we may be interested in estimating the proportion of persons with some characteristic in the population,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IN SAMPLE DESIGN Continued...</a:t>
            </a:r>
            <a:endParaRPr/>
          </a:p>
          <a:p>
            <a:pPr marL="0" lvl="0" indent="0" algn="l" rtl="0">
              <a:spcBef>
                <a:spcPts val="0"/>
              </a:spcBef>
              <a:spcAft>
                <a:spcPts val="0"/>
              </a:spcAft>
              <a:buNone/>
            </a:pPr>
            <a:endParaRPr/>
          </a:p>
        </p:txBody>
      </p:sp>
      <p:sp>
        <p:nvSpPr>
          <p:cNvPr id="351" name="Google Shape;351;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(vi) Budgetary constraint: </a:t>
            </a:r>
            <a:endParaRPr b="1" u="sng"/>
          </a:p>
          <a:p>
            <a:pPr marL="0" lvl="0" indent="0" algn="l" rtl="0">
              <a:spcBef>
                <a:spcPts val="1200"/>
              </a:spcBef>
              <a:spcAft>
                <a:spcPts val="1200"/>
              </a:spcAft>
              <a:buNone/>
            </a:pPr>
            <a:r>
              <a:rPr lang="en" sz="2100"/>
              <a:t>Cost considerations, from practical point of view, have a major impact upon decisions relating to not only the size of the sample but also to the type of sample. This fact can even lead to the use of a non-probability sample. </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IN SAMPLE DESIGN Continued...</a:t>
            </a:r>
            <a:endParaRPr/>
          </a:p>
          <a:p>
            <a:pPr marL="0" lvl="0" indent="0" algn="l" rtl="0">
              <a:spcBef>
                <a:spcPts val="0"/>
              </a:spcBef>
              <a:spcAft>
                <a:spcPts val="0"/>
              </a:spcAft>
              <a:buNone/>
            </a:pPr>
            <a:endParaRPr/>
          </a:p>
        </p:txBody>
      </p:sp>
      <p:sp>
        <p:nvSpPr>
          <p:cNvPr id="357" name="Google Shape;357;p6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(vii) Sampling procedure: </a:t>
            </a:r>
            <a:endParaRPr b="1" u="sng"/>
          </a:p>
          <a:p>
            <a:pPr marL="0" lvl="0" indent="0" algn="l" rtl="0">
              <a:spcBef>
                <a:spcPts val="1200"/>
              </a:spcBef>
              <a:spcAft>
                <a:spcPts val="0"/>
              </a:spcAft>
              <a:buNone/>
            </a:pPr>
            <a:r>
              <a:rPr lang="en"/>
              <a:t>Finally, the researcher must decide the type of sample he will use i.e., he must decide about the technique to be used in selecting the items for the sample. In fact, this technique or procedure stands for the sample design itself. There are several sample design out of which the researcher must choose one for his study. </a:t>
            </a:r>
            <a:endParaRPr/>
          </a:p>
          <a:p>
            <a:pPr marL="0" lvl="0" indent="0" algn="l" rtl="0">
              <a:spcBef>
                <a:spcPts val="1200"/>
              </a:spcBef>
              <a:spcAft>
                <a:spcPts val="1200"/>
              </a:spcAft>
              <a:buNone/>
            </a:pPr>
            <a:r>
              <a:rPr lang="en"/>
              <a:t> Obviously, he must select that design which, for a given sample size and for a given cost, has a smaller sampling error.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3"/>
          <p:cNvSpPr txBox="1">
            <a:spLocks noGrp="1"/>
          </p:cNvSpPr>
          <p:nvPr>
            <p:ph type="body" idx="1"/>
          </p:nvPr>
        </p:nvSpPr>
        <p:spPr>
          <a:xfrm>
            <a:off x="446000" y="984300"/>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t>one must remember that </a:t>
            </a:r>
            <a:r>
              <a:rPr lang="en" b="1">
                <a:highlight>
                  <a:srgbClr val="FFFF00"/>
                </a:highlight>
              </a:rPr>
              <a:t>two costs are involved in a sampling analysis </a:t>
            </a:r>
            <a:r>
              <a:rPr lang="en" b="1"/>
              <a:t>viz., the </a:t>
            </a:r>
            <a:r>
              <a:rPr lang="en" b="1">
                <a:highlight>
                  <a:srgbClr val="00FFFF"/>
                </a:highlight>
              </a:rPr>
              <a:t>cost of collecting the data</a:t>
            </a:r>
            <a:r>
              <a:rPr lang="en" b="1"/>
              <a:t> and </a:t>
            </a:r>
            <a:r>
              <a:rPr lang="en" b="1">
                <a:highlight>
                  <a:srgbClr val="00FFFF"/>
                </a:highlight>
              </a:rPr>
              <a:t>the cost of an incorrect inference resulting from the data.</a:t>
            </a:r>
            <a:r>
              <a:rPr lang="en" b="1"/>
              <a:t> </a:t>
            </a:r>
            <a:endParaRPr b="1"/>
          </a:p>
          <a:p>
            <a:pPr marL="0" lvl="0" indent="0" algn="l" rtl="0">
              <a:spcBef>
                <a:spcPts val="1200"/>
              </a:spcBef>
              <a:spcAft>
                <a:spcPts val="0"/>
              </a:spcAft>
              <a:buNone/>
            </a:pPr>
            <a:r>
              <a:rPr lang="en" b="1"/>
              <a:t> Researcher must keep in view the </a:t>
            </a:r>
            <a:r>
              <a:rPr lang="en" b="1">
                <a:highlight>
                  <a:srgbClr val="FFFF00"/>
                </a:highlight>
              </a:rPr>
              <a:t>two causes of incorrect inferences </a:t>
            </a:r>
            <a:r>
              <a:rPr lang="en" b="1"/>
              <a:t>viz., </a:t>
            </a:r>
            <a:r>
              <a:rPr lang="en" b="1">
                <a:highlight>
                  <a:srgbClr val="00FFFF"/>
                </a:highlight>
              </a:rPr>
              <a:t>systematic bias </a:t>
            </a:r>
            <a:r>
              <a:rPr lang="en" b="1"/>
              <a:t>and </a:t>
            </a:r>
            <a:r>
              <a:rPr lang="en" b="1">
                <a:highlight>
                  <a:srgbClr val="00FFFF"/>
                </a:highlight>
              </a:rPr>
              <a:t>sampling error</a:t>
            </a:r>
            <a:r>
              <a:rPr lang="en" b="1"/>
              <a:t>. </a:t>
            </a:r>
            <a:r>
              <a:rPr lang="en" b="1">
                <a:highlight>
                  <a:srgbClr val="EFEFEF"/>
                </a:highlight>
              </a:rPr>
              <a:t>A systematic bias results from errors in the sampling procedures, and it cannot be reduced or eliminated by increasing the sample size.</a:t>
            </a:r>
            <a:r>
              <a:rPr lang="en" b="1"/>
              <a:t> </a:t>
            </a:r>
            <a:endParaRPr b="1"/>
          </a:p>
          <a:p>
            <a:pPr marL="0" lvl="0" indent="0" algn="l" rtl="0">
              <a:spcBef>
                <a:spcPts val="1200"/>
              </a:spcBef>
              <a:spcAft>
                <a:spcPts val="0"/>
              </a:spcAft>
              <a:buNone/>
            </a:pPr>
            <a:r>
              <a:rPr lang="en" b="1"/>
              <a:t>At best the causes responsible for these errors can be detected and corrected. </a:t>
            </a:r>
            <a:endParaRPr b="1"/>
          </a:p>
          <a:p>
            <a:pPr marL="0" lvl="0" indent="0" algn="l" rtl="0">
              <a:spcBef>
                <a:spcPts val="1200"/>
              </a:spcBef>
              <a:spcAft>
                <a:spcPts val="1200"/>
              </a:spcAft>
              <a:buNone/>
            </a:pPr>
            <a:r>
              <a:rPr lang="en" b="1">
                <a:highlight>
                  <a:srgbClr val="00FF00"/>
                </a:highlight>
              </a:rPr>
              <a:t>Usually a systematic bias is the result of one or more of the following factors:</a:t>
            </a:r>
            <a:endParaRPr b="1">
              <a:highlight>
                <a:srgbClr val="00FF00"/>
              </a:highlight>
            </a:endParaRPr>
          </a:p>
        </p:txBody>
      </p:sp>
      <p:sp>
        <p:nvSpPr>
          <p:cNvPr id="363" name="Google Shape;363;p63"/>
          <p:cNvSpPr txBox="1">
            <a:spLocks noGrp="1"/>
          </p:cNvSpPr>
          <p:nvPr>
            <p:ph type="title"/>
          </p:nvPr>
        </p:nvSpPr>
        <p:spPr>
          <a:xfrm>
            <a:off x="0" y="1677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CRITERIA OF SELECTING A SAMPLING PROCEDURE</a:t>
            </a:r>
            <a:endParaRPr sz="18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177400" y="71100"/>
            <a:ext cx="8520600" cy="4857600"/>
          </a:xfrm>
          <a:prstGeom prst="rect">
            <a:avLst/>
          </a:prstGeom>
        </p:spPr>
        <p:txBody>
          <a:bodyPr spcFirstLastPara="1" wrap="square" lIns="91425" tIns="91425" rIns="91425" bIns="91425" anchor="t" anchorCtr="0">
            <a:noAutofit/>
          </a:bodyPr>
          <a:lstStyle/>
          <a:p>
            <a:pPr marL="457200" lvl="0" indent="-348297" algn="just" rtl="0">
              <a:lnSpc>
                <a:spcPct val="105000"/>
              </a:lnSpc>
              <a:spcBef>
                <a:spcPts val="0"/>
              </a:spcBef>
              <a:spcAft>
                <a:spcPts val="0"/>
              </a:spcAft>
              <a:buSzPts val="1885"/>
              <a:buChar char="●"/>
            </a:pPr>
            <a:r>
              <a:rPr lang="en" sz="1885" b="1"/>
              <a:t>More explicitly, the design decisions happen to be in respect of:</a:t>
            </a:r>
            <a:endParaRPr sz="1885" b="1"/>
          </a:p>
          <a:p>
            <a:pPr marL="0" lvl="0" indent="0" algn="just" rtl="0">
              <a:lnSpc>
                <a:spcPct val="105000"/>
              </a:lnSpc>
              <a:spcBef>
                <a:spcPts val="1200"/>
              </a:spcBef>
              <a:spcAft>
                <a:spcPts val="0"/>
              </a:spcAft>
              <a:buSzPts val="358"/>
              <a:buNone/>
            </a:pPr>
            <a:r>
              <a:rPr lang="en" sz="1885" b="1"/>
              <a:t>(i) What is the study about? </a:t>
            </a:r>
            <a:endParaRPr sz="1885" b="1"/>
          </a:p>
          <a:p>
            <a:pPr marL="0" lvl="0" indent="0" algn="just" rtl="0">
              <a:lnSpc>
                <a:spcPct val="105000"/>
              </a:lnSpc>
              <a:spcBef>
                <a:spcPts val="1200"/>
              </a:spcBef>
              <a:spcAft>
                <a:spcPts val="0"/>
              </a:spcAft>
              <a:buSzPts val="358"/>
              <a:buNone/>
            </a:pPr>
            <a:r>
              <a:rPr lang="en" sz="1885" b="1"/>
              <a:t>(ii) Why is the study being made? </a:t>
            </a:r>
            <a:endParaRPr sz="1885" b="1"/>
          </a:p>
          <a:p>
            <a:pPr marL="0" lvl="0" indent="0" algn="just" rtl="0">
              <a:lnSpc>
                <a:spcPct val="105000"/>
              </a:lnSpc>
              <a:spcBef>
                <a:spcPts val="1200"/>
              </a:spcBef>
              <a:spcAft>
                <a:spcPts val="0"/>
              </a:spcAft>
              <a:buSzPts val="358"/>
              <a:buNone/>
            </a:pPr>
            <a:r>
              <a:rPr lang="en" sz="1885" b="1"/>
              <a:t>(iii) Where will the study be carried out? </a:t>
            </a:r>
            <a:endParaRPr sz="1885" b="1"/>
          </a:p>
          <a:p>
            <a:pPr marL="0" lvl="0" indent="0" algn="just" rtl="0">
              <a:lnSpc>
                <a:spcPct val="105000"/>
              </a:lnSpc>
              <a:spcBef>
                <a:spcPts val="1200"/>
              </a:spcBef>
              <a:spcAft>
                <a:spcPts val="0"/>
              </a:spcAft>
              <a:buSzPts val="358"/>
              <a:buNone/>
            </a:pPr>
            <a:r>
              <a:rPr lang="en" sz="1885" b="1"/>
              <a:t>(iv) What type of data is required? </a:t>
            </a:r>
            <a:endParaRPr sz="1885" b="1"/>
          </a:p>
          <a:p>
            <a:pPr marL="0" lvl="0" indent="0" algn="just" rtl="0">
              <a:lnSpc>
                <a:spcPct val="105000"/>
              </a:lnSpc>
              <a:spcBef>
                <a:spcPts val="1200"/>
              </a:spcBef>
              <a:spcAft>
                <a:spcPts val="0"/>
              </a:spcAft>
              <a:buSzPts val="358"/>
              <a:buNone/>
            </a:pPr>
            <a:r>
              <a:rPr lang="en" sz="1885" b="1"/>
              <a:t>(v) Where can the required data be found? </a:t>
            </a:r>
            <a:endParaRPr sz="1885" b="1"/>
          </a:p>
          <a:p>
            <a:pPr marL="0" lvl="0" indent="0" algn="just" rtl="0">
              <a:lnSpc>
                <a:spcPct val="105000"/>
              </a:lnSpc>
              <a:spcBef>
                <a:spcPts val="1200"/>
              </a:spcBef>
              <a:spcAft>
                <a:spcPts val="0"/>
              </a:spcAft>
              <a:buSzPts val="358"/>
              <a:buNone/>
            </a:pPr>
            <a:r>
              <a:rPr lang="en" sz="1885" b="1"/>
              <a:t>(vi) What periods of time will the study include? </a:t>
            </a:r>
            <a:endParaRPr sz="1885" b="1"/>
          </a:p>
          <a:p>
            <a:pPr marL="0" lvl="0" indent="0" algn="just" rtl="0">
              <a:lnSpc>
                <a:spcPct val="105000"/>
              </a:lnSpc>
              <a:spcBef>
                <a:spcPts val="1200"/>
              </a:spcBef>
              <a:spcAft>
                <a:spcPts val="0"/>
              </a:spcAft>
              <a:buSzPts val="358"/>
              <a:buNone/>
            </a:pPr>
            <a:r>
              <a:rPr lang="en" sz="1885" b="1"/>
              <a:t>(vii) What will be the sample design? </a:t>
            </a:r>
            <a:endParaRPr sz="1885" b="1"/>
          </a:p>
          <a:p>
            <a:pPr marL="0" lvl="0" indent="0" algn="just" rtl="0">
              <a:lnSpc>
                <a:spcPct val="105000"/>
              </a:lnSpc>
              <a:spcBef>
                <a:spcPts val="1200"/>
              </a:spcBef>
              <a:spcAft>
                <a:spcPts val="0"/>
              </a:spcAft>
              <a:buSzPts val="358"/>
              <a:buNone/>
            </a:pPr>
            <a:r>
              <a:rPr lang="en" sz="1885" b="1"/>
              <a:t>(viii) What techniques of data collection will be used? </a:t>
            </a:r>
            <a:endParaRPr sz="1885" b="1"/>
          </a:p>
          <a:p>
            <a:pPr marL="0" lvl="0" indent="0" algn="just" rtl="0">
              <a:lnSpc>
                <a:spcPct val="105000"/>
              </a:lnSpc>
              <a:spcBef>
                <a:spcPts val="1200"/>
              </a:spcBef>
              <a:spcAft>
                <a:spcPts val="0"/>
              </a:spcAft>
              <a:buSzPts val="358"/>
              <a:buNone/>
            </a:pPr>
            <a:r>
              <a:rPr lang="en" sz="1885" b="1"/>
              <a:t>(ix) How will the data be analysed? </a:t>
            </a:r>
            <a:endParaRPr sz="1885" b="1"/>
          </a:p>
          <a:p>
            <a:pPr marL="0" lvl="0" indent="0" algn="just" rtl="0">
              <a:lnSpc>
                <a:spcPct val="105000"/>
              </a:lnSpc>
              <a:spcBef>
                <a:spcPts val="1200"/>
              </a:spcBef>
              <a:spcAft>
                <a:spcPts val="0"/>
              </a:spcAft>
              <a:buSzPts val="358"/>
              <a:buNone/>
            </a:pPr>
            <a:r>
              <a:rPr lang="en" sz="1885" b="1"/>
              <a:t>(x) In what style will the report be prepared?</a:t>
            </a:r>
            <a:endParaRPr sz="1885" b="1"/>
          </a:p>
          <a:p>
            <a:pPr marL="0" lvl="0" indent="0" algn="just" rtl="0">
              <a:lnSpc>
                <a:spcPct val="105000"/>
              </a:lnSpc>
              <a:spcBef>
                <a:spcPts val="1200"/>
              </a:spcBef>
              <a:spcAft>
                <a:spcPts val="0"/>
              </a:spcAft>
              <a:buSzPts val="358"/>
              <a:buNone/>
            </a:pPr>
            <a:endParaRPr sz="1885" b="1"/>
          </a:p>
          <a:p>
            <a:pPr marL="0" lvl="0" indent="0" algn="just" rtl="0">
              <a:lnSpc>
                <a:spcPct val="105000"/>
              </a:lnSpc>
              <a:spcBef>
                <a:spcPts val="1200"/>
              </a:spcBef>
              <a:spcAft>
                <a:spcPts val="1200"/>
              </a:spcAft>
              <a:buSzPts val="358"/>
              <a:buNone/>
            </a:pPr>
            <a:endParaRPr sz="1885"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4"/>
          <p:cNvSpPr txBox="1">
            <a:spLocks noGrp="1"/>
          </p:cNvSpPr>
          <p:nvPr>
            <p:ph type="body" idx="1"/>
          </p:nvPr>
        </p:nvSpPr>
        <p:spPr>
          <a:xfrm>
            <a:off x="446000" y="9843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highlight>
                  <a:srgbClr val="00FF00"/>
                </a:highlight>
              </a:rPr>
              <a:t>1. Inappropriate sampling frame:</a:t>
            </a:r>
            <a:r>
              <a:rPr lang="en" b="1"/>
              <a:t> If the sampling frame is inappropriate i.e., a biased representation of the universe, it will result in a systematic bias. </a:t>
            </a:r>
            <a:endParaRPr b="1"/>
          </a:p>
          <a:p>
            <a:pPr marL="0" lvl="0" indent="0" algn="l" rtl="0">
              <a:spcBef>
                <a:spcPts val="1200"/>
              </a:spcBef>
              <a:spcAft>
                <a:spcPts val="1200"/>
              </a:spcAft>
              <a:buNone/>
            </a:pPr>
            <a:r>
              <a:rPr lang="en" b="1">
                <a:highlight>
                  <a:srgbClr val="00FF00"/>
                </a:highlight>
              </a:rPr>
              <a:t>2. Defective measuring device: </a:t>
            </a:r>
            <a:r>
              <a:rPr lang="en" b="1"/>
              <a:t>If the measuring device is constantly in error, it will result in systematic bias. In survey work, systematic bias can result if the questionnaire or the interviewer is biased. Similarly, if the physical measuring device is defective there will be systematic bias in the data collected through such a measuring device. </a:t>
            </a:r>
            <a:endParaRPr b="1">
              <a:highlight>
                <a:srgbClr val="00FF00"/>
              </a:highlight>
            </a:endParaRPr>
          </a:p>
        </p:txBody>
      </p:sp>
      <p:sp>
        <p:nvSpPr>
          <p:cNvPr id="369" name="Google Shape;369;p64"/>
          <p:cNvSpPr txBox="1">
            <a:spLocks noGrp="1"/>
          </p:cNvSpPr>
          <p:nvPr>
            <p:ph type="title"/>
          </p:nvPr>
        </p:nvSpPr>
        <p:spPr>
          <a:xfrm>
            <a:off x="0" y="1677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CRITERIA OF SELECTING A SAMPLING PROCEDURE continued..</a:t>
            </a:r>
            <a:endParaRPr sz="1800">
              <a:solidFill>
                <a:schemeClr val="dk2"/>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5"/>
          <p:cNvSpPr txBox="1">
            <a:spLocks noGrp="1"/>
          </p:cNvSpPr>
          <p:nvPr>
            <p:ph type="body" idx="1"/>
          </p:nvPr>
        </p:nvSpPr>
        <p:spPr>
          <a:xfrm>
            <a:off x="446000" y="9843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highlight>
                  <a:srgbClr val="00FF00"/>
                </a:highlight>
              </a:rPr>
              <a:t>3. Non-respondents: </a:t>
            </a:r>
            <a:endParaRPr b="1">
              <a:highlight>
                <a:srgbClr val="00FF00"/>
              </a:highlight>
            </a:endParaRPr>
          </a:p>
          <a:p>
            <a:pPr marL="0" lvl="0" indent="0" algn="l" rtl="0">
              <a:spcBef>
                <a:spcPts val="1200"/>
              </a:spcBef>
              <a:spcAft>
                <a:spcPts val="1200"/>
              </a:spcAft>
              <a:buNone/>
            </a:pPr>
            <a:r>
              <a:rPr lang="en" b="1">
                <a:highlight>
                  <a:srgbClr val="FFFFFF"/>
                </a:highlight>
              </a:rPr>
              <a:t>If we are unable to sample all the individuals initially included in the sample, there may arise a systematic bias. The reason is that in such a situation the likelihood of establishing contact or receiving a response from an individual is often correlated with the measure of what is to be estimated. </a:t>
            </a:r>
            <a:endParaRPr b="1">
              <a:highlight>
                <a:srgbClr val="FFFFFF"/>
              </a:highlight>
            </a:endParaRPr>
          </a:p>
        </p:txBody>
      </p:sp>
      <p:sp>
        <p:nvSpPr>
          <p:cNvPr id="375" name="Google Shape;375;p65"/>
          <p:cNvSpPr txBox="1">
            <a:spLocks noGrp="1"/>
          </p:cNvSpPr>
          <p:nvPr>
            <p:ph type="title"/>
          </p:nvPr>
        </p:nvSpPr>
        <p:spPr>
          <a:xfrm>
            <a:off x="0" y="1677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CRITERIA OF SELECTING A SAMPLING PROCEDURE continued..</a:t>
            </a:r>
            <a:endParaRPr sz="1800">
              <a:solidFill>
                <a:schemeClr val="dk2"/>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6"/>
          <p:cNvSpPr txBox="1">
            <a:spLocks noGrp="1"/>
          </p:cNvSpPr>
          <p:nvPr>
            <p:ph type="body" idx="1"/>
          </p:nvPr>
        </p:nvSpPr>
        <p:spPr>
          <a:xfrm>
            <a:off x="446000" y="984300"/>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highlight>
                  <a:srgbClr val="00FF00"/>
                </a:highlight>
              </a:rPr>
              <a:t>4. Indeterminancy principle: </a:t>
            </a:r>
            <a:endParaRPr b="1">
              <a:highlight>
                <a:srgbClr val="00FF00"/>
              </a:highlight>
            </a:endParaRPr>
          </a:p>
          <a:p>
            <a:pPr marL="0" lvl="0" indent="0" algn="l" rtl="0">
              <a:spcBef>
                <a:spcPts val="1200"/>
              </a:spcBef>
              <a:spcAft>
                <a:spcPts val="1200"/>
              </a:spcAft>
              <a:buNone/>
            </a:pPr>
            <a:r>
              <a:rPr lang="en" b="1">
                <a:highlight>
                  <a:srgbClr val="FFFFFF"/>
                </a:highlight>
              </a:rPr>
              <a:t>Sometimes we find that individuals act differently when kept under observation than what they do when kept in non-observed situations. For instance, if workers are aware that somebody is observing them in course of a work study on the basis of which the average length of time to complete a task will be determined and accordingly the quota will be set for piece work, they generally tend to work slowly in comparison to the speed with which they work if kept unobserved. Thus, the indeterminancy principle may also be a cause of a systematic bias. </a:t>
            </a:r>
            <a:endParaRPr b="1">
              <a:highlight>
                <a:srgbClr val="FFFFFF"/>
              </a:highlight>
            </a:endParaRPr>
          </a:p>
        </p:txBody>
      </p:sp>
      <p:sp>
        <p:nvSpPr>
          <p:cNvPr id="381" name="Google Shape;381;p66"/>
          <p:cNvSpPr txBox="1">
            <a:spLocks noGrp="1"/>
          </p:cNvSpPr>
          <p:nvPr>
            <p:ph type="title"/>
          </p:nvPr>
        </p:nvSpPr>
        <p:spPr>
          <a:xfrm>
            <a:off x="0" y="1677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CRITERIA OF SELECTING A SAMPLING PROCEDURE continued..</a:t>
            </a:r>
            <a:endParaRPr sz="1800">
              <a:solidFill>
                <a:schemeClr val="dk2"/>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7"/>
          <p:cNvSpPr txBox="1">
            <a:spLocks noGrp="1"/>
          </p:cNvSpPr>
          <p:nvPr>
            <p:ph type="body" idx="1"/>
          </p:nvPr>
        </p:nvSpPr>
        <p:spPr>
          <a:xfrm>
            <a:off x="446000" y="984300"/>
            <a:ext cx="8520600" cy="330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highlight>
                  <a:srgbClr val="00FF00"/>
                </a:highlight>
              </a:rPr>
              <a:t>5. Natural bias in the reporting of data: </a:t>
            </a:r>
            <a:endParaRPr b="1">
              <a:highlight>
                <a:srgbClr val="00FF00"/>
              </a:highlight>
            </a:endParaRPr>
          </a:p>
          <a:p>
            <a:pPr marL="0" lvl="0" indent="0" algn="l" rtl="0">
              <a:spcBef>
                <a:spcPts val="1200"/>
              </a:spcBef>
              <a:spcAft>
                <a:spcPts val="1200"/>
              </a:spcAft>
              <a:buNone/>
            </a:pPr>
            <a:r>
              <a:rPr lang="en" b="1">
                <a:highlight>
                  <a:srgbClr val="FFFFFF"/>
                </a:highlight>
              </a:rPr>
              <a:t>Natural bias of respondents in the reporting of data is often the cause of a systematic bias in many inquiries. There is usually a downward bias in the income data collected by government taxation department, whereas we find an upward bias in the income data collected by some social organisation. People in general understate their incomes if asked about it for tax purposes, but they overstate the same if asked for social status or their affluence. Generally in psychological surveys, people tend to give what they think is the ‘correct’ answer rather than revealing their true feelings.</a:t>
            </a:r>
            <a:endParaRPr b="1">
              <a:highlight>
                <a:srgbClr val="FFFFFF"/>
              </a:highlight>
            </a:endParaRPr>
          </a:p>
        </p:txBody>
      </p:sp>
      <p:sp>
        <p:nvSpPr>
          <p:cNvPr id="387" name="Google Shape;387;p67"/>
          <p:cNvSpPr txBox="1">
            <a:spLocks noGrp="1"/>
          </p:cNvSpPr>
          <p:nvPr>
            <p:ph type="title"/>
          </p:nvPr>
        </p:nvSpPr>
        <p:spPr>
          <a:xfrm>
            <a:off x="0" y="1677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CRITERIA OF SELECTING A SAMPLING PROCEDURE continued..</a:t>
            </a:r>
            <a:endParaRPr sz="1800">
              <a:solidFill>
                <a:schemeClr val="dk2"/>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8"/>
          <p:cNvSpPr txBox="1">
            <a:spLocks noGrp="1"/>
          </p:cNvSpPr>
          <p:nvPr>
            <p:ph type="title"/>
          </p:nvPr>
        </p:nvSpPr>
        <p:spPr>
          <a:xfrm>
            <a:off x="137125" y="0"/>
            <a:ext cx="8520600" cy="707400"/>
          </a:xfrm>
          <a:prstGeom prst="rect">
            <a:avLst/>
          </a:prstGeom>
        </p:spPr>
        <p:txBody>
          <a:bodyPr spcFirstLastPara="1" wrap="square" lIns="91425" tIns="91425" rIns="91425" bIns="91425" anchor="t" anchorCtr="0">
            <a:normAutofit/>
          </a:bodyPr>
          <a:lstStyle/>
          <a:p>
            <a:pPr marL="914400" lvl="1"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Sampling and Non-sampling Errors</a:t>
            </a:r>
            <a:endParaRPr sz="1800">
              <a:solidFill>
                <a:schemeClr val="dk2"/>
              </a:solidFill>
              <a:latin typeface="Open Sans"/>
              <a:ea typeface="Open Sans"/>
              <a:cs typeface="Open Sans"/>
              <a:sym typeface="Open Sans"/>
            </a:endParaRPr>
          </a:p>
        </p:txBody>
      </p:sp>
      <p:sp>
        <p:nvSpPr>
          <p:cNvPr id="393" name="Google Shape;393;p68"/>
          <p:cNvSpPr txBox="1">
            <a:spLocks noGrp="1"/>
          </p:cNvSpPr>
          <p:nvPr>
            <p:ph type="body" idx="1"/>
          </p:nvPr>
        </p:nvSpPr>
        <p:spPr>
          <a:xfrm>
            <a:off x="311700" y="4190000"/>
            <a:ext cx="8520600" cy="808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0"/>
              </a:spcAft>
              <a:buSzPts val="275"/>
              <a:buNone/>
            </a:pPr>
            <a:endParaRPr sz="1650"/>
          </a:p>
          <a:p>
            <a:pPr marL="0" lvl="0" indent="0" algn="l" rtl="0">
              <a:lnSpc>
                <a:spcPct val="95000"/>
              </a:lnSpc>
              <a:spcBef>
                <a:spcPts val="1200"/>
              </a:spcBef>
              <a:spcAft>
                <a:spcPts val="1200"/>
              </a:spcAft>
              <a:buSzPts val="275"/>
              <a:buNone/>
            </a:pPr>
            <a:r>
              <a:rPr lang="en" sz="1650"/>
              <a:t>https://keydifferences.com/difference-between-sampling-and-non-sampling-error.html</a:t>
            </a:r>
            <a:endParaRPr sz="1650"/>
          </a:p>
        </p:txBody>
      </p:sp>
      <p:pic>
        <p:nvPicPr>
          <p:cNvPr id="394" name="Google Shape;394;p68"/>
          <p:cNvPicPr preferRelativeResize="0"/>
          <p:nvPr/>
        </p:nvPicPr>
        <p:blipFill rotWithShape="1">
          <a:blip r:embed="rId3">
            <a:alphaModFix/>
          </a:blip>
          <a:srcRect l="12577" t="15819" r="39104" b="15219"/>
          <a:stretch/>
        </p:blipFill>
        <p:spPr>
          <a:xfrm>
            <a:off x="137125" y="468375"/>
            <a:ext cx="5452399" cy="4375175"/>
          </a:xfrm>
          <a:prstGeom prst="rect">
            <a:avLst/>
          </a:prstGeom>
          <a:noFill/>
          <a:ln>
            <a:noFill/>
          </a:ln>
        </p:spPr>
      </p:pic>
      <p:sp>
        <p:nvSpPr>
          <p:cNvPr id="395" name="Google Shape;395;p68"/>
          <p:cNvSpPr txBox="1"/>
          <p:nvPr/>
        </p:nvSpPr>
        <p:spPr>
          <a:xfrm>
            <a:off x="5680700" y="3796850"/>
            <a:ext cx="3409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Reference: https://keydifferences.com/difference-between-sampling-and-non-sampling-error.html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Experimental and Surveys</a:t>
            </a:r>
            <a:endParaRPr sz="2400"/>
          </a:p>
          <a:p>
            <a:pPr marL="0" lvl="0" indent="0" algn="l" rtl="0">
              <a:spcBef>
                <a:spcPts val="0"/>
              </a:spcBef>
              <a:spcAft>
                <a:spcPts val="0"/>
              </a:spcAft>
              <a:buNone/>
            </a:pPr>
            <a:endParaRPr/>
          </a:p>
        </p:txBody>
      </p:sp>
      <p:sp>
        <p:nvSpPr>
          <p:cNvPr id="68" name="Google Shape;68;p15"/>
          <p:cNvSpPr txBox="1"/>
          <p:nvPr/>
        </p:nvSpPr>
        <p:spPr>
          <a:xfrm>
            <a:off x="169800" y="572700"/>
            <a:ext cx="8974200" cy="4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400"/>
              </a:spcBef>
              <a:spcAft>
                <a:spcPts val="0"/>
              </a:spcAft>
              <a:buClr>
                <a:schemeClr val="dk1"/>
              </a:buClr>
              <a:buSzPts val="1100"/>
              <a:buFont typeface="Arial"/>
              <a:buNone/>
            </a:pPr>
            <a:r>
              <a:rPr lang="en" sz="1900">
                <a:solidFill>
                  <a:srgbClr val="222222"/>
                </a:solidFill>
              </a:rPr>
              <a:t>The differences between survey and experiment can be drawn clearly on the following grounds:</a:t>
            </a:r>
            <a:endParaRPr sz="1900">
              <a:solidFill>
                <a:srgbClr val="222222"/>
              </a:solidFill>
            </a:endParaRPr>
          </a:p>
          <a:p>
            <a:pPr marL="457200" lvl="0" indent="-349250" algn="l" rtl="0">
              <a:lnSpc>
                <a:spcPct val="115000"/>
              </a:lnSpc>
              <a:spcBef>
                <a:spcPts val="2900"/>
              </a:spcBef>
              <a:spcAft>
                <a:spcPts val="0"/>
              </a:spcAft>
              <a:buClr>
                <a:srgbClr val="222222"/>
              </a:buClr>
              <a:buSzPts val="1900"/>
              <a:buAutoNum type="arabicPeriod"/>
            </a:pPr>
            <a:r>
              <a:rPr lang="en" sz="1900">
                <a:solidFill>
                  <a:srgbClr val="222222"/>
                </a:solidFill>
              </a:rPr>
              <a:t>A technique of gathering information regarding a variable under study, from the respondents of the population, is called survey. A scientific procedure wherein the factor under study is isolated to test hypothesis is called an experiment.</a:t>
            </a:r>
            <a:endParaRPr sz="1900">
              <a:solidFill>
                <a:srgbClr val="222222"/>
              </a:solidFill>
            </a:endParaRPr>
          </a:p>
          <a:p>
            <a:pPr marL="457200" lvl="0" indent="-349250" algn="l" rtl="0">
              <a:lnSpc>
                <a:spcPct val="115000"/>
              </a:lnSpc>
              <a:spcBef>
                <a:spcPts val="0"/>
              </a:spcBef>
              <a:spcAft>
                <a:spcPts val="0"/>
              </a:spcAft>
              <a:buClr>
                <a:srgbClr val="222222"/>
              </a:buClr>
              <a:buSzPts val="1900"/>
              <a:buAutoNum type="arabicPeriod"/>
            </a:pPr>
            <a:r>
              <a:rPr lang="en" sz="1900">
                <a:solidFill>
                  <a:srgbClr val="222222"/>
                </a:solidFill>
              </a:rPr>
              <a:t>Surveys are performed when the research is of descriptive nature, whereas in the case of experiments are conducted in experimental research.</a:t>
            </a:r>
            <a:endParaRPr sz="1900">
              <a:solidFill>
                <a:srgbClr val="222222"/>
              </a:solidFill>
            </a:endParaRPr>
          </a:p>
          <a:p>
            <a:pPr marL="457200" lvl="0" indent="-349250" algn="l" rtl="0">
              <a:lnSpc>
                <a:spcPct val="115000"/>
              </a:lnSpc>
              <a:spcBef>
                <a:spcPts val="0"/>
              </a:spcBef>
              <a:spcAft>
                <a:spcPts val="0"/>
              </a:spcAft>
              <a:buClr>
                <a:srgbClr val="222222"/>
              </a:buClr>
              <a:buSzPts val="1900"/>
              <a:buAutoNum type="arabicPeriod"/>
            </a:pPr>
            <a:r>
              <a:rPr lang="en" sz="1900">
                <a:solidFill>
                  <a:srgbClr val="222222"/>
                </a:solidFill>
              </a:rPr>
              <a:t>The survey samples are large as the response rate is low, especially when the survey is conducted through mailed questionnaire. On the other hand, samples required in the case of experiments is relatively small.</a:t>
            </a:r>
            <a:endParaRPr sz="1900">
              <a:solidFill>
                <a:srgbClr val="222222"/>
              </a:solidFill>
            </a:endParaRPr>
          </a:p>
          <a:p>
            <a:pPr marL="0" lvl="0" indent="0" algn="l" rtl="0">
              <a:spcBef>
                <a:spcPts val="2400"/>
              </a:spcBef>
              <a:spcAft>
                <a:spcPts val="0"/>
              </a:spcAft>
              <a:buNone/>
            </a:pPr>
            <a:endParaRPr sz="1900"/>
          </a:p>
        </p:txBody>
      </p:sp>
    </p:spTree>
    <p:extLst>
      <p:ext uri="{BB962C8B-B14F-4D97-AF65-F5344CB8AC3E}">
        <p14:creationId xmlns:p14="http://schemas.microsoft.com/office/powerpoint/2010/main" val="2598916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821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Experimental and Surveys continued….</a:t>
            </a:r>
            <a:endParaRPr sz="2400"/>
          </a:p>
          <a:p>
            <a:pPr marL="0" lvl="0" indent="0" algn="l" rtl="0">
              <a:spcBef>
                <a:spcPts val="0"/>
              </a:spcBef>
              <a:spcAft>
                <a:spcPts val="0"/>
              </a:spcAft>
              <a:buNone/>
            </a:pPr>
            <a:endParaRPr/>
          </a:p>
        </p:txBody>
      </p:sp>
      <p:sp>
        <p:nvSpPr>
          <p:cNvPr id="74" name="Google Shape;74;p16"/>
          <p:cNvSpPr txBox="1"/>
          <p:nvPr/>
        </p:nvSpPr>
        <p:spPr>
          <a:xfrm>
            <a:off x="311700" y="487162"/>
            <a:ext cx="8832300" cy="51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900" dirty="0">
                <a:solidFill>
                  <a:srgbClr val="222222"/>
                </a:solidFill>
              </a:rPr>
              <a:t>4. Surveys are considered suitable for social and behavioural science. As against this, experiments are an important characteristic of physical and natural sciences.</a:t>
            </a:r>
            <a:endParaRPr sz="1900" dirty="0">
              <a:solidFill>
                <a:srgbClr val="222222"/>
              </a:solidFill>
            </a:endParaRPr>
          </a:p>
          <a:p>
            <a:pPr marL="0" lvl="0" indent="0" algn="l" rtl="0">
              <a:lnSpc>
                <a:spcPct val="115000"/>
              </a:lnSpc>
              <a:spcBef>
                <a:spcPts val="2400"/>
              </a:spcBef>
              <a:spcAft>
                <a:spcPts val="0"/>
              </a:spcAft>
              <a:buNone/>
            </a:pPr>
            <a:r>
              <a:rPr lang="en" sz="1900" dirty="0">
                <a:solidFill>
                  <a:srgbClr val="222222"/>
                </a:solidFill>
              </a:rPr>
              <a:t>5. Field research refers to the research conducted outside the laboratory or workplace. Surveys are the best example of field research. On the contrary, Experiment is an example of laboratory research. A laboratory research is nothing but research carried on inside the room equipped with scientific tools and equipment.</a:t>
            </a:r>
            <a:endParaRPr sz="1900" dirty="0">
              <a:solidFill>
                <a:srgbClr val="222222"/>
              </a:solidFill>
            </a:endParaRPr>
          </a:p>
          <a:p>
            <a:pPr marL="0" lvl="0" indent="0" algn="l" rtl="0">
              <a:lnSpc>
                <a:spcPct val="115000"/>
              </a:lnSpc>
              <a:spcBef>
                <a:spcPts val="2400"/>
              </a:spcBef>
              <a:spcAft>
                <a:spcPts val="0"/>
              </a:spcAft>
              <a:buNone/>
            </a:pPr>
            <a:r>
              <a:rPr lang="en" sz="1900" dirty="0">
                <a:solidFill>
                  <a:srgbClr val="222222"/>
                </a:solidFill>
              </a:rPr>
              <a:t>6. In surveys, the data collection methods employed can either be observation, interview, questionnaire, or case study. As opposed to experiment, the data is obtained through several readings of the experiment.</a:t>
            </a:r>
            <a:endParaRPr sz="1900" dirty="0">
              <a:solidFill>
                <a:srgbClr val="222222"/>
              </a:solidFill>
            </a:endParaRPr>
          </a:p>
          <a:p>
            <a:pPr marL="0" lvl="0" indent="0" algn="l" rtl="0">
              <a:spcBef>
                <a:spcPts val="2400"/>
              </a:spcBef>
              <a:spcAft>
                <a:spcPts val="0"/>
              </a:spcAft>
              <a:buNone/>
            </a:pPr>
            <a:endParaRPr sz="2200" b="1" dirty="0">
              <a:solidFill>
                <a:srgbClr val="222222"/>
              </a:solidFill>
            </a:endParaRPr>
          </a:p>
        </p:txBody>
      </p:sp>
    </p:spTree>
    <p:extLst>
      <p:ext uri="{BB962C8B-B14F-4D97-AF65-F5344CB8AC3E}">
        <p14:creationId xmlns:p14="http://schemas.microsoft.com/office/powerpoint/2010/main" val="3750922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Collection of Primary data and secondary data</a:t>
            </a:r>
            <a:endParaRPr/>
          </a:p>
        </p:txBody>
      </p:sp>
      <p:sp>
        <p:nvSpPr>
          <p:cNvPr id="80" name="Google Shape;80;p17"/>
          <p:cNvSpPr txBox="1">
            <a:spLocks noGrp="1"/>
          </p:cNvSpPr>
          <p:nvPr>
            <p:ph type="title"/>
          </p:nvPr>
        </p:nvSpPr>
        <p:spPr>
          <a:xfrm>
            <a:off x="432550" y="1275850"/>
            <a:ext cx="8520600" cy="3567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45833"/>
              <a:buFont typeface="Arial"/>
              <a:buNone/>
            </a:pPr>
            <a:r>
              <a:rPr lang="en" sz="2400" dirty="0"/>
              <a:t>The task of data collection begins after a research problem has been defined and research design/ plan chalked out. There are two types of data collection viz,</a:t>
            </a:r>
            <a:endParaRPr sz="2400" dirty="0"/>
          </a:p>
          <a:p>
            <a:pPr marL="457200" lvl="0" indent="-365760" algn="l" rtl="0">
              <a:lnSpc>
                <a:spcPct val="115000"/>
              </a:lnSpc>
              <a:spcBef>
                <a:spcPts val="0"/>
              </a:spcBef>
              <a:spcAft>
                <a:spcPts val="0"/>
              </a:spcAft>
              <a:buSzPct val="100000"/>
              <a:buAutoNum type="arabicPeriod"/>
            </a:pPr>
            <a:r>
              <a:rPr lang="en" sz="2400" b="1" dirty="0">
                <a:solidFill>
                  <a:srgbClr val="0B5394"/>
                </a:solidFill>
              </a:rPr>
              <a:t>The primary data </a:t>
            </a:r>
            <a:r>
              <a:rPr lang="en" sz="2400" dirty="0"/>
              <a:t>are those which are collected afresh and for the first time, and thus happen to be original in character. The </a:t>
            </a:r>
            <a:endParaRPr sz="2400" dirty="0"/>
          </a:p>
          <a:p>
            <a:pPr marL="457200" lvl="0" indent="-365760" algn="l" rtl="0">
              <a:lnSpc>
                <a:spcPct val="115000"/>
              </a:lnSpc>
              <a:spcBef>
                <a:spcPts val="0"/>
              </a:spcBef>
              <a:spcAft>
                <a:spcPts val="0"/>
              </a:spcAft>
              <a:buSzPct val="100000"/>
              <a:buAutoNum type="arabicPeriod"/>
            </a:pPr>
            <a:r>
              <a:rPr lang="en" sz="2400" b="1" dirty="0">
                <a:solidFill>
                  <a:srgbClr val="0B5394"/>
                </a:solidFill>
              </a:rPr>
              <a:t>secondary data</a:t>
            </a:r>
            <a:r>
              <a:rPr lang="en" sz="2400" dirty="0"/>
              <a:t>, on the other hand, are those which have already been collected by someone else and which have already been passed through the statistical process. </a:t>
            </a:r>
            <a:endParaRPr sz="2400" dirty="0"/>
          </a:p>
        </p:txBody>
      </p:sp>
    </p:spTree>
    <p:extLst>
      <p:ext uri="{BB962C8B-B14F-4D97-AF65-F5344CB8AC3E}">
        <p14:creationId xmlns:p14="http://schemas.microsoft.com/office/powerpoint/2010/main" val="1176545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b="1">
                <a:highlight>
                  <a:srgbClr val="FFFF00"/>
                </a:highlight>
              </a:rPr>
              <a:t>Collection of Primary data </a:t>
            </a:r>
            <a:endParaRPr b="1">
              <a:highlight>
                <a:srgbClr val="FFFF00"/>
              </a:highlight>
            </a:endParaRPr>
          </a:p>
        </p:txBody>
      </p:sp>
      <p:sp>
        <p:nvSpPr>
          <p:cNvPr id="86" name="Google Shape;86;p18"/>
          <p:cNvSpPr txBox="1">
            <a:spLocks noGrp="1"/>
          </p:cNvSpPr>
          <p:nvPr>
            <p:ph type="title"/>
          </p:nvPr>
        </p:nvSpPr>
        <p:spPr>
          <a:xfrm>
            <a:off x="432550" y="1275850"/>
            <a:ext cx="8520600" cy="3567900"/>
          </a:xfrm>
          <a:prstGeom prst="rect">
            <a:avLst/>
          </a:prstGeom>
        </p:spPr>
        <p:txBody>
          <a:bodyPr spcFirstLastPara="1" wrap="square" lIns="91425" tIns="91425" rIns="91425" bIns="91425" anchor="t" anchorCtr="0">
            <a:normAutofit/>
          </a:bodyPr>
          <a:lstStyle/>
          <a:p>
            <a:pPr marL="457200" lvl="0" indent="-381000" algn="l" rtl="0">
              <a:lnSpc>
                <a:spcPct val="115000"/>
              </a:lnSpc>
              <a:spcBef>
                <a:spcPts val="0"/>
              </a:spcBef>
              <a:spcAft>
                <a:spcPts val="0"/>
              </a:spcAft>
              <a:buSzPts val="2400"/>
              <a:buAutoNum type="arabicPeriod"/>
            </a:pPr>
            <a:r>
              <a:rPr lang="en" sz="2400"/>
              <a:t>We collect primary data during the course of doing experiments in an experimental research.</a:t>
            </a:r>
            <a:endParaRPr sz="2400"/>
          </a:p>
          <a:p>
            <a:pPr marL="457200" lvl="0" indent="-381000" algn="l" rtl="0">
              <a:lnSpc>
                <a:spcPct val="115000"/>
              </a:lnSpc>
              <a:spcBef>
                <a:spcPts val="0"/>
              </a:spcBef>
              <a:spcAft>
                <a:spcPts val="0"/>
              </a:spcAft>
              <a:buSzPts val="2400"/>
              <a:buAutoNum type="arabicPeriod"/>
            </a:pPr>
            <a:r>
              <a:rPr lang="en" sz="2400"/>
              <a:t>But in case we do research of the descriptive type and perform surveys, whether sample surveys or census surveys, then we can obtain primary data either through observation or through direct communication with respondents in one form or another or through personal interviews..</a:t>
            </a:r>
            <a:endParaRPr sz="2400"/>
          </a:p>
        </p:txBody>
      </p:sp>
    </p:spTree>
    <p:extLst>
      <p:ext uri="{BB962C8B-B14F-4D97-AF65-F5344CB8AC3E}">
        <p14:creationId xmlns:p14="http://schemas.microsoft.com/office/powerpoint/2010/main" val="1920023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b="1">
                <a:highlight>
                  <a:srgbClr val="00FF00"/>
                </a:highlight>
              </a:rPr>
              <a:t>Tthere are several methods of collecting primary data</a:t>
            </a:r>
            <a:r>
              <a:rPr lang="en" sz="2400" b="1">
                <a:highlight>
                  <a:srgbClr val="FFFF00"/>
                </a:highlight>
              </a:rPr>
              <a:t> </a:t>
            </a:r>
            <a:endParaRPr b="1">
              <a:highlight>
                <a:srgbClr val="FFFF00"/>
              </a:highlight>
            </a:endParaRPr>
          </a:p>
        </p:txBody>
      </p:sp>
      <p:sp>
        <p:nvSpPr>
          <p:cNvPr id="92" name="Google Shape;92;p19"/>
          <p:cNvSpPr txBox="1">
            <a:spLocks noGrp="1"/>
          </p:cNvSpPr>
          <p:nvPr>
            <p:ph type="title"/>
          </p:nvPr>
        </p:nvSpPr>
        <p:spPr>
          <a:xfrm>
            <a:off x="432550" y="1275850"/>
            <a:ext cx="8520600" cy="3567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400"/>
              <a:t>Particularly in surveys and descriptive researches. Important ones are: </a:t>
            </a:r>
            <a:endParaRPr sz="2400"/>
          </a:p>
          <a:p>
            <a:pPr marL="0" lvl="0" indent="0" algn="l" rtl="0">
              <a:lnSpc>
                <a:spcPct val="115000"/>
              </a:lnSpc>
              <a:spcBef>
                <a:spcPts val="0"/>
              </a:spcBef>
              <a:spcAft>
                <a:spcPts val="0"/>
              </a:spcAft>
              <a:buNone/>
            </a:pPr>
            <a:r>
              <a:rPr lang="en" sz="2400"/>
              <a:t>(i) observation method, </a:t>
            </a:r>
            <a:endParaRPr sz="2400"/>
          </a:p>
          <a:p>
            <a:pPr marL="0" lvl="0" indent="0" algn="l" rtl="0">
              <a:lnSpc>
                <a:spcPct val="115000"/>
              </a:lnSpc>
              <a:spcBef>
                <a:spcPts val="0"/>
              </a:spcBef>
              <a:spcAft>
                <a:spcPts val="0"/>
              </a:spcAft>
              <a:buNone/>
            </a:pPr>
            <a:r>
              <a:rPr lang="en" sz="2400"/>
              <a:t>(ii) interview method, </a:t>
            </a:r>
            <a:endParaRPr sz="2400"/>
          </a:p>
          <a:p>
            <a:pPr marL="0" lvl="0" indent="0" algn="l" rtl="0">
              <a:lnSpc>
                <a:spcPct val="115000"/>
              </a:lnSpc>
              <a:spcBef>
                <a:spcPts val="0"/>
              </a:spcBef>
              <a:spcAft>
                <a:spcPts val="0"/>
              </a:spcAft>
              <a:buNone/>
            </a:pPr>
            <a:r>
              <a:rPr lang="en" sz="2400"/>
              <a:t>(iii) through questionnaires, </a:t>
            </a:r>
            <a:endParaRPr sz="2400"/>
          </a:p>
          <a:p>
            <a:pPr marL="0" lvl="0" indent="0" algn="l" rtl="0">
              <a:lnSpc>
                <a:spcPct val="115000"/>
              </a:lnSpc>
              <a:spcBef>
                <a:spcPts val="0"/>
              </a:spcBef>
              <a:spcAft>
                <a:spcPts val="0"/>
              </a:spcAft>
              <a:buNone/>
            </a:pPr>
            <a:r>
              <a:rPr lang="en" sz="2400"/>
              <a:t>(iv) through schedules, and </a:t>
            </a:r>
            <a:endParaRPr sz="2400"/>
          </a:p>
          <a:p>
            <a:pPr marL="0" lvl="0" indent="0" algn="l" rtl="0">
              <a:lnSpc>
                <a:spcPct val="115000"/>
              </a:lnSpc>
              <a:spcBef>
                <a:spcPts val="0"/>
              </a:spcBef>
              <a:spcAft>
                <a:spcPts val="0"/>
              </a:spcAft>
              <a:buNone/>
            </a:pPr>
            <a:endParaRPr sz="2400"/>
          </a:p>
        </p:txBody>
      </p:sp>
    </p:spTree>
    <p:extLst>
      <p:ext uri="{BB962C8B-B14F-4D97-AF65-F5344CB8AC3E}">
        <p14:creationId xmlns:p14="http://schemas.microsoft.com/office/powerpoint/2010/main" val="254005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body" idx="1"/>
          </p:nvPr>
        </p:nvSpPr>
        <p:spPr>
          <a:xfrm>
            <a:off x="177400" y="71100"/>
            <a:ext cx="8520600" cy="4857600"/>
          </a:xfrm>
          <a:prstGeom prst="rect">
            <a:avLst/>
          </a:prstGeom>
        </p:spPr>
        <p:txBody>
          <a:bodyPr spcFirstLastPara="1" wrap="square" lIns="91425" tIns="91425" rIns="91425" bIns="91425" anchor="t" anchorCtr="0">
            <a:noAutofit/>
          </a:bodyPr>
          <a:lstStyle/>
          <a:p>
            <a:pPr marL="457200" lvl="0" indent="-348297" algn="just" rtl="0">
              <a:lnSpc>
                <a:spcPct val="105000"/>
              </a:lnSpc>
              <a:spcBef>
                <a:spcPts val="0"/>
              </a:spcBef>
              <a:spcAft>
                <a:spcPts val="0"/>
              </a:spcAft>
              <a:buSzPts val="1885"/>
              <a:buChar char="●"/>
            </a:pPr>
            <a:r>
              <a:rPr lang="en" sz="1885" b="1"/>
              <a:t>Keeping in view the above stated design decisions, one may split the overall research design into the following parts:</a:t>
            </a:r>
            <a:endParaRPr sz="1885" b="1"/>
          </a:p>
          <a:p>
            <a:pPr marL="0" lvl="0" indent="0" algn="just" rtl="0">
              <a:lnSpc>
                <a:spcPct val="105000"/>
              </a:lnSpc>
              <a:spcBef>
                <a:spcPts val="1200"/>
              </a:spcBef>
              <a:spcAft>
                <a:spcPts val="0"/>
              </a:spcAft>
              <a:buNone/>
            </a:pPr>
            <a:r>
              <a:rPr lang="en" sz="1885" b="1"/>
              <a:t>(a) the sampling design which deals with the method of selecting items to be observed for the given study;</a:t>
            </a:r>
            <a:endParaRPr sz="1885" b="1"/>
          </a:p>
          <a:p>
            <a:pPr marL="0" lvl="0" indent="0" algn="just" rtl="0">
              <a:lnSpc>
                <a:spcPct val="105000"/>
              </a:lnSpc>
              <a:spcBef>
                <a:spcPts val="1200"/>
              </a:spcBef>
              <a:spcAft>
                <a:spcPts val="0"/>
              </a:spcAft>
              <a:buNone/>
            </a:pPr>
            <a:r>
              <a:rPr lang="en" sz="1885" b="1"/>
              <a:t>(b) the observational design which relates to the conditions under which the observations are to be made;</a:t>
            </a:r>
            <a:endParaRPr sz="1885" b="1"/>
          </a:p>
          <a:p>
            <a:pPr marL="0" lvl="0" indent="0" algn="just" rtl="0">
              <a:lnSpc>
                <a:spcPct val="105000"/>
              </a:lnSpc>
              <a:spcBef>
                <a:spcPts val="1200"/>
              </a:spcBef>
              <a:spcAft>
                <a:spcPts val="0"/>
              </a:spcAft>
              <a:buNone/>
            </a:pPr>
            <a:r>
              <a:rPr lang="en" sz="1885" b="1"/>
              <a:t>(c) the statistical design which concerns with the question of how many items are to be observed and how the information and data gathered are to be analysed; and </a:t>
            </a:r>
            <a:endParaRPr sz="1885" b="1"/>
          </a:p>
          <a:p>
            <a:pPr marL="0" lvl="0" indent="0" algn="just" rtl="0">
              <a:lnSpc>
                <a:spcPct val="105000"/>
              </a:lnSpc>
              <a:spcBef>
                <a:spcPts val="1200"/>
              </a:spcBef>
              <a:spcAft>
                <a:spcPts val="0"/>
              </a:spcAft>
              <a:buNone/>
            </a:pPr>
            <a:r>
              <a:rPr lang="en" sz="1885" b="1"/>
              <a:t>(d) the operational design which deals with the techniques by which the procedures specified in the sampling, statistical and observational designs can be carried out.</a:t>
            </a:r>
            <a:endParaRPr sz="1885" b="1"/>
          </a:p>
          <a:p>
            <a:pPr marL="0" lvl="0" indent="0" algn="just" rtl="0">
              <a:lnSpc>
                <a:spcPct val="105000"/>
              </a:lnSpc>
              <a:spcBef>
                <a:spcPts val="1200"/>
              </a:spcBef>
              <a:spcAft>
                <a:spcPts val="0"/>
              </a:spcAft>
              <a:buNone/>
            </a:pPr>
            <a:endParaRPr sz="1885" b="1"/>
          </a:p>
          <a:p>
            <a:pPr marL="0" lvl="0" indent="0" algn="just" rtl="0">
              <a:lnSpc>
                <a:spcPct val="105000"/>
              </a:lnSpc>
              <a:spcBef>
                <a:spcPts val="1200"/>
              </a:spcBef>
              <a:spcAft>
                <a:spcPts val="0"/>
              </a:spcAft>
              <a:buNone/>
            </a:pPr>
            <a:endParaRPr sz="1885" b="1"/>
          </a:p>
          <a:p>
            <a:pPr marL="0" lvl="0" indent="0" algn="just" rtl="0">
              <a:lnSpc>
                <a:spcPct val="105000"/>
              </a:lnSpc>
              <a:spcBef>
                <a:spcPts val="1200"/>
              </a:spcBef>
              <a:spcAft>
                <a:spcPts val="1200"/>
              </a:spcAft>
              <a:buSzPts val="358"/>
              <a:buNone/>
            </a:pPr>
            <a:endParaRPr sz="1885"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b="1">
                <a:highlight>
                  <a:srgbClr val="00FF00"/>
                </a:highlight>
              </a:rPr>
              <a:t>Tthere are several methods of collecting primary data</a:t>
            </a:r>
            <a:r>
              <a:rPr lang="en" sz="2400" b="1">
                <a:highlight>
                  <a:srgbClr val="FFFF00"/>
                </a:highlight>
              </a:rPr>
              <a:t> continued</a:t>
            </a:r>
            <a:endParaRPr b="1">
              <a:highlight>
                <a:srgbClr val="FFFF00"/>
              </a:highlight>
            </a:endParaRPr>
          </a:p>
        </p:txBody>
      </p:sp>
      <p:sp>
        <p:nvSpPr>
          <p:cNvPr id="98" name="Google Shape;98;p20"/>
          <p:cNvSpPr txBox="1">
            <a:spLocks noGrp="1"/>
          </p:cNvSpPr>
          <p:nvPr>
            <p:ph type="title"/>
          </p:nvPr>
        </p:nvSpPr>
        <p:spPr>
          <a:xfrm>
            <a:off x="432550" y="1275850"/>
            <a:ext cx="8520600" cy="3567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(v) other methods which include </a:t>
            </a:r>
            <a:endParaRPr sz="2400"/>
          </a:p>
          <a:p>
            <a:pPr marL="0" lvl="0" indent="0" algn="l" rtl="0">
              <a:lnSpc>
                <a:spcPct val="115000"/>
              </a:lnSpc>
              <a:spcBef>
                <a:spcPts val="0"/>
              </a:spcBef>
              <a:spcAft>
                <a:spcPts val="0"/>
              </a:spcAft>
              <a:buClr>
                <a:schemeClr val="dk1"/>
              </a:buClr>
              <a:buSzPct val="45833"/>
              <a:buFont typeface="Arial"/>
              <a:buNone/>
            </a:pPr>
            <a:r>
              <a:rPr lang="en" sz="2400"/>
              <a:t>(a) warranty cards; </a:t>
            </a:r>
            <a:endParaRPr sz="2400"/>
          </a:p>
          <a:p>
            <a:pPr marL="0" lvl="0" indent="0" algn="l" rtl="0">
              <a:lnSpc>
                <a:spcPct val="115000"/>
              </a:lnSpc>
              <a:spcBef>
                <a:spcPts val="0"/>
              </a:spcBef>
              <a:spcAft>
                <a:spcPts val="0"/>
              </a:spcAft>
              <a:buClr>
                <a:schemeClr val="dk1"/>
              </a:buClr>
              <a:buSzPct val="45833"/>
              <a:buFont typeface="Arial"/>
              <a:buNone/>
            </a:pPr>
            <a:r>
              <a:rPr lang="en" sz="2400"/>
              <a:t>(b) distributor audits; </a:t>
            </a:r>
            <a:endParaRPr sz="2400"/>
          </a:p>
          <a:p>
            <a:pPr marL="0" lvl="0" indent="0" algn="l" rtl="0">
              <a:lnSpc>
                <a:spcPct val="115000"/>
              </a:lnSpc>
              <a:spcBef>
                <a:spcPts val="0"/>
              </a:spcBef>
              <a:spcAft>
                <a:spcPts val="0"/>
              </a:spcAft>
              <a:buClr>
                <a:schemeClr val="dk1"/>
              </a:buClr>
              <a:buSzPct val="45833"/>
              <a:buFont typeface="Arial"/>
              <a:buNone/>
            </a:pPr>
            <a:r>
              <a:rPr lang="en" sz="2400"/>
              <a:t>(c) pantry audits; </a:t>
            </a:r>
            <a:endParaRPr sz="2400"/>
          </a:p>
          <a:p>
            <a:pPr marL="0" lvl="0" indent="0" algn="l" rtl="0">
              <a:lnSpc>
                <a:spcPct val="115000"/>
              </a:lnSpc>
              <a:spcBef>
                <a:spcPts val="0"/>
              </a:spcBef>
              <a:spcAft>
                <a:spcPts val="0"/>
              </a:spcAft>
              <a:buClr>
                <a:schemeClr val="dk1"/>
              </a:buClr>
              <a:buSzPct val="45833"/>
              <a:buFont typeface="Arial"/>
              <a:buNone/>
            </a:pPr>
            <a:r>
              <a:rPr lang="en" sz="2400"/>
              <a:t>(d) consumer panels; </a:t>
            </a:r>
            <a:endParaRPr sz="2400"/>
          </a:p>
          <a:p>
            <a:pPr marL="0" lvl="0" indent="0" algn="l" rtl="0">
              <a:lnSpc>
                <a:spcPct val="115000"/>
              </a:lnSpc>
              <a:spcBef>
                <a:spcPts val="0"/>
              </a:spcBef>
              <a:spcAft>
                <a:spcPts val="0"/>
              </a:spcAft>
              <a:buClr>
                <a:schemeClr val="dk1"/>
              </a:buClr>
              <a:buSzPct val="45833"/>
              <a:buFont typeface="Arial"/>
              <a:buNone/>
            </a:pPr>
            <a:r>
              <a:rPr lang="en" sz="2400"/>
              <a:t>(e) using mechanical devices; </a:t>
            </a:r>
            <a:endParaRPr sz="2400"/>
          </a:p>
          <a:p>
            <a:pPr marL="0" lvl="0" indent="0" algn="l" rtl="0">
              <a:lnSpc>
                <a:spcPct val="115000"/>
              </a:lnSpc>
              <a:spcBef>
                <a:spcPts val="0"/>
              </a:spcBef>
              <a:spcAft>
                <a:spcPts val="0"/>
              </a:spcAft>
              <a:buClr>
                <a:schemeClr val="dk1"/>
              </a:buClr>
              <a:buSzPct val="45833"/>
              <a:buFont typeface="Arial"/>
              <a:buNone/>
            </a:pPr>
            <a:r>
              <a:rPr lang="en" sz="2400"/>
              <a:t>(f) through projective techniques; </a:t>
            </a:r>
            <a:endParaRPr sz="2400"/>
          </a:p>
          <a:p>
            <a:pPr marL="0" lvl="0" indent="0" algn="l" rtl="0">
              <a:lnSpc>
                <a:spcPct val="115000"/>
              </a:lnSpc>
              <a:spcBef>
                <a:spcPts val="0"/>
              </a:spcBef>
              <a:spcAft>
                <a:spcPts val="0"/>
              </a:spcAft>
              <a:buClr>
                <a:schemeClr val="dk1"/>
              </a:buClr>
              <a:buSzPct val="45833"/>
              <a:buFont typeface="Arial"/>
              <a:buNone/>
            </a:pPr>
            <a:r>
              <a:rPr lang="en" sz="2400"/>
              <a:t>(g) depth interviews, and </a:t>
            </a:r>
            <a:endParaRPr sz="2400"/>
          </a:p>
          <a:p>
            <a:pPr marL="0" lvl="0" indent="0" algn="l" rtl="0">
              <a:lnSpc>
                <a:spcPct val="115000"/>
              </a:lnSpc>
              <a:spcBef>
                <a:spcPts val="0"/>
              </a:spcBef>
              <a:spcAft>
                <a:spcPts val="0"/>
              </a:spcAft>
              <a:buClr>
                <a:schemeClr val="dk1"/>
              </a:buClr>
              <a:buSzPct val="45833"/>
              <a:buFont typeface="Arial"/>
              <a:buNone/>
            </a:pPr>
            <a:r>
              <a:rPr lang="en" sz="2400"/>
              <a:t>(h) content analysis.</a:t>
            </a:r>
            <a:endParaRPr sz="2400"/>
          </a:p>
          <a:p>
            <a:pPr marL="0" lvl="0" indent="0" algn="l" rtl="0">
              <a:lnSpc>
                <a:spcPct val="115000"/>
              </a:lnSpc>
              <a:spcBef>
                <a:spcPts val="0"/>
              </a:spcBef>
              <a:spcAft>
                <a:spcPts val="0"/>
              </a:spcAft>
              <a:buNone/>
            </a:pPr>
            <a:endParaRPr sz="2400"/>
          </a:p>
        </p:txBody>
      </p:sp>
    </p:spTree>
    <p:extLst>
      <p:ext uri="{BB962C8B-B14F-4D97-AF65-F5344CB8AC3E}">
        <p14:creationId xmlns:p14="http://schemas.microsoft.com/office/powerpoint/2010/main" val="1949480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63975" y="122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Collection of Secondary Data</a:t>
            </a:r>
            <a:endParaRPr/>
          </a:p>
        </p:txBody>
      </p:sp>
      <p:sp>
        <p:nvSpPr>
          <p:cNvPr id="104" name="Google Shape;104;p21"/>
          <p:cNvSpPr txBox="1">
            <a:spLocks noGrp="1"/>
          </p:cNvSpPr>
          <p:nvPr>
            <p:ph type="body" idx="1"/>
          </p:nvPr>
        </p:nvSpPr>
        <p:spPr>
          <a:xfrm>
            <a:off x="163975" y="604325"/>
            <a:ext cx="8979900" cy="4364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b="1"/>
              <a:t>Secondary data means data that are already available i.e., they refer to the data which have already been collected and analysed by someone else. </a:t>
            </a:r>
            <a:endParaRPr b="1"/>
          </a:p>
          <a:p>
            <a:pPr marL="457200" lvl="0" indent="-342900" algn="l" rtl="0">
              <a:spcBef>
                <a:spcPts val="0"/>
              </a:spcBef>
              <a:spcAft>
                <a:spcPts val="0"/>
              </a:spcAft>
              <a:buSzPts val="1800"/>
              <a:buChar char="●"/>
            </a:pPr>
            <a:r>
              <a:rPr lang="en" b="1"/>
              <a:t>Secondary data may either be published data or unpublished data. </a:t>
            </a:r>
            <a:endParaRPr b="1"/>
          </a:p>
          <a:p>
            <a:pPr marL="457200" lvl="0" indent="-342900" algn="l" rtl="0">
              <a:spcBef>
                <a:spcPts val="0"/>
              </a:spcBef>
              <a:spcAft>
                <a:spcPts val="0"/>
              </a:spcAft>
              <a:buSzPts val="1800"/>
              <a:buChar char="●"/>
            </a:pPr>
            <a:r>
              <a:rPr lang="en" b="1"/>
              <a:t>Usually published data are available in: </a:t>
            </a:r>
            <a:endParaRPr b="1"/>
          </a:p>
          <a:p>
            <a:pPr marL="457200" lvl="0" indent="-342900" algn="l" rtl="0">
              <a:spcBef>
                <a:spcPts val="0"/>
              </a:spcBef>
              <a:spcAft>
                <a:spcPts val="0"/>
              </a:spcAft>
              <a:buSzPts val="1800"/>
              <a:buChar char="●"/>
            </a:pPr>
            <a:r>
              <a:rPr lang="en" b="1"/>
              <a:t>(a) </a:t>
            </a:r>
            <a:r>
              <a:rPr lang="en" b="1">
                <a:solidFill>
                  <a:srgbClr val="980000"/>
                </a:solidFill>
              </a:rPr>
              <a:t>various publications of the central, state are local governments; </a:t>
            </a:r>
            <a:endParaRPr b="1">
              <a:solidFill>
                <a:srgbClr val="980000"/>
              </a:solidFill>
            </a:endParaRPr>
          </a:p>
          <a:p>
            <a:pPr marL="457200" lvl="0" indent="-342900" algn="l" rtl="0">
              <a:spcBef>
                <a:spcPts val="0"/>
              </a:spcBef>
              <a:spcAft>
                <a:spcPts val="0"/>
              </a:spcAft>
              <a:buSzPts val="1800"/>
              <a:buChar char="●"/>
            </a:pPr>
            <a:r>
              <a:rPr lang="en" b="1"/>
              <a:t>(b)</a:t>
            </a:r>
            <a:r>
              <a:rPr lang="en" b="1">
                <a:solidFill>
                  <a:srgbClr val="980000"/>
                </a:solidFill>
              </a:rPr>
              <a:t> various publications of foreign governments or of international bodies and their subsidiary organisations; </a:t>
            </a:r>
            <a:endParaRPr b="1">
              <a:solidFill>
                <a:srgbClr val="980000"/>
              </a:solidFill>
            </a:endParaRPr>
          </a:p>
          <a:p>
            <a:pPr marL="457200" lvl="0" indent="-342900" algn="l" rtl="0">
              <a:spcBef>
                <a:spcPts val="0"/>
              </a:spcBef>
              <a:spcAft>
                <a:spcPts val="0"/>
              </a:spcAft>
              <a:buSzPts val="1800"/>
              <a:buChar char="●"/>
            </a:pPr>
            <a:r>
              <a:rPr lang="en" b="1"/>
              <a:t>(c) </a:t>
            </a:r>
            <a:r>
              <a:rPr lang="en" b="1">
                <a:solidFill>
                  <a:srgbClr val="980000"/>
                </a:solidFill>
              </a:rPr>
              <a:t>technical and trade journals; </a:t>
            </a:r>
            <a:endParaRPr b="1">
              <a:solidFill>
                <a:srgbClr val="980000"/>
              </a:solidFill>
            </a:endParaRPr>
          </a:p>
          <a:p>
            <a:pPr marL="457200" lvl="0" indent="-342900" algn="l" rtl="0">
              <a:spcBef>
                <a:spcPts val="0"/>
              </a:spcBef>
              <a:spcAft>
                <a:spcPts val="0"/>
              </a:spcAft>
              <a:buSzPts val="1800"/>
              <a:buChar char="●"/>
            </a:pPr>
            <a:r>
              <a:rPr lang="en" b="1"/>
              <a:t>(d) books, magazines and newspapers;</a:t>
            </a:r>
            <a:endParaRPr b="1"/>
          </a:p>
          <a:p>
            <a:pPr marL="457200" lvl="0" indent="-342900" algn="l" rtl="0">
              <a:spcBef>
                <a:spcPts val="0"/>
              </a:spcBef>
              <a:spcAft>
                <a:spcPts val="0"/>
              </a:spcAft>
              <a:buSzPts val="1800"/>
              <a:buChar char="●"/>
            </a:pPr>
            <a:r>
              <a:rPr lang="en" b="1"/>
              <a:t> (e) reports and publications of various associations connected with business and industry, banks, stock exchanges, etc.; </a:t>
            </a:r>
            <a:endParaRPr b="1"/>
          </a:p>
          <a:p>
            <a:pPr marL="457200" lvl="0" indent="-342900" algn="l" rtl="0">
              <a:spcBef>
                <a:spcPts val="0"/>
              </a:spcBef>
              <a:spcAft>
                <a:spcPts val="0"/>
              </a:spcAft>
              <a:buSzPts val="1800"/>
              <a:buChar char="●"/>
            </a:pPr>
            <a:r>
              <a:rPr lang="en" b="1"/>
              <a:t>(f) reports prepared by research scholars, universities, economists, etc. in different fields; and </a:t>
            </a:r>
            <a:endParaRPr b="1"/>
          </a:p>
          <a:p>
            <a:pPr marL="457200" lvl="0" indent="-342900" algn="l" rtl="0">
              <a:spcBef>
                <a:spcPts val="0"/>
              </a:spcBef>
              <a:spcAft>
                <a:spcPts val="0"/>
              </a:spcAft>
              <a:buSzPts val="1800"/>
              <a:buChar char="●"/>
            </a:pPr>
            <a:r>
              <a:rPr lang="en" b="1"/>
              <a:t>(g) public records and statistics, historical documents, and other sources of published information.</a:t>
            </a:r>
            <a:endParaRPr b="1"/>
          </a:p>
        </p:txBody>
      </p:sp>
    </p:spTree>
    <p:extLst>
      <p:ext uri="{BB962C8B-B14F-4D97-AF65-F5344CB8AC3E}">
        <p14:creationId xmlns:p14="http://schemas.microsoft.com/office/powerpoint/2010/main" val="2508793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63975" y="122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Collection of Secondary Data continued...</a:t>
            </a:r>
            <a:endParaRPr/>
          </a:p>
        </p:txBody>
      </p:sp>
      <p:sp>
        <p:nvSpPr>
          <p:cNvPr id="110" name="Google Shape;110;p22"/>
          <p:cNvSpPr txBox="1">
            <a:spLocks noGrp="1"/>
          </p:cNvSpPr>
          <p:nvPr>
            <p:ph type="body" idx="1"/>
          </p:nvPr>
        </p:nvSpPr>
        <p:spPr>
          <a:xfrm>
            <a:off x="163975" y="604325"/>
            <a:ext cx="8979900" cy="43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The sources of unpublished data are many; </a:t>
            </a:r>
            <a:endParaRPr b="1"/>
          </a:p>
          <a:p>
            <a:pPr marL="457200" lvl="0" indent="-342900" algn="l" rtl="0">
              <a:spcBef>
                <a:spcPts val="1200"/>
              </a:spcBef>
              <a:spcAft>
                <a:spcPts val="0"/>
              </a:spcAft>
              <a:buSzPts val="1800"/>
              <a:buChar char="●"/>
            </a:pPr>
            <a:r>
              <a:rPr lang="en" b="1"/>
              <a:t>Diaries, letters, unpublished biographies and autobiographies and also may be available with scholars and research workers, </a:t>
            </a:r>
            <a:endParaRPr b="1"/>
          </a:p>
          <a:p>
            <a:pPr marL="457200" lvl="0" indent="-342900" algn="l" rtl="0">
              <a:spcBef>
                <a:spcPts val="0"/>
              </a:spcBef>
              <a:spcAft>
                <a:spcPts val="0"/>
              </a:spcAft>
              <a:buSzPts val="1800"/>
              <a:buChar char="●"/>
            </a:pPr>
            <a:r>
              <a:rPr lang="en" b="1"/>
              <a:t>trade associations, labour bureaus and other public/ private individuals and organisations. </a:t>
            </a:r>
            <a:endParaRPr b="1"/>
          </a:p>
          <a:p>
            <a:pPr marL="0" lvl="0" indent="0" algn="l" rtl="0">
              <a:spcBef>
                <a:spcPts val="1200"/>
              </a:spcBef>
              <a:spcAft>
                <a:spcPts val="1200"/>
              </a:spcAft>
              <a:buNone/>
            </a:pPr>
            <a:r>
              <a:rPr lang="en" b="1">
                <a:solidFill>
                  <a:srgbClr val="0000FF"/>
                </a:solidFill>
              </a:rPr>
              <a:t>Note:  </a:t>
            </a:r>
            <a:r>
              <a:rPr lang="en" b="1">
                <a:solidFill>
                  <a:srgbClr val="980000"/>
                </a:solidFill>
              </a:rPr>
              <a:t>Dr. A.L. Bowley very aptly observes that it is never safe to take published statistics at their face value without knowing their meaning and limitations and it is always necessary to criticise arguments that can be based on them. </a:t>
            </a:r>
            <a:endParaRPr b="1">
              <a:solidFill>
                <a:srgbClr val="980000"/>
              </a:solidFill>
            </a:endParaRPr>
          </a:p>
        </p:txBody>
      </p:sp>
    </p:spTree>
    <p:extLst>
      <p:ext uri="{BB962C8B-B14F-4D97-AF65-F5344CB8AC3E}">
        <p14:creationId xmlns:p14="http://schemas.microsoft.com/office/powerpoint/2010/main" val="736618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63975" y="122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Collection of Secondary Data continued...</a:t>
            </a:r>
            <a:endParaRPr/>
          </a:p>
        </p:txBody>
      </p:sp>
      <p:sp>
        <p:nvSpPr>
          <p:cNvPr id="116" name="Google Shape;116;p23"/>
          <p:cNvSpPr txBox="1">
            <a:spLocks noGrp="1"/>
          </p:cNvSpPr>
          <p:nvPr>
            <p:ph type="body" idx="1"/>
          </p:nvPr>
        </p:nvSpPr>
        <p:spPr>
          <a:xfrm>
            <a:off x="163975" y="604325"/>
            <a:ext cx="8979900" cy="4364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t>By way of caution, the researcher, before using secondary data, must see that they possess following characteristics:</a:t>
            </a:r>
            <a:endParaRPr b="1"/>
          </a:p>
          <a:p>
            <a:pPr marL="0" lvl="0" indent="0" algn="l" rtl="0">
              <a:spcBef>
                <a:spcPts val="1200"/>
              </a:spcBef>
              <a:spcAft>
                <a:spcPts val="0"/>
              </a:spcAft>
              <a:buNone/>
            </a:pPr>
            <a:r>
              <a:rPr lang="en" b="1"/>
              <a:t>1. Reliability of data: </a:t>
            </a:r>
            <a:endParaRPr b="1"/>
          </a:p>
          <a:p>
            <a:pPr marL="0" lvl="0" indent="0" algn="l" rtl="0">
              <a:spcBef>
                <a:spcPts val="1200"/>
              </a:spcBef>
              <a:spcAft>
                <a:spcPts val="0"/>
              </a:spcAft>
              <a:buNone/>
            </a:pPr>
            <a:r>
              <a:rPr lang="en" b="1"/>
              <a:t> The reliability can be tested by finding out such things about the said data: </a:t>
            </a:r>
            <a:endParaRPr b="1"/>
          </a:p>
          <a:p>
            <a:pPr marL="0" lvl="0" indent="0" algn="l" rtl="0">
              <a:spcBef>
                <a:spcPts val="1200"/>
              </a:spcBef>
              <a:spcAft>
                <a:spcPts val="0"/>
              </a:spcAft>
              <a:buNone/>
            </a:pPr>
            <a:r>
              <a:rPr lang="en" b="1"/>
              <a:t>(a)</a:t>
            </a:r>
            <a:r>
              <a:rPr lang="en" b="1">
                <a:solidFill>
                  <a:srgbClr val="980000"/>
                </a:solidFill>
              </a:rPr>
              <a:t> Who collected the data? </a:t>
            </a:r>
            <a:r>
              <a:rPr lang="en" b="1"/>
              <a:t>(b) </a:t>
            </a:r>
            <a:r>
              <a:rPr lang="en" b="1">
                <a:solidFill>
                  <a:srgbClr val="980000"/>
                </a:solidFill>
              </a:rPr>
              <a:t>What were the sources of data?</a:t>
            </a:r>
            <a:r>
              <a:rPr lang="en" b="1"/>
              <a:t> (c) </a:t>
            </a:r>
            <a:r>
              <a:rPr lang="en" b="1">
                <a:solidFill>
                  <a:srgbClr val="980000"/>
                </a:solidFill>
              </a:rPr>
              <a:t>Were they collected by using proper methods</a:t>
            </a:r>
            <a:r>
              <a:rPr lang="en" b="1"/>
              <a:t> (d) </a:t>
            </a:r>
            <a:r>
              <a:rPr lang="en" b="1">
                <a:solidFill>
                  <a:srgbClr val="980000"/>
                </a:solidFill>
              </a:rPr>
              <a:t>At what time were they collected?</a:t>
            </a:r>
            <a:r>
              <a:rPr lang="en" b="1"/>
              <a:t>(e) </a:t>
            </a:r>
            <a:r>
              <a:rPr lang="en" b="1">
                <a:solidFill>
                  <a:srgbClr val="980000"/>
                </a:solidFill>
              </a:rPr>
              <a:t>Was there any bias of the compiler? </a:t>
            </a:r>
            <a:r>
              <a:rPr lang="en" b="1"/>
              <a:t>(t) </a:t>
            </a:r>
            <a:r>
              <a:rPr lang="en" b="1">
                <a:solidFill>
                  <a:srgbClr val="980000"/>
                </a:solidFill>
              </a:rPr>
              <a:t>What level of accuracy was desired? Was it achieved ? </a:t>
            </a:r>
            <a:endParaRPr b="1">
              <a:solidFill>
                <a:srgbClr val="980000"/>
              </a:solidFill>
            </a:endParaRPr>
          </a:p>
          <a:p>
            <a:pPr marL="0" lvl="0" indent="0" algn="l" rtl="0">
              <a:spcBef>
                <a:spcPts val="1200"/>
              </a:spcBef>
              <a:spcAft>
                <a:spcPts val="0"/>
              </a:spcAft>
              <a:buNone/>
            </a:pPr>
            <a:r>
              <a:rPr lang="en" b="1"/>
              <a:t>2. Suitability of data: </a:t>
            </a:r>
            <a:r>
              <a:rPr lang="en" b="1">
                <a:solidFill>
                  <a:srgbClr val="980000"/>
                </a:solidFill>
              </a:rPr>
              <a:t>The data that are suitable for one enquiry may not necessarily be found suitable in another enquiry.</a:t>
            </a:r>
            <a:r>
              <a:rPr lang="en" b="1"/>
              <a:t> </a:t>
            </a:r>
            <a:endParaRPr b="1"/>
          </a:p>
          <a:p>
            <a:pPr marL="0" lvl="0" indent="0" algn="l" rtl="0">
              <a:spcBef>
                <a:spcPts val="1200"/>
              </a:spcBef>
              <a:spcAft>
                <a:spcPts val="1200"/>
              </a:spcAft>
              <a:buNone/>
            </a:pPr>
            <a:r>
              <a:rPr lang="en" b="1"/>
              <a:t>3. Adequacy of data: </a:t>
            </a:r>
            <a:r>
              <a:rPr lang="en" b="1">
                <a:solidFill>
                  <a:srgbClr val="980000"/>
                </a:solidFill>
              </a:rPr>
              <a:t>If the level of accuracy achieved in data is found inadequate for the purpose of the present enquiry, they will be considered as inadequate and should not be used by the researcher.</a:t>
            </a:r>
            <a:endParaRPr b="1">
              <a:solidFill>
                <a:srgbClr val="980000"/>
              </a:solidFill>
            </a:endParaRPr>
          </a:p>
        </p:txBody>
      </p:sp>
    </p:spTree>
    <p:extLst>
      <p:ext uri="{BB962C8B-B14F-4D97-AF65-F5344CB8AC3E}">
        <p14:creationId xmlns:p14="http://schemas.microsoft.com/office/powerpoint/2010/main" val="341534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Selection of Appropriate method for data collection</a:t>
            </a:r>
            <a:endParaRPr/>
          </a:p>
        </p:txBody>
      </p:sp>
      <p:sp>
        <p:nvSpPr>
          <p:cNvPr id="122" name="Google Shape;122;p24"/>
          <p:cNvSpPr txBox="1"/>
          <p:nvPr/>
        </p:nvSpPr>
        <p:spPr>
          <a:xfrm>
            <a:off x="281250" y="953500"/>
            <a:ext cx="8581500" cy="410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The researcher must judiciously select the method/methods for his own study. keeping in view the following factors:</a:t>
            </a:r>
            <a:endParaRPr sz="2500"/>
          </a:p>
          <a:p>
            <a:pPr marL="0" lvl="0" indent="0" algn="l" rtl="0">
              <a:spcBef>
                <a:spcPts val="0"/>
              </a:spcBef>
              <a:spcAft>
                <a:spcPts val="0"/>
              </a:spcAft>
              <a:buNone/>
            </a:pPr>
            <a:r>
              <a:rPr lang="en" sz="2500"/>
              <a:t>1. Nature, scope and object of enquiry: </a:t>
            </a:r>
            <a:endParaRPr sz="2500"/>
          </a:p>
          <a:p>
            <a:pPr marL="0" lvl="0" indent="0" algn="l" rtl="0">
              <a:spcBef>
                <a:spcPts val="0"/>
              </a:spcBef>
              <a:spcAft>
                <a:spcPts val="0"/>
              </a:spcAft>
              <a:buNone/>
            </a:pPr>
            <a:r>
              <a:rPr lang="en" sz="2500"/>
              <a:t>2. Availability of funds: </a:t>
            </a:r>
            <a:endParaRPr sz="2500"/>
          </a:p>
          <a:p>
            <a:pPr marL="0" lvl="0" indent="0" algn="l" rtl="0">
              <a:spcBef>
                <a:spcPts val="0"/>
              </a:spcBef>
              <a:spcAft>
                <a:spcPts val="0"/>
              </a:spcAft>
              <a:buNone/>
            </a:pPr>
            <a:r>
              <a:rPr lang="en" sz="2500"/>
              <a:t>3. Time factor: </a:t>
            </a:r>
            <a:endParaRPr sz="2500"/>
          </a:p>
          <a:p>
            <a:pPr marL="0" lvl="0" indent="0" algn="l" rtl="0">
              <a:spcBef>
                <a:spcPts val="0"/>
              </a:spcBef>
              <a:spcAft>
                <a:spcPts val="0"/>
              </a:spcAft>
              <a:buNone/>
            </a:pPr>
            <a:r>
              <a:rPr lang="en" sz="2500"/>
              <a:t>4. </a:t>
            </a:r>
            <a:r>
              <a:rPr lang="en" sz="2100"/>
              <a:t>Precision required: </a:t>
            </a:r>
            <a:r>
              <a:rPr lang="en" sz="2100">
                <a:solidFill>
                  <a:srgbClr val="980000"/>
                </a:solidFill>
              </a:rPr>
              <a:t>Precision required is yet another important factor to be considered at the time of selecting the method of collection of data. </a:t>
            </a:r>
            <a:endParaRPr sz="2100">
              <a:solidFill>
                <a:srgbClr val="980000"/>
              </a:solidFill>
            </a:endParaRPr>
          </a:p>
          <a:p>
            <a:pPr marL="0" lvl="0" indent="0" algn="l" rtl="0">
              <a:spcBef>
                <a:spcPts val="0"/>
              </a:spcBef>
              <a:spcAft>
                <a:spcPts val="0"/>
              </a:spcAft>
              <a:buNone/>
            </a:pPr>
            <a:r>
              <a:rPr lang="en" sz="2100"/>
              <a:t>Telephone Interview - if funds are restricted, time is also restricted and the data is to be collected in respect of few items with or without a certain degree of precision. </a:t>
            </a:r>
            <a:endParaRPr sz="2500"/>
          </a:p>
        </p:txBody>
      </p:sp>
    </p:spTree>
    <p:extLst>
      <p:ext uri="{BB962C8B-B14F-4D97-AF65-F5344CB8AC3E}">
        <p14:creationId xmlns:p14="http://schemas.microsoft.com/office/powerpoint/2010/main" val="2065140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1764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Selection of Appropriate method for data collection continued</a:t>
            </a:r>
            <a:endParaRPr/>
          </a:p>
        </p:txBody>
      </p:sp>
      <p:sp>
        <p:nvSpPr>
          <p:cNvPr id="128" name="Google Shape;128;p25"/>
          <p:cNvSpPr txBox="1"/>
          <p:nvPr/>
        </p:nvSpPr>
        <p:spPr>
          <a:xfrm>
            <a:off x="281250" y="749150"/>
            <a:ext cx="8581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FF0000"/>
                </a:solidFill>
              </a:rPr>
              <a:t>Personal Interview Method </a:t>
            </a:r>
            <a:r>
              <a:rPr lang="en" sz="1900">
                <a:solidFill>
                  <a:schemeClr val="dk1"/>
                </a:solidFill>
              </a:rPr>
              <a:t>-  In case funds permit and more information is desired</a:t>
            </a:r>
            <a:endParaRPr sz="1900">
              <a:solidFill>
                <a:schemeClr val="dk1"/>
              </a:solidFill>
            </a:endParaRPr>
          </a:p>
          <a:p>
            <a:pPr marL="0" lvl="0" indent="0" algn="l" rtl="0">
              <a:spcBef>
                <a:spcPts val="0"/>
              </a:spcBef>
              <a:spcAft>
                <a:spcPts val="0"/>
              </a:spcAft>
              <a:buNone/>
            </a:pPr>
            <a:r>
              <a:rPr lang="en" sz="2300">
                <a:solidFill>
                  <a:srgbClr val="FF0000"/>
                </a:solidFill>
              </a:rPr>
              <a:t>Mail-questionnaire method</a:t>
            </a:r>
            <a:r>
              <a:rPr lang="en" sz="2300">
                <a:solidFill>
                  <a:schemeClr val="dk1"/>
                </a:solidFill>
              </a:rPr>
              <a:t> -  In case time is ample, funds are limited and much information is to be gathered with no precision </a:t>
            </a:r>
            <a:endParaRPr sz="2300"/>
          </a:p>
        </p:txBody>
      </p:sp>
      <p:sp>
        <p:nvSpPr>
          <p:cNvPr id="129" name="Google Shape;129;p25"/>
          <p:cNvSpPr txBox="1"/>
          <p:nvPr/>
        </p:nvSpPr>
        <p:spPr>
          <a:xfrm>
            <a:off x="53725" y="2128575"/>
            <a:ext cx="8921100" cy="2447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100">
                <a:solidFill>
                  <a:srgbClr val="980000"/>
                </a:solidFill>
                <a:highlight>
                  <a:srgbClr val="FFFF00"/>
                </a:highlight>
              </a:rPr>
              <a:t>Note:</a:t>
            </a:r>
            <a:r>
              <a:rPr lang="en" sz="2100">
                <a:solidFill>
                  <a:schemeClr val="dk1"/>
                </a:solidFill>
                <a:highlight>
                  <a:srgbClr val="FFFF00"/>
                </a:highlight>
              </a:rPr>
              <a:t>  When funds are ample, time is also ample and much information with no precision is to be collected, then either </a:t>
            </a:r>
            <a:r>
              <a:rPr lang="en" sz="2100">
                <a:solidFill>
                  <a:schemeClr val="dk1"/>
                </a:solidFill>
                <a:highlight>
                  <a:srgbClr val="00FFFF"/>
                </a:highlight>
              </a:rPr>
              <a:t>personal interview</a:t>
            </a:r>
            <a:r>
              <a:rPr lang="en" sz="2100">
                <a:solidFill>
                  <a:schemeClr val="dk1"/>
                </a:solidFill>
                <a:highlight>
                  <a:srgbClr val="FFFF00"/>
                </a:highlight>
              </a:rPr>
              <a:t> or </a:t>
            </a:r>
            <a:r>
              <a:rPr lang="en" sz="2100">
                <a:solidFill>
                  <a:schemeClr val="dk1"/>
                </a:solidFill>
                <a:highlight>
                  <a:srgbClr val="00FFFF"/>
                </a:highlight>
              </a:rPr>
              <a:t>the mail-questionnaire</a:t>
            </a:r>
            <a:r>
              <a:rPr lang="en" sz="2100">
                <a:solidFill>
                  <a:schemeClr val="dk1"/>
                </a:solidFill>
                <a:highlight>
                  <a:srgbClr val="FFFF00"/>
                </a:highlight>
              </a:rPr>
              <a:t> or the joint use of these two methods may be taken as an appropriate method of collecting data. Where a wide geographic area is to be covered, the use of mail-questionnaires supplemented by personal interviews will yield more reliable results per rupee spent than either method alone.</a:t>
            </a:r>
            <a:endParaRPr sz="2500">
              <a:highlight>
                <a:srgbClr val="FFFF00"/>
              </a:highlight>
            </a:endParaRPr>
          </a:p>
        </p:txBody>
      </p:sp>
      <p:sp>
        <p:nvSpPr>
          <p:cNvPr id="130" name="Google Shape;130;p25"/>
          <p:cNvSpPr txBox="1"/>
          <p:nvPr/>
        </p:nvSpPr>
        <p:spPr>
          <a:xfrm>
            <a:off x="25" y="4388550"/>
            <a:ext cx="9144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FF0000"/>
                </a:solidFill>
                <a:highlight>
                  <a:srgbClr val="00FF00"/>
                </a:highlight>
              </a:rPr>
              <a:t> The secondary data may be used in case the researcher finds them reliable, adequate and appropriate for his research. </a:t>
            </a:r>
            <a:endParaRPr sz="2500">
              <a:highlight>
                <a:srgbClr val="00FF00"/>
              </a:highlight>
            </a:endParaRPr>
          </a:p>
        </p:txBody>
      </p:sp>
    </p:spTree>
    <p:extLst>
      <p:ext uri="{BB962C8B-B14F-4D97-AF65-F5344CB8AC3E}">
        <p14:creationId xmlns:p14="http://schemas.microsoft.com/office/powerpoint/2010/main" val="39195496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Case study method</a:t>
            </a:r>
            <a:endParaRPr/>
          </a:p>
        </p:txBody>
      </p:sp>
      <p:sp>
        <p:nvSpPr>
          <p:cNvPr id="136" name="Google Shape;136;p26"/>
          <p:cNvSpPr txBox="1"/>
          <p:nvPr/>
        </p:nvSpPr>
        <p:spPr>
          <a:xfrm>
            <a:off x="311700" y="1017725"/>
            <a:ext cx="8633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FFFF00"/>
                </a:solidFill>
                <a:highlight>
                  <a:srgbClr val="980000"/>
                </a:highlight>
              </a:rPr>
              <a:t>The object of the case study method is to locate the factors that account for the behaviour-patterns of the given unit as an integrated totality. </a:t>
            </a:r>
            <a:endParaRPr sz="1900" b="1">
              <a:solidFill>
                <a:srgbClr val="FFFF00"/>
              </a:solidFill>
              <a:highlight>
                <a:srgbClr val="980000"/>
              </a:highlight>
            </a:endParaRPr>
          </a:p>
        </p:txBody>
      </p:sp>
      <p:sp>
        <p:nvSpPr>
          <p:cNvPr id="137" name="Google Shape;137;p26"/>
          <p:cNvSpPr txBox="1"/>
          <p:nvPr/>
        </p:nvSpPr>
        <p:spPr>
          <a:xfrm>
            <a:off x="443175" y="1956150"/>
            <a:ext cx="8388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FF00"/>
                </a:solidFill>
                <a:highlight>
                  <a:srgbClr val="0000FF"/>
                </a:highlight>
              </a:rPr>
              <a:t>According to H. Odum, “The case study method is a technique by which individual factor whether it be an institution or just an episode in the life of an individual or a group is analysed in its relationship to any other in the group.</a:t>
            </a:r>
            <a:endParaRPr sz="2000" b="1">
              <a:solidFill>
                <a:srgbClr val="FFFF00"/>
              </a:solidFill>
              <a:highlight>
                <a:srgbClr val="0000FF"/>
              </a:highlight>
            </a:endParaRPr>
          </a:p>
        </p:txBody>
      </p:sp>
      <p:sp>
        <p:nvSpPr>
          <p:cNvPr id="138" name="Google Shape;138;p26"/>
          <p:cNvSpPr txBox="1"/>
          <p:nvPr/>
        </p:nvSpPr>
        <p:spPr>
          <a:xfrm>
            <a:off x="443175" y="3478325"/>
            <a:ext cx="8388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FF00"/>
                </a:solidFill>
                <a:highlight>
                  <a:srgbClr val="FF00FF"/>
                </a:highlight>
              </a:rPr>
              <a:t>Burgess has used the words “the social microscope” for the case study method.” </a:t>
            </a:r>
            <a:endParaRPr sz="2000" b="1">
              <a:solidFill>
                <a:srgbClr val="FFFF00"/>
              </a:solidFill>
              <a:highlight>
                <a:srgbClr val="FF00FF"/>
              </a:highlight>
            </a:endParaRPr>
          </a:p>
        </p:txBody>
      </p:sp>
    </p:spTree>
    <p:extLst>
      <p:ext uri="{BB962C8B-B14F-4D97-AF65-F5344CB8AC3E}">
        <p14:creationId xmlns:p14="http://schemas.microsoft.com/office/powerpoint/2010/main" val="11480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Case study method continued</a:t>
            </a:r>
            <a:endParaRPr/>
          </a:p>
        </p:txBody>
      </p:sp>
      <p:sp>
        <p:nvSpPr>
          <p:cNvPr id="144" name="Google Shape;144;p27"/>
          <p:cNvSpPr txBox="1"/>
          <p:nvPr/>
        </p:nvSpPr>
        <p:spPr>
          <a:xfrm>
            <a:off x="443175" y="1017725"/>
            <a:ext cx="8633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FF00"/>
                </a:solidFill>
                <a:highlight>
                  <a:srgbClr val="9900FF"/>
                </a:highlight>
              </a:rPr>
              <a:t>Pauline V. Young describes case study as “a comprehensive study of a social unit be that unit a person, a group, a social institution, a district or a community.”</a:t>
            </a:r>
            <a:endParaRPr sz="1900" b="1">
              <a:solidFill>
                <a:srgbClr val="FFFF00"/>
              </a:solidFill>
              <a:highlight>
                <a:srgbClr val="9900FF"/>
              </a:highlight>
            </a:endParaRPr>
          </a:p>
        </p:txBody>
      </p:sp>
      <p:sp>
        <p:nvSpPr>
          <p:cNvPr id="145" name="Google Shape;145;p27"/>
          <p:cNvSpPr txBox="1"/>
          <p:nvPr/>
        </p:nvSpPr>
        <p:spPr>
          <a:xfrm>
            <a:off x="443175" y="2453025"/>
            <a:ext cx="83889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0000FF"/>
                </a:solidFill>
                <a:highlight>
                  <a:srgbClr val="FFFF00"/>
                </a:highlight>
              </a:rPr>
              <a:t> In brief, we can say that case study method is a form of qualitative analysis where in careful and complete observation of an individual or a situation or an institution is done; efforts are made to study each and every aspect of the concerning unit in minute details and then from case data generalisations and inferences are drawn.</a:t>
            </a:r>
            <a:endParaRPr sz="2000" b="1">
              <a:solidFill>
                <a:srgbClr val="0000FF"/>
              </a:solidFill>
              <a:highlight>
                <a:srgbClr val="FFFF00"/>
              </a:highlight>
            </a:endParaRPr>
          </a:p>
        </p:txBody>
      </p:sp>
    </p:spTree>
    <p:extLst>
      <p:ext uri="{BB962C8B-B14F-4D97-AF65-F5344CB8AC3E}">
        <p14:creationId xmlns:p14="http://schemas.microsoft.com/office/powerpoint/2010/main" val="2058677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Characteristics of Case study method </a:t>
            </a:r>
            <a:endParaRPr/>
          </a:p>
        </p:txBody>
      </p:sp>
      <p:sp>
        <p:nvSpPr>
          <p:cNvPr id="151" name="Google Shape;151;p28"/>
          <p:cNvSpPr txBox="1"/>
          <p:nvPr/>
        </p:nvSpPr>
        <p:spPr>
          <a:xfrm>
            <a:off x="127650" y="441775"/>
            <a:ext cx="8888700" cy="4186800"/>
          </a:xfrm>
          <a:prstGeom prst="rect">
            <a:avLst/>
          </a:prstGeom>
          <a:noFill/>
          <a:ln>
            <a:noFill/>
          </a:ln>
        </p:spPr>
        <p:txBody>
          <a:bodyPr spcFirstLastPara="1" wrap="square" lIns="91425" tIns="91425" rIns="91425" bIns="91425" anchor="t" anchorCtr="0">
            <a:spAutoFit/>
          </a:bodyPr>
          <a:lstStyle/>
          <a:p>
            <a:pPr marL="457200" lvl="0" indent="-393700" algn="just" rtl="0">
              <a:spcBef>
                <a:spcPts val="0"/>
              </a:spcBef>
              <a:spcAft>
                <a:spcPts val="0"/>
              </a:spcAft>
              <a:buClr>
                <a:srgbClr val="980000"/>
              </a:buClr>
              <a:buSzPts val="2600"/>
              <a:buChar char="●"/>
            </a:pPr>
            <a:r>
              <a:rPr lang="en" sz="2600" b="1">
                <a:solidFill>
                  <a:srgbClr val="980000"/>
                </a:solidFill>
                <a:highlight>
                  <a:srgbClr val="F3F3F3"/>
                </a:highlight>
              </a:rPr>
              <a:t> In the context of this method we make complete study of the social unit covering all facets. </a:t>
            </a:r>
            <a:endParaRPr sz="2600" b="1">
              <a:solidFill>
                <a:srgbClr val="980000"/>
              </a:solidFill>
              <a:highlight>
                <a:srgbClr val="F3F3F3"/>
              </a:highlight>
            </a:endParaRPr>
          </a:p>
          <a:p>
            <a:pPr marL="457200" lvl="0" indent="-393700" algn="just" rtl="0">
              <a:spcBef>
                <a:spcPts val="0"/>
              </a:spcBef>
              <a:spcAft>
                <a:spcPts val="0"/>
              </a:spcAft>
              <a:buClr>
                <a:srgbClr val="980000"/>
              </a:buClr>
              <a:buSzPts val="2600"/>
              <a:buChar char="●"/>
            </a:pPr>
            <a:r>
              <a:rPr lang="en" sz="2600" b="1">
                <a:solidFill>
                  <a:srgbClr val="980000"/>
                </a:solidFill>
                <a:highlight>
                  <a:srgbClr val="F3F3F3"/>
                </a:highlight>
              </a:rPr>
              <a:t> Under this method the approach happens to be qualitative and not quantitative. Mere quantitative information is not collected. </a:t>
            </a:r>
            <a:endParaRPr sz="2600" b="1">
              <a:solidFill>
                <a:srgbClr val="980000"/>
              </a:solidFill>
              <a:highlight>
                <a:srgbClr val="F3F3F3"/>
              </a:highlight>
            </a:endParaRPr>
          </a:p>
          <a:p>
            <a:pPr marL="457200" lvl="0" indent="-393700" algn="just" rtl="0">
              <a:spcBef>
                <a:spcPts val="0"/>
              </a:spcBef>
              <a:spcAft>
                <a:spcPts val="0"/>
              </a:spcAft>
              <a:buSzPts val="2600"/>
              <a:buChar char="●"/>
            </a:pPr>
            <a:r>
              <a:rPr lang="en" sz="2600" b="1">
                <a:solidFill>
                  <a:srgbClr val="980000"/>
                </a:solidFill>
                <a:highlight>
                  <a:srgbClr val="F3F3F3"/>
                </a:highlight>
              </a:rPr>
              <a:t>Study how many crimes a man has done but shall peep into the factors that forced him to commit crimes when we are making a case study of a man as a criminal. </a:t>
            </a:r>
            <a:r>
              <a:rPr lang="en" sz="2600" b="1">
                <a:solidFill>
                  <a:srgbClr val="FF0000"/>
                </a:solidFill>
                <a:highlight>
                  <a:srgbClr val="F3F3F3"/>
                </a:highlight>
              </a:rPr>
              <a:t>The objective of the study may be to suggest ways to reform the criminal. </a:t>
            </a:r>
            <a:endParaRPr sz="2600" b="1">
              <a:solidFill>
                <a:srgbClr val="FF0000"/>
              </a:solidFill>
              <a:highlight>
                <a:srgbClr val="F3F3F3"/>
              </a:highlight>
            </a:endParaRPr>
          </a:p>
        </p:txBody>
      </p:sp>
    </p:spTree>
    <p:extLst>
      <p:ext uri="{BB962C8B-B14F-4D97-AF65-F5344CB8AC3E}">
        <p14:creationId xmlns:p14="http://schemas.microsoft.com/office/powerpoint/2010/main" val="2629576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Characteristics of Case study method  continued</a:t>
            </a:r>
            <a:endParaRPr/>
          </a:p>
        </p:txBody>
      </p:sp>
      <p:sp>
        <p:nvSpPr>
          <p:cNvPr id="157" name="Google Shape;157;p29"/>
          <p:cNvSpPr txBox="1"/>
          <p:nvPr/>
        </p:nvSpPr>
        <p:spPr>
          <a:xfrm>
            <a:off x="127650" y="441775"/>
            <a:ext cx="8888700" cy="44175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Clr>
                <a:srgbClr val="980000"/>
              </a:buClr>
              <a:buSzPts val="2500"/>
              <a:buChar char="●"/>
            </a:pPr>
            <a:r>
              <a:rPr lang="en" sz="2500" b="1">
                <a:solidFill>
                  <a:srgbClr val="980000"/>
                </a:solidFill>
                <a:highlight>
                  <a:srgbClr val="F3F3F3"/>
                </a:highlight>
              </a:rPr>
              <a:t>In respect of the case study method an effort is made to know the mutual inter-relationship of causal factors. </a:t>
            </a:r>
            <a:endParaRPr sz="2500" b="1">
              <a:solidFill>
                <a:srgbClr val="980000"/>
              </a:solidFill>
              <a:highlight>
                <a:srgbClr val="F3F3F3"/>
              </a:highlight>
            </a:endParaRPr>
          </a:p>
          <a:p>
            <a:pPr marL="457200" lvl="0" indent="-387350" algn="just" rtl="0">
              <a:spcBef>
                <a:spcPts val="0"/>
              </a:spcBef>
              <a:spcAft>
                <a:spcPts val="0"/>
              </a:spcAft>
              <a:buClr>
                <a:schemeClr val="dk1"/>
              </a:buClr>
              <a:buSzPts val="2500"/>
              <a:buChar char="●"/>
            </a:pPr>
            <a:r>
              <a:rPr lang="en" sz="2500" b="1">
                <a:solidFill>
                  <a:srgbClr val="FF0000"/>
                </a:solidFill>
                <a:highlight>
                  <a:srgbClr val="F3F3F3"/>
                </a:highlight>
              </a:rPr>
              <a:t> </a:t>
            </a:r>
            <a:r>
              <a:rPr lang="en" sz="2500" b="1">
                <a:solidFill>
                  <a:srgbClr val="980000"/>
                </a:solidFill>
                <a:highlight>
                  <a:srgbClr val="F3F3F3"/>
                </a:highlight>
              </a:rPr>
              <a:t>Under case study method the behaviour pattern of the concerning unit is studied directly and not by an indirect and abstract approach. </a:t>
            </a:r>
            <a:endParaRPr sz="2500" b="1">
              <a:solidFill>
                <a:srgbClr val="980000"/>
              </a:solidFill>
              <a:highlight>
                <a:srgbClr val="F3F3F3"/>
              </a:highlight>
            </a:endParaRPr>
          </a:p>
          <a:p>
            <a:pPr marL="457200" lvl="0" indent="-387350" algn="just" rtl="0">
              <a:spcBef>
                <a:spcPts val="0"/>
              </a:spcBef>
              <a:spcAft>
                <a:spcPts val="0"/>
              </a:spcAft>
              <a:buClr>
                <a:srgbClr val="980000"/>
              </a:buClr>
              <a:buSzPts val="2500"/>
              <a:buChar char="●"/>
            </a:pPr>
            <a:r>
              <a:rPr lang="en" sz="2500" b="1">
                <a:solidFill>
                  <a:srgbClr val="980000"/>
                </a:solidFill>
                <a:highlight>
                  <a:srgbClr val="F3F3F3"/>
                </a:highlight>
              </a:rPr>
              <a:t> Case study method results in fruitful hypotheses along with the data which may be helpful in testing them, and thus it enables the generalised knowledge to get richer and richer. In its absence, generalised social science may get handicapped.</a:t>
            </a:r>
            <a:endParaRPr sz="2500" b="1">
              <a:solidFill>
                <a:srgbClr val="980000"/>
              </a:solidFill>
              <a:highlight>
                <a:srgbClr val="F3F3F3"/>
              </a:highlight>
            </a:endParaRPr>
          </a:p>
        </p:txBody>
      </p:sp>
    </p:spTree>
    <p:extLst>
      <p:ext uri="{BB962C8B-B14F-4D97-AF65-F5344CB8AC3E}">
        <p14:creationId xmlns:p14="http://schemas.microsoft.com/office/powerpoint/2010/main" val="323922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a:off x="177400" y="71100"/>
            <a:ext cx="8520600" cy="4857600"/>
          </a:xfrm>
          <a:prstGeom prst="rect">
            <a:avLst/>
          </a:prstGeom>
        </p:spPr>
        <p:txBody>
          <a:bodyPr spcFirstLastPara="1" wrap="square" lIns="91425" tIns="91425" rIns="91425" bIns="91425" anchor="t" anchorCtr="0">
            <a:noAutofit/>
          </a:bodyPr>
          <a:lstStyle/>
          <a:p>
            <a:pPr marL="457200" lvl="0" indent="-348297" algn="just" rtl="0">
              <a:lnSpc>
                <a:spcPct val="105000"/>
              </a:lnSpc>
              <a:spcBef>
                <a:spcPts val="0"/>
              </a:spcBef>
              <a:spcAft>
                <a:spcPts val="0"/>
              </a:spcAft>
              <a:buSzPts val="1885"/>
              <a:buChar char="●"/>
            </a:pPr>
            <a:r>
              <a:rPr lang="en" sz="1885" b="1"/>
              <a:t>The important features of a research design as under:</a:t>
            </a:r>
            <a:endParaRPr sz="1885" b="1"/>
          </a:p>
          <a:p>
            <a:pPr marL="0" lvl="0" indent="0" algn="just" rtl="0">
              <a:lnSpc>
                <a:spcPct val="105000"/>
              </a:lnSpc>
              <a:spcBef>
                <a:spcPts val="1200"/>
              </a:spcBef>
              <a:spcAft>
                <a:spcPts val="0"/>
              </a:spcAft>
              <a:buNone/>
            </a:pPr>
            <a:endParaRPr sz="1885" b="1"/>
          </a:p>
          <a:p>
            <a:pPr marL="0" lvl="0" indent="0" algn="just" rtl="0">
              <a:lnSpc>
                <a:spcPct val="105000"/>
              </a:lnSpc>
              <a:spcBef>
                <a:spcPts val="1200"/>
              </a:spcBef>
              <a:spcAft>
                <a:spcPts val="0"/>
              </a:spcAft>
              <a:buNone/>
            </a:pPr>
            <a:r>
              <a:rPr lang="en" sz="1885" b="1"/>
              <a:t>(i) It is a plan that specifies the sources and types of information relevant to the research problem. </a:t>
            </a:r>
            <a:endParaRPr sz="1885" b="1"/>
          </a:p>
          <a:p>
            <a:pPr marL="0" lvl="0" indent="0" algn="just" rtl="0">
              <a:lnSpc>
                <a:spcPct val="105000"/>
              </a:lnSpc>
              <a:spcBef>
                <a:spcPts val="1200"/>
              </a:spcBef>
              <a:spcAft>
                <a:spcPts val="0"/>
              </a:spcAft>
              <a:buNone/>
            </a:pPr>
            <a:r>
              <a:rPr lang="en" sz="1885" b="1"/>
              <a:t>(ii) It is a strategy specifying which approach will be used for gathering and analysing the data. </a:t>
            </a:r>
            <a:endParaRPr sz="1885" b="1"/>
          </a:p>
          <a:p>
            <a:pPr marL="0" lvl="0" indent="0" algn="just" rtl="0">
              <a:lnSpc>
                <a:spcPct val="105000"/>
              </a:lnSpc>
              <a:spcBef>
                <a:spcPts val="1200"/>
              </a:spcBef>
              <a:spcAft>
                <a:spcPts val="0"/>
              </a:spcAft>
              <a:buNone/>
            </a:pPr>
            <a:r>
              <a:rPr lang="en" sz="1885" b="1"/>
              <a:t>(iii) It also includes the time and cost budgets since most studies are done under these two constraints.</a:t>
            </a:r>
            <a:endParaRPr sz="1885" b="1"/>
          </a:p>
          <a:p>
            <a:pPr marL="0" lvl="0" indent="0" algn="just" rtl="0">
              <a:lnSpc>
                <a:spcPct val="105000"/>
              </a:lnSpc>
              <a:spcBef>
                <a:spcPts val="1200"/>
              </a:spcBef>
              <a:spcAft>
                <a:spcPts val="0"/>
              </a:spcAft>
              <a:buNone/>
            </a:pPr>
            <a:endParaRPr sz="1885" b="1"/>
          </a:p>
          <a:p>
            <a:pPr marL="0" lvl="0" indent="0" algn="just" rtl="0">
              <a:lnSpc>
                <a:spcPct val="105000"/>
              </a:lnSpc>
              <a:spcBef>
                <a:spcPts val="1200"/>
              </a:spcBef>
              <a:spcAft>
                <a:spcPts val="0"/>
              </a:spcAft>
              <a:buNone/>
            </a:pPr>
            <a:endParaRPr sz="1885" b="1"/>
          </a:p>
          <a:p>
            <a:pPr marL="0" lvl="0" indent="0" algn="just" rtl="0">
              <a:lnSpc>
                <a:spcPct val="105000"/>
              </a:lnSpc>
              <a:spcBef>
                <a:spcPts val="1200"/>
              </a:spcBef>
              <a:spcAft>
                <a:spcPts val="0"/>
              </a:spcAft>
              <a:buNone/>
            </a:pPr>
            <a:endParaRPr sz="1885" b="1"/>
          </a:p>
          <a:p>
            <a:pPr marL="0" lvl="0" indent="0" algn="just" rtl="0">
              <a:lnSpc>
                <a:spcPct val="105000"/>
              </a:lnSpc>
              <a:spcBef>
                <a:spcPts val="1200"/>
              </a:spcBef>
              <a:spcAft>
                <a:spcPts val="1200"/>
              </a:spcAft>
              <a:buSzPts val="358"/>
              <a:buNone/>
            </a:pPr>
            <a:endParaRPr sz="1885"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Characteristics of Case study method  continued</a:t>
            </a:r>
            <a:endParaRPr/>
          </a:p>
        </p:txBody>
      </p:sp>
      <p:sp>
        <p:nvSpPr>
          <p:cNvPr id="163" name="Google Shape;163;p30"/>
          <p:cNvSpPr txBox="1"/>
          <p:nvPr/>
        </p:nvSpPr>
        <p:spPr>
          <a:xfrm>
            <a:off x="127650" y="441775"/>
            <a:ext cx="8888700" cy="40329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Clr>
                <a:srgbClr val="980000"/>
              </a:buClr>
              <a:buSzPts val="2500"/>
              <a:buChar char="●"/>
            </a:pPr>
            <a:r>
              <a:rPr lang="en" sz="2500" b="1" dirty="0">
                <a:solidFill>
                  <a:srgbClr val="980000"/>
                </a:solidFill>
                <a:highlight>
                  <a:srgbClr val="F3F3F3"/>
                </a:highlight>
              </a:rPr>
              <a:t>Evolution and scope:</a:t>
            </a:r>
            <a:endParaRPr sz="2500" b="1" dirty="0">
              <a:solidFill>
                <a:srgbClr val="980000"/>
              </a:solidFill>
              <a:highlight>
                <a:srgbClr val="F3F3F3"/>
              </a:highlight>
            </a:endParaRPr>
          </a:p>
          <a:p>
            <a:pPr marL="457200" lvl="0" indent="0" algn="just" rtl="0">
              <a:spcBef>
                <a:spcPts val="0"/>
              </a:spcBef>
              <a:spcAft>
                <a:spcPts val="0"/>
              </a:spcAft>
              <a:buNone/>
            </a:pPr>
            <a:r>
              <a:rPr lang="en" sz="2500" b="1" dirty="0">
                <a:solidFill>
                  <a:srgbClr val="0000FF"/>
                </a:solidFill>
                <a:highlight>
                  <a:srgbClr val="F3F3F3"/>
                </a:highlight>
              </a:rPr>
              <a:t>The case study method is a widely used systematic field research technique in sociology these days. </a:t>
            </a:r>
            <a:endParaRPr sz="2500" b="1" dirty="0">
              <a:solidFill>
                <a:srgbClr val="0000FF"/>
              </a:solidFill>
              <a:highlight>
                <a:srgbClr val="F3F3F3"/>
              </a:highlight>
            </a:endParaRPr>
          </a:p>
          <a:p>
            <a:pPr marL="457200" lvl="0" indent="0" algn="just" rtl="0">
              <a:spcBef>
                <a:spcPts val="0"/>
              </a:spcBef>
              <a:spcAft>
                <a:spcPts val="0"/>
              </a:spcAft>
              <a:buNone/>
            </a:pPr>
            <a:r>
              <a:rPr lang="en" sz="2500" b="1" dirty="0">
                <a:solidFill>
                  <a:srgbClr val="0000FF"/>
                </a:solidFill>
                <a:highlight>
                  <a:srgbClr val="F3F3F3"/>
                </a:highlight>
              </a:rPr>
              <a:t>Examples:</a:t>
            </a:r>
            <a:endParaRPr sz="2500" b="1" dirty="0">
              <a:solidFill>
                <a:srgbClr val="0000FF"/>
              </a:solidFill>
              <a:highlight>
                <a:srgbClr val="F3F3F3"/>
              </a:highlight>
            </a:endParaRPr>
          </a:p>
          <a:p>
            <a:pPr marL="457200" lvl="0" indent="-387350" algn="just" rtl="0">
              <a:spcBef>
                <a:spcPts val="0"/>
              </a:spcBef>
              <a:spcAft>
                <a:spcPts val="0"/>
              </a:spcAft>
              <a:buClr>
                <a:srgbClr val="0000FF"/>
              </a:buClr>
              <a:buSzPts val="2500"/>
              <a:buChar char="❏"/>
            </a:pPr>
            <a:r>
              <a:rPr lang="en" sz="2500" b="1" dirty="0">
                <a:solidFill>
                  <a:srgbClr val="0000FF"/>
                </a:solidFill>
                <a:highlight>
                  <a:srgbClr val="F3F3F3"/>
                </a:highlight>
              </a:rPr>
              <a:t> Studies of family budgets. </a:t>
            </a:r>
            <a:endParaRPr sz="2500" b="1" dirty="0">
              <a:solidFill>
                <a:srgbClr val="0000FF"/>
              </a:solidFill>
              <a:highlight>
                <a:srgbClr val="F3F3F3"/>
              </a:highlight>
            </a:endParaRPr>
          </a:p>
          <a:p>
            <a:pPr marL="457200" lvl="0" indent="-387350" algn="just" rtl="0">
              <a:spcBef>
                <a:spcPts val="0"/>
              </a:spcBef>
              <a:spcAft>
                <a:spcPts val="0"/>
              </a:spcAft>
              <a:buClr>
                <a:srgbClr val="0000FF"/>
              </a:buClr>
              <a:buSzPts val="2500"/>
              <a:buChar char="❏"/>
            </a:pPr>
            <a:r>
              <a:rPr lang="en" sz="2500" b="1" dirty="0">
                <a:solidFill>
                  <a:srgbClr val="0000FF"/>
                </a:solidFill>
                <a:highlight>
                  <a:srgbClr val="F3F3F3"/>
                </a:highlight>
              </a:rPr>
              <a:t> Comparative study of different cultures</a:t>
            </a:r>
            <a:endParaRPr sz="2500" b="1" dirty="0">
              <a:solidFill>
                <a:srgbClr val="0000FF"/>
              </a:solidFill>
              <a:highlight>
                <a:srgbClr val="F3F3F3"/>
              </a:highlight>
            </a:endParaRPr>
          </a:p>
          <a:p>
            <a:pPr marL="457200" lvl="0" indent="-387350" algn="just" rtl="0">
              <a:spcBef>
                <a:spcPts val="0"/>
              </a:spcBef>
              <a:spcAft>
                <a:spcPts val="0"/>
              </a:spcAft>
              <a:buClr>
                <a:srgbClr val="0000FF"/>
              </a:buClr>
              <a:buSzPts val="2500"/>
              <a:buChar char="❏"/>
            </a:pPr>
            <a:r>
              <a:rPr lang="en" sz="2500" b="1" dirty="0">
                <a:solidFill>
                  <a:srgbClr val="0000FF"/>
                </a:solidFill>
                <a:highlight>
                  <a:srgbClr val="F3F3F3"/>
                </a:highlight>
              </a:rPr>
              <a:t> Event management experts use case study methods for getting clues to several management problems. </a:t>
            </a:r>
            <a:endParaRPr sz="2500" b="1" dirty="0">
              <a:solidFill>
                <a:srgbClr val="0000FF"/>
              </a:solidFill>
              <a:highlight>
                <a:srgbClr val="F3F3F3"/>
              </a:highlight>
            </a:endParaRPr>
          </a:p>
          <a:p>
            <a:pPr marL="0" lvl="0" indent="0" algn="just" rtl="0">
              <a:spcBef>
                <a:spcPts val="0"/>
              </a:spcBef>
              <a:spcAft>
                <a:spcPts val="0"/>
              </a:spcAft>
              <a:buNone/>
            </a:pPr>
            <a:r>
              <a:rPr lang="en" sz="2500" b="1" dirty="0">
                <a:solidFill>
                  <a:srgbClr val="980000"/>
                </a:solidFill>
                <a:highlight>
                  <a:srgbClr val="F3F3F3"/>
                </a:highlight>
              </a:rPr>
              <a:t>case study method is being used in several disciplines. Not only this, its use is increasing day by day. </a:t>
            </a:r>
            <a:endParaRPr sz="2500" b="1" dirty="0">
              <a:solidFill>
                <a:srgbClr val="980000"/>
              </a:solidFill>
              <a:highlight>
                <a:srgbClr val="F3F3F3"/>
              </a:highlight>
            </a:endParaRPr>
          </a:p>
        </p:txBody>
      </p:sp>
    </p:spTree>
    <p:extLst>
      <p:ext uri="{BB962C8B-B14F-4D97-AF65-F5344CB8AC3E}">
        <p14:creationId xmlns:p14="http://schemas.microsoft.com/office/powerpoint/2010/main" val="3945615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Characteristics of Case study method  continued</a:t>
            </a:r>
            <a:endParaRPr/>
          </a:p>
        </p:txBody>
      </p:sp>
      <p:sp>
        <p:nvSpPr>
          <p:cNvPr id="169" name="Google Shape;169;p31"/>
          <p:cNvSpPr txBox="1"/>
          <p:nvPr/>
        </p:nvSpPr>
        <p:spPr>
          <a:xfrm>
            <a:off x="127650" y="441775"/>
            <a:ext cx="8888700" cy="55719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Clr>
                <a:srgbClr val="980000"/>
              </a:buClr>
              <a:buSzPts val="2500"/>
              <a:buChar char="●"/>
            </a:pPr>
            <a:r>
              <a:rPr lang="en" sz="2500" b="1">
                <a:solidFill>
                  <a:srgbClr val="980000"/>
                </a:solidFill>
                <a:highlight>
                  <a:srgbClr val="F3F3F3"/>
                </a:highlight>
              </a:rPr>
              <a:t>Assumptions:</a:t>
            </a:r>
            <a:endParaRPr sz="2500" b="1">
              <a:solidFill>
                <a:srgbClr val="980000"/>
              </a:solidFill>
              <a:highlight>
                <a:srgbClr val="F3F3F3"/>
              </a:highlight>
            </a:endParaRPr>
          </a:p>
          <a:p>
            <a:pPr marL="457200" lvl="0" indent="0" algn="just" rtl="0">
              <a:spcBef>
                <a:spcPts val="0"/>
              </a:spcBef>
              <a:spcAft>
                <a:spcPts val="0"/>
              </a:spcAft>
              <a:buNone/>
            </a:pPr>
            <a:r>
              <a:rPr lang="en" sz="2500" b="1">
                <a:solidFill>
                  <a:srgbClr val="980000"/>
                </a:solidFill>
                <a:highlight>
                  <a:srgbClr val="F3F3F3"/>
                </a:highlight>
              </a:rPr>
              <a:t>The case study method is based on several assumptions. The important assumptions may be listed as follows:</a:t>
            </a:r>
            <a:endParaRPr sz="2500" b="1">
              <a:solidFill>
                <a:srgbClr val="980000"/>
              </a:solidFill>
              <a:highlight>
                <a:srgbClr val="F3F3F3"/>
              </a:highlight>
            </a:endParaRPr>
          </a:p>
          <a:p>
            <a:pPr marL="0" lvl="0" indent="0" algn="just" rtl="0">
              <a:spcBef>
                <a:spcPts val="0"/>
              </a:spcBef>
              <a:spcAft>
                <a:spcPts val="0"/>
              </a:spcAft>
              <a:buNone/>
            </a:pPr>
            <a:endParaRPr sz="2500" b="1">
              <a:solidFill>
                <a:srgbClr val="980000"/>
              </a:solidFill>
              <a:highlight>
                <a:srgbClr val="F3F3F3"/>
              </a:highlight>
            </a:endParaRPr>
          </a:p>
          <a:p>
            <a:pPr marL="0" lvl="0" indent="0" algn="just" rtl="0">
              <a:spcBef>
                <a:spcPts val="0"/>
              </a:spcBef>
              <a:spcAft>
                <a:spcPts val="0"/>
              </a:spcAft>
              <a:buNone/>
            </a:pPr>
            <a:r>
              <a:rPr lang="en" sz="2500" b="1">
                <a:solidFill>
                  <a:srgbClr val="0000FF"/>
                </a:solidFill>
                <a:highlight>
                  <a:srgbClr val="F3F3F3"/>
                </a:highlight>
              </a:rPr>
              <a:t>(i) The assumption of uniformity in the basic human nature in spite of the fact that human behaviour may vary according to situations. </a:t>
            </a:r>
            <a:endParaRPr sz="2500" b="1">
              <a:solidFill>
                <a:srgbClr val="0000FF"/>
              </a:solidFill>
              <a:highlight>
                <a:srgbClr val="F3F3F3"/>
              </a:highlight>
            </a:endParaRPr>
          </a:p>
          <a:p>
            <a:pPr marL="0" lvl="0" indent="0" algn="just" rtl="0">
              <a:spcBef>
                <a:spcPts val="0"/>
              </a:spcBef>
              <a:spcAft>
                <a:spcPts val="0"/>
              </a:spcAft>
              <a:buNone/>
            </a:pPr>
            <a:r>
              <a:rPr lang="en" sz="2500" b="1">
                <a:solidFill>
                  <a:srgbClr val="0000FF"/>
                </a:solidFill>
                <a:highlight>
                  <a:srgbClr val="F3F3F3"/>
                </a:highlight>
              </a:rPr>
              <a:t>(ii) The assumption of studying the natural history of the unit concerned. </a:t>
            </a:r>
            <a:endParaRPr sz="2500" b="1">
              <a:solidFill>
                <a:srgbClr val="0000FF"/>
              </a:solidFill>
              <a:highlight>
                <a:srgbClr val="F3F3F3"/>
              </a:highlight>
            </a:endParaRPr>
          </a:p>
          <a:p>
            <a:pPr marL="0" lvl="0" indent="0" algn="just" rtl="0">
              <a:spcBef>
                <a:spcPts val="0"/>
              </a:spcBef>
              <a:spcAft>
                <a:spcPts val="0"/>
              </a:spcAft>
              <a:buClr>
                <a:schemeClr val="dk1"/>
              </a:buClr>
              <a:buSzPts val="1100"/>
              <a:buFont typeface="Arial"/>
              <a:buNone/>
            </a:pPr>
            <a:r>
              <a:rPr lang="en" sz="2500" b="1">
                <a:solidFill>
                  <a:srgbClr val="0000FF"/>
                </a:solidFill>
                <a:highlight>
                  <a:srgbClr val="F3F3F3"/>
                </a:highlight>
              </a:rPr>
              <a:t>(iii) The assumption of comprehensive study of the unit concerned.</a:t>
            </a:r>
            <a:endParaRPr sz="2500" b="1">
              <a:solidFill>
                <a:srgbClr val="0000FF"/>
              </a:solidFill>
              <a:highlight>
                <a:srgbClr val="F3F3F3"/>
              </a:highlight>
            </a:endParaRPr>
          </a:p>
          <a:p>
            <a:pPr marL="0" lvl="0" indent="0" algn="just" rtl="0">
              <a:spcBef>
                <a:spcPts val="0"/>
              </a:spcBef>
              <a:spcAft>
                <a:spcPts val="0"/>
              </a:spcAft>
              <a:buClr>
                <a:schemeClr val="dk1"/>
              </a:buClr>
              <a:buSzPts val="1100"/>
              <a:buFont typeface="Arial"/>
              <a:buNone/>
            </a:pPr>
            <a:endParaRPr sz="2500" b="1">
              <a:solidFill>
                <a:srgbClr val="0000FF"/>
              </a:solidFill>
              <a:highlight>
                <a:srgbClr val="F3F3F3"/>
              </a:highlight>
            </a:endParaRPr>
          </a:p>
          <a:p>
            <a:pPr marL="0" lvl="0" indent="0" algn="just" rtl="0">
              <a:spcBef>
                <a:spcPts val="0"/>
              </a:spcBef>
              <a:spcAft>
                <a:spcPts val="0"/>
              </a:spcAft>
              <a:buNone/>
            </a:pPr>
            <a:endParaRPr sz="2500" b="1">
              <a:solidFill>
                <a:srgbClr val="0000FF"/>
              </a:solidFill>
              <a:highlight>
                <a:srgbClr val="F3F3F3"/>
              </a:highlight>
            </a:endParaRPr>
          </a:p>
        </p:txBody>
      </p:sp>
    </p:spTree>
    <p:extLst>
      <p:ext uri="{BB962C8B-B14F-4D97-AF65-F5344CB8AC3E}">
        <p14:creationId xmlns:p14="http://schemas.microsoft.com/office/powerpoint/2010/main" val="2753431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Characteristics of Case study method  continued</a:t>
            </a:r>
            <a:endParaRPr/>
          </a:p>
        </p:txBody>
      </p:sp>
      <p:sp>
        <p:nvSpPr>
          <p:cNvPr id="175" name="Google Shape;175;p32"/>
          <p:cNvSpPr txBox="1"/>
          <p:nvPr/>
        </p:nvSpPr>
        <p:spPr>
          <a:xfrm>
            <a:off x="127650" y="441775"/>
            <a:ext cx="8888700" cy="4725300"/>
          </a:xfrm>
          <a:prstGeom prst="rect">
            <a:avLst/>
          </a:prstGeom>
          <a:noFill/>
          <a:ln>
            <a:noFill/>
          </a:ln>
        </p:spPr>
        <p:txBody>
          <a:bodyPr spcFirstLastPara="1" wrap="square" lIns="91425" tIns="91425" rIns="91425" bIns="91425" anchor="t" anchorCtr="0">
            <a:spAutoFit/>
          </a:bodyPr>
          <a:lstStyle/>
          <a:p>
            <a:pPr marL="457200" lvl="0" indent="-387350" algn="just" rtl="0">
              <a:spcBef>
                <a:spcPts val="0"/>
              </a:spcBef>
              <a:spcAft>
                <a:spcPts val="0"/>
              </a:spcAft>
              <a:buClr>
                <a:srgbClr val="980000"/>
              </a:buClr>
              <a:buSzPts val="2500"/>
              <a:buChar char="●"/>
            </a:pPr>
            <a:r>
              <a:rPr lang="en" sz="2500" b="1">
                <a:solidFill>
                  <a:srgbClr val="980000"/>
                </a:solidFill>
                <a:highlight>
                  <a:srgbClr val="F3F3F3"/>
                </a:highlight>
              </a:rPr>
              <a:t>Major phases involved</a:t>
            </a:r>
            <a:endParaRPr sz="2500" b="1">
              <a:solidFill>
                <a:srgbClr val="980000"/>
              </a:solidFill>
              <a:highlight>
                <a:srgbClr val="F3F3F3"/>
              </a:highlight>
            </a:endParaRPr>
          </a:p>
          <a:p>
            <a:pPr marL="457200" lvl="0" indent="0" algn="just" rtl="0">
              <a:spcBef>
                <a:spcPts val="0"/>
              </a:spcBef>
              <a:spcAft>
                <a:spcPts val="0"/>
              </a:spcAft>
              <a:buNone/>
            </a:pPr>
            <a:r>
              <a:rPr lang="en" sz="2500" b="1">
                <a:solidFill>
                  <a:srgbClr val="980000"/>
                </a:solidFill>
                <a:highlight>
                  <a:srgbClr val="F3F3F3"/>
                </a:highlight>
              </a:rPr>
              <a:t>Major phases involved in case study are as follows:</a:t>
            </a:r>
            <a:endParaRPr sz="2500" b="1">
              <a:solidFill>
                <a:srgbClr val="980000"/>
              </a:solidFill>
              <a:highlight>
                <a:srgbClr val="F3F3F3"/>
              </a:highlight>
            </a:endParaRPr>
          </a:p>
          <a:p>
            <a:pPr marL="457200" lvl="0" indent="0" algn="just" rtl="0">
              <a:spcBef>
                <a:spcPts val="0"/>
              </a:spcBef>
              <a:spcAft>
                <a:spcPts val="0"/>
              </a:spcAft>
              <a:buNone/>
            </a:pPr>
            <a:endParaRPr sz="2500" b="1">
              <a:solidFill>
                <a:srgbClr val="980000"/>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(i) Recognition and determination of the status of the phenomenon to be investigated or the unit of attention. </a:t>
            </a:r>
            <a:endParaRPr sz="2200" b="1">
              <a:solidFill>
                <a:srgbClr val="0000FF"/>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(ii) Collection of data, examination and history of the given phenomenon. </a:t>
            </a:r>
            <a:endParaRPr sz="2200" b="1">
              <a:solidFill>
                <a:srgbClr val="0000FF"/>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(iii) Diagnosis and identification of causal factors as a basis for remedial or developmental treatment. </a:t>
            </a:r>
            <a:endParaRPr sz="2200" b="1">
              <a:solidFill>
                <a:srgbClr val="0000FF"/>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(iv) Application of remedial measures i.e., treatment and therapy (this phase is often characterised as case work).</a:t>
            </a:r>
            <a:endParaRPr sz="2200" b="1">
              <a:solidFill>
                <a:srgbClr val="0000FF"/>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(v) Follow-up programme to determine effectiveness of the treatment applied.</a:t>
            </a:r>
            <a:endParaRPr sz="2200" b="1">
              <a:solidFill>
                <a:srgbClr val="0000FF"/>
              </a:solidFill>
              <a:highlight>
                <a:srgbClr val="F3F3F3"/>
              </a:highlight>
            </a:endParaRPr>
          </a:p>
        </p:txBody>
      </p:sp>
    </p:spTree>
    <p:extLst>
      <p:ext uri="{BB962C8B-B14F-4D97-AF65-F5344CB8AC3E}">
        <p14:creationId xmlns:p14="http://schemas.microsoft.com/office/powerpoint/2010/main" val="2209024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Characteristics of Case study method  continued</a:t>
            </a:r>
            <a:endParaRPr/>
          </a:p>
        </p:txBody>
      </p:sp>
      <p:sp>
        <p:nvSpPr>
          <p:cNvPr id="181" name="Google Shape;181;p33"/>
          <p:cNvSpPr txBox="1"/>
          <p:nvPr/>
        </p:nvSpPr>
        <p:spPr>
          <a:xfrm>
            <a:off x="127650" y="441775"/>
            <a:ext cx="8888700" cy="43407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 sz="2500" b="1">
                <a:solidFill>
                  <a:srgbClr val="980000"/>
                </a:solidFill>
                <a:highlight>
                  <a:srgbClr val="F3F3F3"/>
                </a:highlight>
              </a:rPr>
              <a:t>Advantages</a:t>
            </a:r>
            <a:endParaRPr sz="2500" b="1">
              <a:solidFill>
                <a:srgbClr val="980000"/>
              </a:solidFill>
              <a:highlight>
                <a:srgbClr val="F3F3F3"/>
              </a:highlight>
            </a:endParaRPr>
          </a:p>
          <a:p>
            <a:pPr marL="457200" lvl="0" indent="0" algn="just" rtl="0">
              <a:spcBef>
                <a:spcPts val="0"/>
              </a:spcBef>
              <a:spcAft>
                <a:spcPts val="0"/>
              </a:spcAft>
              <a:buNone/>
            </a:pPr>
            <a:endParaRPr sz="2500" b="1">
              <a:solidFill>
                <a:srgbClr val="980000"/>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(i)  enables us to understand fully the behaviour pattern of the concerned unit</a:t>
            </a:r>
            <a:endParaRPr sz="2200" b="1">
              <a:solidFill>
                <a:srgbClr val="0000FF"/>
              </a:solidFill>
              <a:highlight>
                <a:srgbClr val="F3F3F3"/>
              </a:highlight>
            </a:endParaRPr>
          </a:p>
          <a:p>
            <a:pPr marL="0" lvl="0" indent="0" algn="just" rtl="0">
              <a:spcBef>
                <a:spcPts val="0"/>
              </a:spcBef>
              <a:spcAft>
                <a:spcPts val="0"/>
              </a:spcAft>
              <a:buNone/>
            </a:pPr>
            <a:endParaRPr sz="2200" b="1">
              <a:solidFill>
                <a:srgbClr val="0000FF"/>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(ii) enables the researcher to trace out the natural history of the social unit and its relationship with the social factors </a:t>
            </a:r>
            <a:endParaRPr sz="2200" b="1">
              <a:solidFill>
                <a:srgbClr val="0000FF"/>
              </a:solidFill>
              <a:highlight>
                <a:srgbClr val="F3F3F3"/>
              </a:highlight>
            </a:endParaRPr>
          </a:p>
          <a:p>
            <a:pPr marL="0" lvl="0" indent="0" algn="just" rtl="0">
              <a:spcBef>
                <a:spcPts val="0"/>
              </a:spcBef>
              <a:spcAft>
                <a:spcPts val="0"/>
              </a:spcAft>
              <a:buNone/>
            </a:pPr>
            <a:endParaRPr sz="2200" b="1">
              <a:solidFill>
                <a:srgbClr val="0000FF"/>
              </a:solidFill>
              <a:highlight>
                <a:srgbClr val="F3F3F3"/>
              </a:highlight>
            </a:endParaRPr>
          </a:p>
          <a:p>
            <a:pPr marL="0" lvl="0" indent="0" algn="just" rtl="0">
              <a:spcBef>
                <a:spcPts val="0"/>
              </a:spcBef>
              <a:spcAft>
                <a:spcPts val="0"/>
              </a:spcAft>
              <a:buNone/>
            </a:pPr>
            <a:r>
              <a:rPr lang="en" sz="2200" b="1">
                <a:solidFill>
                  <a:srgbClr val="0000FF"/>
                </a:solidFill>
                <a:highlight>
                  <a:srgbClr val="F3F3F3"/>
                </a:highlight>
              </a:rPr>
              <a:t>(iii) It helps in formulating relevant hypotheses along with the data which may be helpful in testing them. Case studies, thus, enable the generalised knowledge to get richer and richer. </a:t>
            </a:r>
            <a:endParaRPr sz="2200" b="1">
              <a:solidFill>
                <a:srgbClr val="0000FF"/>
              </a:solidFill>
              <a:highlight>
                <a:srgbClr val="F3F3F3"/>
              </a:highlight>
            </a:endParaRPr>
          </a:p>
          <a:p>
            <a:pPr marL="0" lvl="0" indent="0" algn="just" rtl="0">
              <a:spcBef>
                <a:spcPts val="0"/>
              </a:spcBef>
              <a:spcAft>
                <a:spcPts val="0"/>
              </a:spcAft>
              <a:buNone/>
            </a:pPr>
            <a:endParaRPr sz="2200" b="1">
              <a:solidFill>
                <a:srgbClr val="0000FF"/>
              </a:solidFill>
              <a:highlight>
                <a:srgbClr val="F3F3F3"/>
              </a:highlight>
            </a:endParaRPr>
          </a:p>
        </p:txBody>
      </p:sp>
    </p:spTree>
    <p:extLst>
      <p:ext uri="{BB962C8B-B14F-4D97-AF65-F5344CB8AC3E}">
        <p14:creationId xmlns:p14="http://schemas.microsoft.com/office/powerpoint/2010/main" val="2542224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 sz="2400"/>
              <a:t>Characteristics of Case study method  continued</a:t>
            </a:r>
            <a:endParaRPr/>
          </a:p>
        </p:txBody>
      </p:sp>
      <p:sp>
        <p:nvSpPr>
          <p:cNvPr id="187" name="Google Shape;187;p34"/>
          <p:cNvSpPr txBox="1"/>
          <p:nvPr/>
        </p:nvSpPr>
        <p:spPr>
          <a:xfrm>
            <a:off x="127650" y="441775"/>
            <a:ext cx="8888700" cy="48795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r>
              <a:rPr lang="en" sz="2500" b="1">
                <a:solidFill>
                  <a:srgbClr val="980000"/>
                </a:solidFill>
                <a:highlight>
                  <a:srgbClr val="F3F3F3"/>
                </a:highlight>
              </a:rPr>
              <a:t>Limitations</a:t>
            </a:r>
            <a:endParaRPr sz="2500" b="1">
              <a:solidFill>
                <a:srgbClr val="980000"/>
              </a:solidFill>
              <a:highlight>
                <a:srgbClr val="F3F3F3"/>
              </a:highlight>
            </a:endParaRPr>
          </a:p>
          <a:p>
            <a:pPr marL="0" lvl="0" indent="0" algn="just" rtl="0">
              <a:spcBef>
                <a:spcPts val="0"/>
              </a:spcBef>
              <a:spcAft>
                <a:spcPts val="0"/>
              </a:spcAft>
              <a:buNone/>
            </a:pPr>
            <a:r>
              <a:rPr lang="en" sz="2000" b="1">
                <a:solidFill>
                  <a:srgbClr val="0000FF"/>
                </a:solidFill>
                <a:highlight>
                  <a:srgbClr val="F3F3F3"/>
                </a:highlight>
              </a:rPr>
              <a:t>(i)  Case situations are seldom comparable and as such the information gathered in case studies is often not comparable</a:t>
            </a:r>
            <a:endParaRPr sz="2000" b="1">
              <a:solidFill>
                <a:srgbClr val="0000FF"/>
              </a:solidFill>
              <a:highlight>
                <a:srgbClr val="F3F3F3"/>
              </a:highlight>
            </a:endParaRPr>
          </a:p>
          <a:p>
            <a:pPr marL="0" lvl="0" indent="0" algn="just" rtl="0">
              <a:spcBef>
                <a:spcPts val="0"/>
              </a:spcBef>
              <a:spcAft>
                <a:spcPts val="0"/>
              </a:spcAft>
              <a:buNone/>
            </a:pPr>
            <a:endParaRPr sz="2000" b="1">
              <a:solidFill>
                <a:srgbClr val="0000FF"/>
              </a:solidFill>
              <a:highlight>
                <a:srgbClr val="F3F3F3"/>
              </a:highlight>
            </a:endParaRPr>
          </a:p>
          <a:p>
            <a:pPr marL="0" lvl="0" indent="0" algn="just" rtl="0">
              <a:spcBef>
                <a:spcPts val="0"/>
              </a:spcBef>
              <a:spcAft>
                <a:spcPts val="0"/>
              </a:spcAft>
              <a:buNone/>
            </a:pPr>
            <a:r>
              <a:rPr lang="en" sz="2000" b="1">
                <a:solidFill>
                  <a:srgbClr val="0000FF"/>
                </a:solidFill>
                <a:highlight>
                  <a:srgbClr val="F3F3F3"/>
                </a:highlight>
              </a:rPr>
              <a:t>(ii) Real information is often not collected because the subjectivity of the researcher does enter in the collection of information in a case study. </a:t>
            </a:r>
            <a:endParaRPr sz="2000" b="1">
              <a:solidFill>
                <a:srgbClr val="0000FF"/>
              </a:solidFill>
              <a:highlight>
                <a:srgbClr val="F3F3F3"/>
              </a:highlight>
            </a:endParaRPr>
          </a:p>
          <a:p>
            <a:pPr marL="0" lvl="0" indent="0" algn="just" rtl="0">
              <a:spcBef>
                <a:spcPts val="0"/>
              </a:spcBef>
              <a:spcAft>
                <a:spcPts val="0"/>
              </a:spcAft>
              <a:buNone/>
            </a:pPr>
            <a:endParaRPr sz="2000" b="1">
              <a:solidFill>
                <a:srgbClr val="0000FF"/>
              </a:solidFill>
              <a:highlight>
                <a:srgbClr val="F3F3F3"/>
              </a:highlight>
            </a:endParaRPr>
          </a:p>
          <a:p>
            <a:pPr marL="0" lvl="0" indent="0" algn="just" rtl="0">
              <a:spcBef>
                <a:spcPts val="0"/>
              </a:spcBef>
              <a:spcAft>
                <a:spcPts val="0"/>
              </a:spcAft>
              <a:buNone/>
            </a:pPr>
            <a:r>
              <a:rPr lang="en" sz="2000" b="1">
                <a:solidFill>
                  <a:srgbClr val="0000FF"/>
                </a:solidFill>
                <a:highlight>
                  <a:srgbClr val="F3F3F3"/>
                </a:highlight>
              </a:rPr>
              <a:t>(iii) The danger of false generalisation is always there in view of the fact that no set rules are followed in collection of the information and only few units are studied</a:t>
            </a:r>
            <a:endParaRPr sz="2000" b="1">
              <a:solidFill>
                <a:srgbClr val="0000FF"/>
              </a:solidFill>
              <a:highlight>
                <a:srgbClr val="F3F3F3"/>
              </a:highlight>
            </a:endParaRPr>
          </a:p>
          <a:p>
            <a:pPr marL="0" lvl="0" indent="0" algn="just" rtl="0">
              <a:spcBef>
                <a:spcPts val="0"/>
              </a:spcBef>
              <a:spcAft>
                <a:spcPts val="0"/>
              </a:spcAft>
              <a:buNone/>
            </a:pPr>
            <a:endParaRPr sz="2000" b="1">
              <a:solidFill>
                <a:srgbClr val="0000FF"/>
              </a:solidFill>
              <a:highlight>
                <a:srgbClr val="F3F3F3"/>
              </a:highlight>
            </a:endParaRPr>
          </a:p>
          <a:p>
            <a:pPr marL="0" lvl="0" indent="0" algn="just" rtl="0">
              <a:spcBef>
                <a:spcPts val="0"/>
              </a:spcBef>
              <a:spcAft>
                <a:spcPts val="0"/>
              </a:spcAft>
              <a:buNone/>
            </a:pPr>
            <a:r>
              <a:rPr lang="en" sz="2000" b="1">
                <a:solidFill>
                  <a:srgbClr val="0000FF"/>
                </a:solidFill>
                <a:highlight>
                  <a:srgbClr val="F3F3F3"/>
                </a:highlight>
              </a:rPr>
              <a:t>(iv) It consumes more time and requires lot of expenditure. More time is needed under case study method since one studies the natural history cycles of social units and that too minutely. </a:t>
            </a:r>
            <a:endParaRPr sz="2000" b="1">
              <a:solidFill>
                <a:srgbClr val="0000FF"/>
              </a:solidFill>
              <a:highlight>
                <a:srgbClr val="F3F3F3"/>
              </a:highlight>
            </a:endParaRPr>
          </a:p>
        </p:txBody>
      </p:sp>
    </p:spTree>
    <p:extLst>
      <p:ext uri="{BB962C8B-B14F-4D97-AF65-F5344CB8AC3E}">
        <p14:creationId xmlns:p14="http://schemas.microsoft.com/office/powerpoint/2010/main" val="20667161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914400" lvl="1"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Sampling and Non-sampling Errors</a:t>
            </a:r>
            <a:endParaRPr sz="1800">
              <a:solidFill>
                <a:schemeClr val="dk2"/>
              </a:solidFill>
              <a:latin typeface="Open Sans"/>
              <a:ea typeface="Open Sans"/>
              <a:cs typeface="Open Sans"/>
              <a:sym typeface="Open Sans"/>
            </a:endParaRPr>
          </a:p>
        </p:txBody>
      </p:sp>
      <p:sp>
        <p:nvSpPr>
          <p:cNvPr id="401" name="Google Shape;401;p6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 </a:t>
            </a:r>
            <a:r>
              <a:rPr lang="en" u="sng">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https://www.scribbr.com/methodology/sampling-methods/</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177400" y="71100"/>
            <a:ext cx="8520600" cy="4857600"/>
          </a:xfrm>
          <a:prstGeom prst="rect">
            <a:avLst/>
          </a:prstGeom>
        </p:spPr>
        <p:txBody>
          <a:bodyPr spcFirstLastPara="1" wrap="square" lIns="91425" tIns="91425" rIns="91425" bIns="91425" anchor="t" anchorCtr="0">
            <a:noAutofit/>
          </a:bodyPr>
          <a:lstStyle/>
          <a:p>
            <a:pPr marL="457200" lvl="0" indent="-405447" algn="just" rtl="0">
              <a:lnSpc>
                <a:spcPct val="105000"/>
              </a:lnSpc>
              <a:spcBef>
                <a:spcPts val="0"/>
              </a:spcBef>
              <a:spcAft>
                <a:spcPts val="0"/>
              </a:spcAft>
              <a:buSzPts val="2785"/>
              <a:buChar char="●"/>
            </a:pPr>
            <a:r>
              <a:rPr lang="en" sz="2785" b="1"/>
              <a:t>In brief, research design must, at least, contain—</a:t>
            </a:r>
            <a:endParaRPr sz="2785" b="1"/>
          </a:p>
          <a:p>
            <a:pPr marL="914400" lvl="1" indent="-405447" algn="just" rtl="0">
              <a:lnSpc>
                <a:spcPct val="105000"/>
              </a:lnSpc>
              <a:spcBef>
                <a:spcPts val="0"/>
              </a:spcBef>
              <a:spcAft>
                <a:spcPts val="0"/>
              </a:spcAft>
              <a:buSzPts val="2785"/>
              <a:buChar char="○"/>
            </a:pPr>
            <a:r>
              <a:rPr lang="en" sz="2785" b="1"/>
              <a:t>(a) a clear statement of the research problem; </a:t>
            </a:r>
            <a:endParaRPr sz="2785" b="1"/>
          </a:p>
          <a:p>
            <a:pPr marL="914400" lvl="1" indent="-405447" algn="just" rtl="0">
              <a:lnSpc>
                <a:spcPct val="105000"/>
              </a:lnSpc>
              <a:spcBef>
                <a:spcPts val="0"/>
              </a:spcBef>
              <a:spcAft>
                <a:spcPts val="0"/>
              </a:spcAft>
              <a:buSzPts val="2785"/>
              <a:buChar char="○"/>
            </a:pPr>
            <a:r>
              <a:rPr lang="en" sz="2785" b="1"/>
              <a:t>(b) procedures and techniques to be used for gathering information; </a:t>
            </a:r>
            <a:endParaRPr sz="2785" b="1"/>
          </a:p>
          <a:p>
            <a:pPr marL="914400" lvl="1" indent="-405447" algn="just" rtl="0">
              <a:lnSpc>
                <a:spcPct val="105000"/>
              </a:lnSpc>
              <a:spcBef>
                <a:spcPts val="0"/>
              </a:spcBef>
              <a:spcAft>
                <a:spcPts val="0"/>
              </a:spcAft>
              <a:buSzPts val="2785"/>
              <a:buChar char="○"/>
            </a:pPr>
            <a:r>
              <a:rPr lang="en" sz="2785" b="1"/>
              <a:t>(c) the population to be studied; and </a:t>
            </a:r>
            <a:endParaRPr sz="2785" b="1"/>
          </a:p>
          <a:p>
            <a:pPr marL="914400" lvl="1" indent="-405447" algn="just" rtl="0">
              <a:lnSpc>
                <a:spcPct val="105000"/>
              </a:lnSpc>
              <a:spcBef>
                <a:spcPts val="0"/>
              </a:spcBef>
              <a:spcAft>
                <a:spcPts val="0"/>
              </a:spcAft>
              <a:buSzPts val="2785"/>
              <a:buChar char="○"/>
            </a:pPr>
            <a:r>
              <a:rPr lang="en" sz="2785" b="1"/>
              <a:t>(d) methods to be used in processing and analysing data.</a:t>
            </a:r>
            <a:endParaRPr sz="2785" b="1"/>
          </a:p>
          <a:p>
            <a:pPr marL="0" lvl="0" indent="0" algn="just" rtl="0">
              <a:lnSpc>
                <a:spcPct val="105000"/>
              </a:lnSpc>
              <a:spcBef>
                <a:spcPts val="1200"/>
              </a:spcBef>
              <a:spcAft>
                <a:spcPts val="0"/>
              </a:spcAft>
              <a:buNone/>
            </a:pPr>
            <a:endParaRPr sz="2785" b="1"/>
          </a:p>
          <a:p>
            <a:pPr marL="0" lvl="0" indent="0" algn="just" rtl="0">
              <a:lnSpc>
                <a:spcPct val="105000"/>
              </a:lnSpc>
              <a:spcBef>
                <a:spcPts val="1200"/>
              </a:spcBef>
              <a:spcAft>
                <a:spcPts val="0"/>
              </a:spcAft>
              <a:buNone/>
            </a:pPr>
            <a:endParaRPr sz="2785" b="1"/>
          </a:p>
          <a:p>
            <a:pPr marL="0" lvl="0" indent="0" algn="just" rtl="0">
              <a:lnSpc>
                <a:spcPct val="105000"/>
              </a:lnSpc>
              <a:spcBef>
                <a:spcPts val="1200"/>
              </a:spcBef>
              <a:spcAft>
                <a:spcPts val="0"/>
              </a:spcAft>
              <a:buNone/>
            </a:pPr>
            <a:endParaRPr sz="2785" b="1"/>
          </a:p>
          <a:p>
            <a:pPr marL="0" lvl="0" indent="0" algn="just" rtl="0">
              <a:lnSpc>
                <a:spcPct val="105000"/>
              </a:lnSpc>
              <a:spcBef>
                <a:spcPts val="1200"/>
              </a:spcBef>
              <a:spcAft>
                <a:spcPts val="1200"/>
              </a:spcAft>
              <a:buSzPts val="358"/>
              <a:buNone/>
            </a:pPr>
            <a:endParaRPr sz="2785"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55575"/>
            <a:ext cx="8520600" cy="360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1800">
                <a:solidFill>
                  <a:schemeClr val="dk2"/>
                </a:solidFill>
                <a:highlight>
                  <a:srgbClr val="00FF00"/>
                </a:highlight>
                <a:latin typeface="Open Sans"/>
                <a:ea typeface="Open Sans"/>
                <a:cs typeface="Open Sans"/>
                <a:sym typeface="Open Sans"/>
              </a:rPr>
              <a:t>Need for Research Design</a:t>
            </a:r>
            <a:endParaRPr>
              <a:highlight>
                <a:srgbClr val="00FF00"/>
              </a:highlight>
            </a:endParaRPr>
          </a:p>
        </p:txBody>
      </p:sp>
      <p:sp>
        <p:nvSpPr>
          <p:cNvPr id="105" name="Google Shape;105;p20"/>
          <p:cNvSpPr txBox="1">
            <a:spLocks noGrp="1"/>
          </p:cNvSpPr>
          <p:nvPr>
            <p:ph type="body" idx="1"/>
          </p:nvPr>
        </p:nvSpPr>
        <p:spPr>
          <a:xfrm>
            <a:off x="311700" y="496900"/>
            <a:ext cx="8832300" cy="4418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a:t>Research design is needed because it facilitates the smooth sailing of the various research operations, thereby making research as efficient as possible yielding </a:t>
            </a:r>
            <a:r>
              <a:rPr lang="en" b="1">
                <a:solidFill>
                  <a:srgbClr val="980000"/>
                </a:solidFill>
              </a:rPr>
              <a:t>maximal information with minimal expenditure of effort, time and money</a:t>
            </a:r>
            <a:r>
              <a:rPr lang="en" b="1"/>
              <a:t>. </a:t>
            </a:r>
            <a:endParaRPr b="1"/>
          </a:p>
          <a:p>
            <a:pPr marL="0" lvl="0" indent="0" algn="l" rtl="0">
              <a:spcBef>
                <a:spcPts val="1200"/>
              </a:spcBef>
              <a:spcAft>
                <a:spcPts val="0"/>
              </a:spcAft>
              <a:buNone/>
            </a:pPr>
            <a:r>
              <a:rPr lang="en" b="1">
                <a:solidFill>
                  <a:srgbClr val="0000FF"/>
                </a:solidFill>
              </a:rPr>
              <a:t>For Example:</a:t>
            </a:r>
            <a:r>
              <a:rPr lang="en" b="1"/>
              <a:t>  Economical and </a:t>
            </a:r>
            <a:r>
              <a:rPr lang="en" b="1">
                <a:solidFill>
                  <a:srgbClr val="980000"/>
                </a:solidFill>
              </a:rPr>
              <a:t>attractive construction of a house</a:t>
            </a:r>
            <a:r>
              <a:rPr lang="en" b="1"/>
              <a:t>, we need a blueprint (or what is commonly called the map of the house) well thought out and </a:t>
            </a:r>
            <a:r>
              <a:rPr lang="en" b="1">
                <a:solidFill>
                  <a:srgbClr val="980000"/>
                </a:solidFill>
              </a:rPr>
              <a:t>prepared by an expert architect</a:t>
            </a:r>
            <a:r>
              <a:rPr lang="en" b="1"/>
              <a:t>,</a:t>
            </a:r>
            <a:endParaRPr b="1"/>
          </a:p>
          <a:p>
            <a:pPr marL="0" lvl="0" indent="0" algn="l" rtl="0">
              <a:spcBef>
                <a:spcPts val="1200"/>
              </a:spcBef>
              <a:spcAft>
                <a:spcPts val="0"/>
              </a:spcAft>
              <a:buNone/>
            </a:pPr>
            <a:r>
              <a:rPr lang="en" b="1"/>
              <a:t>Research design stands for advance planning of the methods to be adopted for collecting the relevant data and the techniques to be used in their analysis, keeping in view the objective of the research and the availability of staff, time and money. </a:t>
            </a:r>
            <a:endParaRPr b="1"/>
          </a:p>
          <a:p>
            <a:pPr marL="0" lvl="0" indent="0" algn="l" rtl="0">
              <a:spcBef>
                <a:spcPts val="1200"/>
              </a:spcBef>
              <a:spcAft>
                <a:spcPts val="0"/>
              </a:spcAft>
              <a:buNone/>
            </a:pPr>
            <a:r>
              <a:rPr lang="en" b="1">
                <a:solidFill>
                  <a:srgbClr val="FF0000"/>
                </a:solidFill>
              </a:rPr>
              <a:t>Preparation of the research design should be done with </a:t>
            </a:r>
            <a:r>
              <a:rPr lang="en" b="1">
                <a:solidFill>
                  <a:srgbClr val="00FF00"/>
                </a:solidFill>
                <a:highlight>
                  <a:srgbClr val="FFFF00"/>
                </a:highlight>
              </a:rPr>
              <a:t>great care</a:t>
            </a:r>
            <a:r>
              <a:rPr lang="en" b="1">
                <a:solidFill>
                  <a:srgbClr val="FF0000"/>
                </a:solidFill>
              </a:rPr>
              <a:t> as any error in it may upset the entire project. </a:t>
            </a:r>
            <a:endParaRPr b="1">
              <a:solidFill>
                <a:srgbClr val="FF0000"/>
              </a:solidFill>
            </a:endParaRPr>
          </a:p>
          <a:p>
            <a:pPr marL="0" lvl="0" indent="0" algn="l" rtl="0">
              <a:spcBef>
                <a:spcPts val="1200"/>
              </a:spcBef>
              <a:spcAft>
                <a:spcPts val="1200"/>
              </a:spcAft>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800">
                <a:solidFill>
                  <a:schemeClr val="dk2"/>
                </a:solidFill>
                <a:highlight>
                  <a:srgbClr val="00FF00"/>
                </a:highlight>
                <a:latin typeface="Open Sans"/>
                <a:ea typeface="Open Sans"/>
                <a:cs typeface="Open Sans"/>
                <a:sym typeface="Open Sans"/>
              </a:rPr>
              <a:t>Features of a Good Design, </a:t>
            </a:r>
            <a:endParaRPr>
              <a:highlight>
                <a:srgbClr val="00FF00"/>
              </a:highlight>
            </a:endParaRPr>
          </a:p>
        </p:txBody>
      </p:sp>
      <p:sp>
        <p:nvSpPr>
          <p:cNvPr id="111" name="Google Shape;111;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t>The design which </a:t>
            </a:r>
            <a:r>
              <a:rPr lang="en" b="1">
                <a:solidFill>
                  <a:srgbClr val="FFFF00"/>
                </a:solidFill>
                <a:highlight>
                  <a:srgbClr val="FF00FF"/>
                </a:highlight>
              </a:rPr>
              <a:t>minimises bias and maximises the reliability of the data collected</a:t>
            </a:r>
            <a:r>
              <a:rPr lang="en" b="1">
                <a:highlight>
                  <a:srgbClr val="FF00FF"/>
                </a:highlight>
              </a:rPr>
              <a:t> </a:t>
            </a:r>
            <a:r>
              <a:rPr lang="en" b="1"/>
              <a:t>and analysed is considered a good design. The design which gives the smallest experimental error is supposed to be the best design in many investigations. </a:t>
            </a:r>
            <a:endParaRPr b="1"/>
          </a:p>
          <a:p>
            <a:pPr marL="0" lvl="0" indent="0" algn="l" rtl="0">
              <a:spcBef>
                <a:spcPts val="1200"/>
              </a:spcBef>
              <a:spcAft>
                <a:spcPts val="0"/>
              </a:spcAft>
              <a:buNone/>
            </a:pPr>
            <a:r>
              <a:rPr lang="en" b="1"/>
              <a:t>Similarly, a design which yields maximal information and provides an opportunity for considering many different aspects of a problem is considered most appropriate and efficient design in respect of many research problems. </a:t>
            </a:r>
            <a:endParaRPr b="1"/>
          </a:p>
          <a:p>
            <a:pPr marL="0" lvl="0" indent="0" algn="l" rtl="0">
              <a:spcBef>
                <a:spcPts val="1200"/>
              </a:spcBef>
              <a:spcAft>
                <a:spcPts val="1200"/>
              </a:spcAft>
              <a:buNone/>
            </a:pPr>
            <a:r>
              <a:rPr lang="en" b="1">
                <a:solidFill>
                  <a:srgbClr val="85200C"/>
                </a:solidFill>
              </a:rPr>
              <a:t>One single design cannot serve the purpose of all types of research problems. </a:t>
            </a:r>
            <a:endParaRPr b="1">
              <a:solidFill>
                <a:srgbClr val="85200C"/>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6154</Words>
  <Application>Microsoft Office PowerPoint</Application>
  <PresentationFormat>On-screen Show (16:9)</PresentationFormat>
  <Paragraphs>333</Paragraphs>
  <Slides>65</Slides>
  <Notes>65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PT Sans Narrow</vt:lpstr>
      <vt:lpstr>Open Sans</vt:lpstr>
      <vt:lpstr>Arial</vt:lpstr>
      <vt:lpstr>Tropic</vt:lpstr>
      <vt:lpstr>Module-3</vt:lpstr>
      <vt:lpstr>Topics to be Covered</vt:lpstr>
      <vt:lpstr>Meaning of Research Design</vt:lpstr>
      <vt:lpstr>PowerPoint Presentation</vt:lpstr>
      <vt:lpstr>PowerPoint Presentation</vt:lpstr>
      <vt:lpstr>PowerPoint Presentation</vt:lpstr>
      <vt:lpstr>PowerPoint Presentation</vt:lpstr>
      <vt:lpstr>Need for Research Design</vt:lpstr>
      <vt:lpstr>Features of a Good Design, </vt:lpstr>
      <vt:lpstr>Features of a Good Design continued.., </vt:lpstr>
      <vt:lpstr>Important Concepts Relating to Research Design, </vt:lpstr>
      <vt:lpstr>Important Concepts Relating to Research Design continued..</vt:lpstr>
      <vt:lpstr>Important Concepts Relating to Research Design continued..2</vt:lpstr>
      <vt:lpstr>Important Concepts Relating to Research Design continued..3</vt:lpstr>
      <vt:lpstr>Important Concepts Relating to Research Design continued..4</vt:lpstr>
      <vt:lpstr>Important Concepts Relating to Research Design continued..5</vt:lpstr>
      <vt:lpstr>Important Concepts Relating to Research Design continued..6</vt:lpstr>
      <vt:lpstr>Important Concepts Relating to Research Design continued..7</vt:lpstr>
      <vt:lpstr>Important Concepts Relating to Research Design continued..8</vt:lpstr>
      <vt:lpstr>Important Concepts Relating to Research Design continued..9</vt:lpstr>
      <vt:lpstr>Important Concepts Relating to Research Design continued..10</vt:lpstr>
      <vt:lpstr>Different Research Designs</vt:lpstr>
      <vt:lpstr>1. Research design in case of exploratory research studies: </vt:lpstr>
      <vt:lpstr>2. Research design in case of descriptive and diagnostic research studies: </vt:lpstr>
      <vt:lpstr>2. Research design in case of descriptive and diagnostic research studies: continued...</vt:lpstr>
      <vt:lpstr>PowerPoint Presentation</vt:lpstr>
      <vt:lpstr>3. Research design in case of hypothesis-testing research studies:</vt:lpstr>
      <vt:lpstr>Sampling Design</vt:lpstr>
      <vt:lpstr>PowerPoint Presentation</vt:lpstr>
      <vt:lpstr>PowerPoint Presentation</vt:lpstr>
      <vt:lpstr>IMPLICATIONS OF A SAMPLE DESIGN:</vt:lpstr>
      <vt:lpstr>STEPS IN SAMPLE DESIGN </vt:lpstr>
      <vt:lpstr>STEPS IN SAMPLE DESIGN Continued... </vt:lpstr>
      <vt:lpstr>STEPS IN SAMPLE DESIGN Continued... </vt:lpstr>
      <vt:lpstr>STEPS IN SAMPLE DESIGN Continued... </vt:lpstr>
      <vt:lpstr>STEPS IN SAMPLE DESIGN Continued... </vt:lpstr>
      <vt:lpstr>STEPS IN SAMPLE DESIGN Continued... </vt:lpstr>
      <vt:lpstr>STEPS IN SAMPLE DESIGN Continued... </vt:lpstr>
      <vt:lpstr>CRITERIA OF SELECTING A SAMPLING PROCEDURE</vt:lpstr>
      <vt:lpstr>CRITERIA OF SELECTING A SAMPLING PROCEDURE continued..</vt:lpstr>
      <vt:lpstr>CRITERIA OF SELECTING A SAMPLING PROCEDURE continued..</vt:lpstr>
      <vt:lpstr>CRITERIA OF SELECTING A SAMPLING PROCEDURE continued..</vt:lpstr>
      <vt:lpstr>CRITERIA OF SELECTING A SAMPLING PROCEDURE continued..</vt:lpstr>
      <vt:lpstr>Sampling and Non-sampling Errors</vt:lpstr>
      <vt:lpstr>Experimental and Surveys </vt:lpstr>
      <vt:lpstr>Experimental and Surveys continued…. </vt:lpstr>
      <vt:lpstr>Collection of Primary data and secondary data</vt:lpstr>
      <vt:lpstr>Collection of Primary data </vt:lpstr>
      <vt:lpstr>Tthere are several methods of collecting primary data </vt:lpstr>
      <vt:lpstr>Tthere are several methods of collecting primary data continued</vt:lpstr>
      <vt:lpstr>Collection of Secondary Data</vt:lpstr>
      <vt:lpstr>Collection of Secondary Data continued...</vt:lpstr>
      <vt:lpstr>Collection of Secondary Data continued...</vt:lpstr>
      <vt:lpstr>Selection of Appropriate method for data collection</vt:lpstr>
      <vt:lpstr>Selection of Appropriate method for data collection continued</vt:lpstr>
      <vt:lpstr>Case study method</vt:lpstr>
      <vt:lpstr>Case study method continued</vt:lpstr>
      <vt:lpstr>Characteristics of Case study method </vt:lpstr>
      <vt:lpstr>Characteristics of Case study method  continued</vt:lpstr>
      <vt:lpstr>Characteristics of Case study method  continued</vt:lpstr>
      <vt:lpstr>Characteristics of Case study method  continued</vt:lpstr>
      <vt:lpstr>Characteristics of Case study method  continued</vt:lpstr>
      <vt:lpstr>Characteristics of Case study method  continued</vt:lpstr>
      <vt:lpstr>Characteristics of Case study method  continued</vt:lpstr>
      <vt:lpstr>Sampling and Non-sampling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cp:lastModifiedBy>Windows User</cp:lastModifiedBy>
  <cp:revision>3</cp:revision>
  <dcterms:modified xsi:type="dcterms:W3CDTF">2023-03-30T09:46:10Z</dcterms:modified>
</cp:coreProperties>
</file>