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A4FD-9AFE-DC48-F089-EE2E37B46A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5C024E-383D-5659-BA21-D222769D27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B18C97-52BB-9FEE-4A0D-C5C2786F5F70}"/>
              </a:ext>
            </a:extLst>
          </p:cNvPr>
          <p:cNvSpPr>
            <a:spLocks noGrp="1"/>
          </p:cNvSpPr>
          <p:nvPr>
            <p:ph type="dt" sz="half" idx="10"/>
          </p:nvPr>
        </p:nvSpPr>
        <p:spPr/>
        <p:txBody>
          <a:bodyPr/>
          <a:lstStyle/>
          <a:p>
            <a:fld id="{6B4C98F4-B141-4FB0-AF13-BCB93A97206F}" type="datetimeFigureOut">
              <a:rPr lang="en-IN" smtClean="0"/>
              <a:t>06-12-2023</a:t>
            </a:fld>
            <a:endParaRPr lang="en-IN"/>
          </a:p>
        </p:txBody>
      </p:sp>
      <p:sp>
        <p:nvSpPr>
          <p:cNvPr id="5" name="Footer Placeholder 4">
            <a:extLst>
              <a:ext uri="{FF2B5EF4-FFF2-40B4-BE49-F238E27FC236}">
                <a16:creationId xmlns:a16="http://schemas.microsoft.com/office/drawing/2014/main" id="{B14257EE-6997-60D9-51CE-3C1CD2075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59EFB3-5744-295B-3D55-17653F480711}"/>
              </a:ext>
            </a:extLst>
          </p:cNvPr>
          <p:cNvSpPr>
            <a:spLocks noGrp="1"/>
          </p:cNvSpPr>
          <p:nvPr>
            <p:ph type="sldNum" sz="quarter" idx="12"/>
          </p:nvPr>
        </p:nvSpPr>
        <p:spPr/>
        <p:txBody>
          <a:bodyPr/>
          <a:lstStyle/>
          <a:p>
            <a:fld id="{1B1FCBE7-433C-4F2E-8F8F-3A460D43C126}" type="slidenum">
              <a:rPr lang="en-IN" smtClean="0"/>
              <a:t>‹#›</a:t>
            </a:fld>
            <a:endParaRPr lang="en-IN"/>
          </a:p>
        </p:txBody>
      </p:sp>
    </p:spTree>
    <p:extLst>
      <p:ext uri="{BB962C8B-B14F-4D97-AF65-F5344CB8AC3E}">
        <p14:creationId xmlns:p14="http://schemas.microsoft.com/office/powerpoint/2010/main" val="2354630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BA63-3D90-6E6C-F2B3-76E15CD550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791A1C-B3BF-B39B-B652-922F163632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959BD0-3503-53C5-0A09-3FB4F808AA2D}"/>
              </a:ext>
            </a:extLst>
          </p:cNvPr>
          <p:cNvSpPr>
            <a:spLocks noGrp="1"/>
          </p:cNvSpPr>
          <p:nvPr>
            <p:ph type="dt" sz="half" idx="10"/>
          </p:nvPr>
        </p:nvSpPr>
        <p:spPr/>
        <p:txBody>
          <a:bodyPr/>
          <a:lstStyle/>
          <a:p>
            <a:fld id="{6B4C98F4-B141-4FB0-AF13-BCB93A97206F}" type="datetimeFigureOut">
              <a:rPr lang="en-IN" smtClean="0"/>
              <a:t>06-12-2023</a:t>
            </a:fld>
            <a:endParaRPr lang="en-IN"/>
          </a:p>
        </p:txBody>
      </p:sp>
      <p:sp>
        <p:nvSpPr>
          <p:cNvPr id="5" name="Footer Placeholder 4">
            <a:extLst>
              <a:ext uri="{FF2B5EF4-FFF2-40B4-BE49-F238E27FC236}">
                <a16:creationId xmlns:a16="http://schemas.microsoft.com/office/drawing/2014/main" id="{A48041AC-4E6F-F3D4-65CB-0833EE0CAB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DC59A1-A31D-8F60-67F5-AEB8BF889CF9}"/>
              </a:ext>
            </a:extLst>
          </p:cNvPr>
          <p:cNvSpPr>
            <a:spLocks noGrp="1"/>
          </p:cNvSpPr>
          <p:nvPr>
            <p:ph type="sldNum" sz="quarter" idx="12"/>
          </p:nvPr>
        </p:nvSpPr>
        <p:spPr/>
        <p:txBody>
          <a:bodyPr/>
          <a:lstStyle/>
          <a:p>
            <a:fld id="{1B1FCBE7-433C-4F2E-8F8F-3A460D43C126}" type="slidenum">
              <a:rPr lang="en-IN" smtClean="0"/>
              <a:t>‹#›</a:t>
            </a:fld>
            <a:endParaRPr lang="en-IN"/>
          </a:p>
        </p:txBody>
      </p:sp>
    </p:spTree>
    <p:extLst>
      <p:ext uri="{BB962C8B-B14F-4D97-AF65-F5344CB8AC3E}">
        <p14:creationId xmlns:p14="http://schemas.microsoft.com/office/powerpoint/2010/main" val="189009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34775-0786-78F0-1210-C2CDBA3503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DCED7A-AEAF-1BB7-757C-38A106385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99142-D77F-70C8-4F26-5D53601EDC3F}"/>
              </a:ext>
            </a:extLst>
          </p:cNvPr>
          <p:cNvSpPr>
            <a:spLocks noGrp="1"/>
          </p:cNvSpPr>
          <p:nvPr>
            <p:ph type="dt" sz="half" idx="10"/>
          </p:nvPr>
        </p:nvSpPr>
        <p:spPr/>
        <p:txBody>
          <a:bodyPr/>
          <a:lstStyle/>
          <a:p>
            <a:fld id="{6B4C98F4-B141-4FB0-AF13-BCB93A97206F}" type="datetimeFigureOut">
              <a:rPr lang="en-IN" smtClean="0"/>
              <a:t>06-12-2023</a:t>
            </a:fld>
            <a:endParaRPr lang="en-IN"/>
          </a:p>
        </p:txBody>
      </p:sp>
      <p:sp>
        <p:nvSpPr>
          <p:cNvPr id="5" name="Footer Placeholder 4">
            <a:extLst>
              <a:ext uri="{FF2B5EF4-FFF2-40B4-BE49-F238E27FC236}">
                <a16:creationId xmlns:a16="http://schemas.microsoft.com/office/drawing/2014/main" id="{A242B995-8489-63A8-06E6-3FB42EE9AE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DCA2B2-EF4C-7AD4-735E-9BD554916A03}"/>
              </a:ext>
            </a:extLst>
          </p:cNvPr>
          <p:cNvSpPr>
            <a:spLocks noGrp="1"/>
          </p:cNvSpPr>
          <p:nvPr>
            <p:ph type="sldNum" sz="quarter" idx="12"/>
          </p:nvPr>
        </p:nvSpPr>
        <p:spPr/>
        <p:txBody>
          <a:bodyPr/>
          <a:lstStyle/>
          <a:p>
            <a:fld id="{1B1FCBE7-433C-4F2E-8F8F-3A460D43C126}" type="slidenum">
              <a:rPr lang="en-IN" smtClean="0"/>
              <a:t>‹#›</a:t>
            </a:fld>
            <a:endParaRPr lang="en-IN"/>
          </a:p>
        </p:txBody>
      </p:sp>
    </p:spTree>
    <p:extLst>
      <p:ext uri="{BB962C8B-B14F-4D97-AF65-F5344CB8AC3E}">
        <p14:creationId xmlns:p14="http://schemas.microsoft.com/office/powerpoint/2010/main" val="371437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DE70-FEA2-15D3-287E-D8FCC5D9CC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164939-C3C4-BF29-5D10-0CC2A209C0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3C0EA5-BF9E-FB8A-05F9-C0C7936434CA}"/>
              </a:ext>
            </a:extLst>
          </p:cNvPr>
          <p:cNvSpPr>
            <a:spLocks noGrp="1"/>
          </p:cNvSpPr>
          <p:nvPr>
            <p:ph type="dt" sz="half" idx="10"/>
          </p:nvPr>
        </p:nvSpPr>
        <p:spPr/>
        <p:txBody>
          <a:bodyPr/>
          <a:lstStyle/>
          <a:p>
            <a:fld id="{6B4C98F4-B141-4FB0-AF13-BCB93A97206F}" type="datetimeFigureOut">
              <a:rPr lang="en-IN" smtClean="0"/>
              <a:t>06-12-2023</a:t>
            </a:fld>
            <a:endParaRPr lang="en-IN"/>
          </a:p>
        </p:txBody>
      </p:sp>
      <p:sp>
        <p:nvSpPr>
          <p:cNvPr id="5" name="Footer Placeholder 4">
            <a:extLst>
              <a:ext uri="{FF2B5EF4-FFF2-40B4-BE49-F238E27FC236}">
                <a16:creationId xmlns:a16="http://schemas.microsoft.com/office/drawing/2014/main" id="{B44DB164-0EB3-6D19-6FB9-7CCBDDD213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9872AE-5036-DA69-4AA2-C63B1EFFD9B9}"/>
              </a:ext>
            </a:extLst>
          </p:cNvPr>
          <p:cNvSpPr>
            <a:spLocks noGrp="1"/>
          </p:cNvSpPr>
          <p:nvPr>
            <p:ph type="sldNum" sz="quarter" idx="12"/>
          </p:nvPr>
        </p:nvSpPr>
        <p:spPr/>
        <p:txBody>
          <a:bodyPr/>
          <a:lstStyle/>
          <a:p>
            <a:fld id="{1B1FCBE7-433C-4F2E-8F8F-3A460D43C126}" type="slidenum">
              <a:rPr lang="en-IN" smtClean="0"/>
              <a:t>‹#›</a:t>
            </a:fld>
            <a:endParaRPr lang="en-IN"/>
          </a:p>
        </p:txBody>
      </p:sp>
    </p:spTree>
    <p:extLst>
      <p:ext uri="{BB962C8B-B14F-4D97-AF65-F5344CB8AC3E}">
        <p14:creationId xmlns:p14="http://schemas.microsoft.com/office/powerpoint/2010/main" val="341770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1E22-82BD-6925-2121-5AF57AE9E9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85FFC3-1BF3-C26A-2D1B-1EC3F5C341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944B6F-EA10-1D01-207C-24A6B1ECA0D0}"/>
              </a:ext>
            </a:extLst>
          </p:cNvPr>
          <p:cNvSpPr>
            <a:spLocks noGrp="1"/>
          </p:cNvSpPr>
          <p:nvPr>
            <p:ph type="dt" sz="half" idx="10"/>
          </p:nvPr>
        </p:nvSpPr>
        <p:spPr/>
        <p:txBody>
          <a:bodyPr/>
          <a:lstStyle/>
          <a:p>
            <a:fld id="{6B4C98F4-B141-4FB0-AF13-BCB93A97206F}" type="datetimeFigureOut">
              <a:rPr lang="en-IN" smtClean="0"/>
              <a:t>06-12-2023</a:t>
            </a:fld>
            <a:endParaRPr lang="en-IN"/>
          </a:p>
        </p:txBody>
      </p:sp>
      <p:sp>
        <p:nvSpPr>
          <p:cNvPr id="5" name="Footer Placeholder 4">
            <a:extLst>
              <a:ext uri="{FF2B5EF4-FFF2-40B4-BE49-F238E27FC236}">
                <a16:creationId xmlns:a16="http://schemas.microsoft.com/office/drawing/2014/main" id="{0322218B-049E-D4BC-98F8-5A2E3222DC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7A0814-11E4-8B9B-A35C-F87D00F8AAED}"/>
              </a:ext>
            </a:extLst>
          </p:cNvPr>
          <p:cNvSpPr>
            <a:spLocks noGrp="1"/>
          </p:cNvSpPr>
          <p:nvPr>
            <p:ph type="sldNum" sz="quarter" idx="12"/>
          </p:nvPr>
        </p:nvSpPr>
        <p:spPr/>
        <p:txBody>
          <a:bodyPr/>
          <a:lstStyle/>
          <a:p>
            <a:fld id="{1B1FCBE7-433C-4F2E-8F8F-3A460D43C126}" type="slidenum">
              <a:rPr lang="en-IN" smtClean="0"/>
              <a:t>‹#›</a:t>
            </a:fld>
            <a:endParaRPr lang="en-IN"/>
          </a:p>
        </p:txBody>
      </p:sp>
    </p:spTree>
    <p:extLst>
      <p:ext uri="{BB962C8B-B14F-4D97-AF65-F5344CB8AC3E}">
        <p14:creationId xmlns:p14="http://schemas.microsoft.com/office/powerpoint/2010/main" val="2667894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8898-9373-D204-66CA-C1688C5364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9B7649-69EA-D828-B37B-26D1102CC5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4B3BCB-70F6-28FB-9369-177AADC1E1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57D187-1AE0-C9BB-2995-B2E3A4384FAB}"/>
              </a:ext>
            </a:extLst>
          </p:cNvPr>
          <p:cNvSpPr>
            <a:spLocks noGrp="1"/>
          </p:cNvSpPr>
          <p:nvPr>
            <p:ph type="dt" sz="half" idx="10"/>
          </p:nvPr>
        </p:nvSpPr>
        <p:spPr/>
        <p:txBody>
          <a:bodyPr/>
          <a:lstStyle/>
          <a:p>
            <a:fld id="{6B4C98F4-B141-4FB0-AF13-BCB93A97206F}" type="datetimeFigureOut">
              <a:rPr lang="en-IN" smtClean="0"/>
              <a:t>06-12-2023</a:t>
            </a:fld>
            <a:endParaRPr lang="en-IN"/>
          </a:p>
        </p:txBody>
      </p:sp>
      <p:sp>
        <p:nvSpPr>
          <p:cNvPr id="6" name="Footer Placeholder 5">
            <a:extLst>
              <a:ext uri="{FF2B5EF4-FFF2-40B4-BE49-F238E27FC236}">
                <a16:creationId xmlns:a16="http://schemas.microsoft.com/office/drawing/2014/main" id="{A1D4C09D-C840-BFCF-5157-0DA224ADEE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0E2B09-DF88-9F9C-8A53-770E5910A2F9}"/>
              </a:ext>
            </a:extLst>
          </p:cNvPr>
          <p:cNvSpPr>
            <a:spLocks noGrp="1"/>
          </p:cNvSpPr>
          <p:nvPr>
            <p:ph type="sldNum" sz="quarter" idx="12"/>
          </p:nvPr>
        </p:nvSpPr>
        <p:spPr/>
        <p:txBody>
          <a:bodyPr/>
          <a:lstStyle/>
          <a:p>
            <a:fld id="{1B1FCBE7-433C-4F2E-8F8F-3A460D43C126}" type="slidenum">
              <a:rPr lang="en-IN" smtClean="0"/>
              <a:t>‹#›</a:t>
            </a:fld>
            <a:endParaRPr lang="en-IN"/>
          </a:p>
        </p:txBody>
      </p:sp>
    </p:spTree>
    <p:extLst>
      <p:ext uri="{BB962C8B-B14F-4D97-AF65-F5344CB8AC3E}">
        <p14:creationId xmlns:p14="http://schemas.microsoft.com/office/powerpoint/2010/main" val="373122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07F1-D8E8-9822-97C8-6F4CB1F506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96F321-1F43-8804-50FA-426F61255F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32B6E-CC70-788B-B647-2CE3236B3E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F2FF6F-DA32-E2BD-082B-E02E87DF2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9F4976-8F5C-2B8A-9C13-72C9312980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E004A5-EBC2-9B1F-D2B7-82F982DA2167}"/>
              </a:ext>
            </a:extLst>
          </p:cNvPr>
          <p:cNvSpPr>
            <a:spLocks noGrp="1"/>
          </p:cNvSpPr>
          <p:nvPr>
            <p:ph type="dt" sz="half" idx="10"/>
          </p:nvPr>
        </p:nvSpPr>
        <p:spPr/>
        <p:txBody>
          <a:bodyPr/>
          <a:lstStyle/>
          <a:p>
            <a:fld id="{6B4C98F4-B141-4FB0-AF13-BCB93A97206F}" type="datetimeFigureOut">
              <a:rPr lang="en-IN" smtClean="0"/>
              <a:t>06-12-2023</a:t>
            </a:fld>
            <a:endParaRPr lang="en-IN"/>
          </a:p>
        </p:txBody>
      </p:sp>
      <p:sp>
        <p:nvSpPr>
          <p:cNvPr id="8" name="Footer Placeholder 7">
            <a:extLst>
              <a:ext uri="{FF2B5EF4-FFF2-40B4-BE49-F238E27FC236}">
                <a16:creationId xmlns:a16="http://schemas.microsoft.com/office/drawing/2014/main" id="{9F7049FC-2B63-939F-D145-6AF91CCE0E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D64ACA-3DAF-FC45-9E6F-FD0553432210}"/>
              </a:ext>
            </a:extLst>
          </p:cNvPr>
          <p:cNvSpPr>
            <a:spLocks noGrp="1"/>
          </p:cNvSpPr>
          <p:nvPr>
            <p:ph type="sldNum" sz="quarter" idx="12"/>
          </p:nvPr>
        </p:nvSpPr>
        <p:spPr/>
        <p:txBody>
          <a:bodyPr/>
          <a:lstStyle/>
          <a:p>
            <a:fld id="{1B1FCBE7-433C-4F2E-8F8F-3A460D43C126}" type="slidenum">
              <a:rPr lang="en-IN" smtClean="0"/>
              <a:t>‹#›</a:t>
            </a:fld>
            <a:endParaRPr lang="en-IN"/>
          </a:p>
        </p:txBody>
      </p:sp>
    </p:spTree>
    <p:extLst>
      <p:ext uri="{BB962C8B-B14F-4D97-AF65-F5344CB8AC3E}">
        <p14:creationId xmlns:p14="http://schemas.microsoft.com/office/powerpoint/2010/main" val="246062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B972-2D8E-77B5-B8EE-DDD2EDAF6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E011BD-94B1-B3CD-07A6-2B0D66ED2A48}"/>
              </a:ext>
            </a:extLst>
          </p:cNvPr>
          <p:cNvSpPr>
            <a:spLocks noGrp="1"/>
          </p:cNvSpPr>
          <p:nvPr>
            <p:ph type="dt" sz="half" idx="10"/>
          </p:nvPr>
        </p:nvSpPr>
        <p:spPr/>
        <p:txBody>
          <a:bodyPr/>
          <a:lstStyle/>
          <a:p>
            <a:fld id="{6B4C98F4-B141-4FB0-AF13-BCB93A97206F}" type="datetimeFigureOut">
              <a:rPr lang="en-IN" smtClean="0"/>
              <a:t>06-12-2023</a:t>
            </a:fld>
            <a:endParaRPr lang="en-IN"/>
          </a:p>
        </p:txBody>
      </p:sp>
      <p:sp>
        <p:nvSpPr>
          <p:cNvPr id="4" name="Footer Placeholder 3">
            <a:extLst>
              <a:ext uri="{FF2B5EF4-FFF2-40B4-BE49-F238E27FC236}">
                <a16:creationId xmlns:a16="http://schemas.microsoft.com/office/drawing/2014/main" id="{54870C5E-E076-F90A-07B2-0B3050CB4A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F5EE9E-9E92-6295-54C8-705F77215261}"/>
              </a:ext>
            </a:extLst>
          </p:cNvPr>
          <p:cNvSpPr>
            <a:spLocks noGrp="1"/>
          </p:cNvSpPr>
          <p:nvPr>
            <p:ph type="sldNum" sz="quarter" idx="12"/>
          </p:nvPr>
        </p:nvSpPr>
        <p:spPr/>
        <p:txBody>
          <a:bodyPr/>
          <a:lstStyle/>
          <a:p>
            <a:fld id="{1B1FCBE7-433C-4F2E-8F8F-3A460D43C126}" type="slidenum">
              <a:rPr lang="en-IN" smtClean="0"/>
              <a:t>‹#›</a:t>
            </a:fld>
            <a:endParaRPr lang="en-IN"/>
          </a:p>
        </p:txBody>
      </p:sp>
    </p:spTree>
    <p:extLst>
      <p:ext uri="{BB962C8B-B14F-4D97-AF65-F5344CB8AC3E}">
        <p14:creationId xmlns:p14="http://schemas.microsoft.com/office/powerpoint/2010/main" val="23778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35D5D-056F-A278-A976-EB847072909F}"/>
              </a:ext>
            </a:extLst>
          </p:cNvPr>
          <p:cNvSpPr>
            <a:spLocks noGrp="1"/>
          </p:cNvSpPr>
          <p:nvPr>
            <p:ph type="dt" sz="half" idx="10"/>
          </p:nvPr>
        </p:nvSpPr>
        <p:spPr/>
        <p:txBody>
          <a:bodyPr/>
          <a:lstStyle/>
          <a:p>
            <a:fld id="{6B4C98F4-B141-4FB0-AF13-BCB93A97206F}" type="datetimeFigureOut">
              <a:rPr lang="en-IN" smtClean="0"/>
              <a:t>06-12-2023</a:t>
            </a:fld>
            <a:endParaRPr lang="en-IN"/>
          </a:p>
        </p:txBody>
      </p:sp>
      <p:sp>
        <p:nvSpPr>
          <p:cNvPr id="3" name="Footer Placeholder 2">
            <a:extLst>
              <a:ext uri="{FF2B5EF4-FFF2-40B4-BE49-F238E27FC236}">
                <a16:creationId xmlns:a16="http://schemas.microsoft.com/office/drawing/2014/main" id="{FB305EE2-5CA0-28B7-ADC3-B805E570C2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235C5D-8250-FE16-F037-6D7BE887F082}"/>
              </a:ext>
            </a:extLst>
          </p:cNvPr>
          <p:cNvSpPr>
            <a:spLocks noGrp="1"/>
          </p:cNvSpPr>
          <p:nvPr>
            <p:ph type="sldNum" sz="quarter" idx="12"/>
          </p:nvPr>
        </p:nvSpPr>
        <p:spPr/>
        <p:txBody>
          <a:bodyPr/>
          <a:lstStyle/>
          <a:p>
            <a:fld id="{1B1FCBE7-433C-4F2E-8F8F-3A460D43C126}" type="slidenum">
              <a:rPr lang="en-IN" smtClean="0"/>
              <a:t>‹#›</a:t>
            </a:fld>
            <a:endParaRPr lang="en-IN"/>
          </a:p>
        </p:txBody>
      </p:sp>
    </p:spTree>
    <p:extLst>
      <p:ext uri="{BB962C8B-B14F-4D97-AF65-F5344CB8AC3E}">
        <p14:creationId xmlns:p14="http://schemas.microsoft.com/office/powerpoint/2010/main" val="81525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33031-DF1F-ECB8-4230-6397AD564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F54A86-C91E-8803-503C-96E9D5FD07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F6709D-CA80-D04A-6D20-6F17179C3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847DBD-A121-AA94-40B8-8C1ADDAE8056}"/>
              </a:ext>
            </a:extLst>
          </p:cNvPr>
          <p:cNvSpPr>
            <a:spLocks noGrp="1"/>
          </p:cNvSpPr>
          <p:nvPr>
            <p:ph type="dt" sz="half" idx="10"/>
          </p:nvPr>
        </p:nvSpPr>
        <p:spPr/>
        <p:txBody>
          <a:bodyPr/>
          <a:lstStyle/>
          <a:p>
            <a:fld id="{6B4C98F4-B141-4FB0-AF13-BCB93A97206F}" type="datetimeFigureOut">
              <a:rPr lang="en-IN" smtClean="0"/>
              <a:t>06-12-2023</a:t>
            </a:fld>
            <a:endParaRPr lang="en-IN"/>
          </a:p>
        </p:txBody>
      </p:sp>
      <p:sp>
        <p:nvSpPr>
          <p:cNvPr id="6" name="Footer Placeholder 5">
            <a:extLst>
              <a:ext uri="{FF2B5EF4-FFF2-40B4-BE49-F238E27FC236}">
                <a16:creationId xmlns:a16="http://schemas.microsoft.com/office/drawing/2014/main" id="{073D48DB-A389-BBEB-F314-888EDC5EEA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564FC0-872B-9664-A58A-4E9B83897C79}"/>
              </a:ext>
            </a:extLst>
          </p:cNvPr>
          <p:cNvSpPr>
            <a:spLocks noGrp="1"/>
          </p:cNvSpPr>
          <p:nvPr>
            <p:ph type="sldNum" sz="quarter" idx="12"/>
          </p:nvPr>
        </p:nvSpPr>
        <p:spPr/>
        <p:txBody>
          <a:bodyPr/>
          <a:lstStyle/>
          <a:p>
            <a:fld id="{1B1FCBE7-433C-4F2E-8F8F-3A460D43C126}" type="slidenum">
              <a:rPr lang="en-IN" smtClean="0"/>
              <a:t>‹#›</a:t>
            </a:fld>
            <a:endParaRPr lang="en-IN"/>
          </a:p>
        </p:txBody>
      </p:sp>
    </p:spTree>
    <p:extLst>
      <p:ext uri="{BB962C8B-B14F-4D97-AF65-F5344CB8AC3E}">
        <p14:creationId xmlns:p14="http://schemas.microsoft.com/office/powerpoint/2010/main" val="424988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A083-8FF8-BC71-BF04-83FD0826E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B33C05-F91C-885B-1917-4C1551AEB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E3A9A9-696C-2F22-7D4E-6E8972D83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C89C6-55EE-E39A-5553-8B5F84BCA837}"/>
              </a:ext>
            </a:extLst>
          </p:cNvPr>
          <p:cNvSpPr>
            <a:spLocks noGrp="1"/>
          </p:cNvSpPr>
          <p:nvPr>
            <p:ph type="dt" sz="half" idx="10"/>
          </p:nvPr>
        </p:nvSpPr>
        <p:spPr/>
        <p:txBody>
          <a:bodyPr/>
          <a:lstStyle/>
          <a:p>
            <a:fld id="{6B4C98F4-B141-4FB0-AF13-BCB93A97206F}" type="datetimeFigureOut">
              <a:rPr lang="en-IN" smtClean="0"/>
              <a:t>06-12-2023</a:t>
            </a:fld>
            <a:endParaRPr lang="en-IN"/>
          </a:p>
        </p:txBody>
      </p:sp>
      <p:sp>
        <p:nvSpPr>
          <p:cNvPr id="6" name="Footer Placeholder 5">
            <a:extLst>
              <a:ext uri="{FF2B5EF4-FFF2-40B4-BE49-F238E27FC236}">
                <a16:creationId xmlns:a16="http://schemas.microsoft.com/office/drawing/2014/main" id="{A2103B34-A4F9-4CFD-EE82-03EA907059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056FC5-2DE2-35F7-5380-F2448E3F33AB}"/>
              </a:ext>
            </a:extLst>
          </p:cNvPr>
          <p:cNvSpPr>
            <a:spLocks noGrp="1"/>
          </p:cNvSpPr>
          <p:nvPr>
            <p:ph type="sldNum" sz="quarter" idx="12"/>
          </p:nvPr>
        </p:nvSpPr>
        <p:spPr/>
        <p:txBody>
          <a:bodyPr/>
          <a:lstStyle/>
          <a:p>
            <a:fld id="{1B1FCBE7-433C-4F2E-8F8F-3A460D43C126}" type="slidenum">
              <a:rPr lang="en-IN" smtClean="0"/>
              <a:t>‹#›</a:t>
            </a:fld>
            <a:endParaRPr lang="en-IN"/>
          </a:p>
        </p:txBody>
      </p:sp>
    </p:spTree>
    <p:extLst>
      <p:ext uri="{BB962C8B-B14F-4D97-AF65-F5344CB8AC3E}">
        <p14:creationId xmlns:p14="http://schemas.microsoft.com/office/powerpoint/2010/main" val="2959496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8D6EDE-7F7A-568F-BC18-67766C497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E4914A-CD7C-9CCF-F003-04C0B85C4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7A6D23-86C1-802D-BCEC-50386BD6CB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C98F4-B141-4FB0-AF13-BCB93A97206F}" type="datetimeFigureOut">
              <a:rPr lang="en-IN" smtClean="0"/>
              <a:t>06-12-2023</a:t>
            </a:fld>
            <a:endParaRPr lang="en-IN"/>
          </a:p>
        </p:txBody>
      </p:sp>
      <p:sp>
        <p:nvSpPr>
          <p:cNvPr id="5" name="Footer Placeholder 4">
            <a:extLst>
              <a:ext uri="{FF2B5EF4-FFF2-40B4-BE49-F238E27FC236}">
                <a16:creationId xmlns:a16="http://schemas.microsoft.com/office/drawing/2014/main" id="{E7AC0F96-8165-9A06-BB38-985D8AB7D0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DF7D4F-DAF7-5C73-E906-90F6B324F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FCBE7-433C-4F2E-8F8F-3A460D43C126}" type="slidenum">
              <a:rPr lang="en-IN" smtClean="0"/>
              <a:t>‹#›</a:t>
            </a:fld>
            <a:endParaRPr lang="en-IN"/>
          </a:p>
        </p:txBody>
      </p:sp>
    </p:spTree>
    <p:extLst>
      <p:ext uri="{BB962C8B-B14F-4D97-AF65-F5344CB8AC3E}">
        <p14:creationId xmlns:p14="http://schemas.microsoft.com/office/powerpoint/2010/main" val="1679937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D6BA-4F8E-4673-5FAD-80C0657B497E}"/>
              </a:ext>
            </a:extLst>
          </p:cNvPr>
          <p:cNvSpPr>
            <a:spLocks noGrp="1"/>
          </p:cNvSpPr>
          <p:nvPr>
            <p:ph type="ctrTitle"/>
          </p:nvPr>
        </p:nvSpPr>
        <p:spPr>
          <a:xfrm>
            <a:off x="1524000" y="1122363"/>
            <a:ext cx="9144000" cy="1058862"/>
          </a:xfrm>
        </p:spPr>
        <p:txBody>
          <a:bodyPr/>
          <a:lstStyle/>
          <a:p>
            <a:r>
              <a:rPr lang="en-US" dirty="0"/>
              <a:t>Connecting Smart Object</a:t>
            </a:r>
            <a:endParaRPr lang="en-IN" dirty="0"/>
          </a:p>
        </p:txBody>
      </p:sp>
      <p:sp>
        <p:nvSpPr>
          <p:cNvPr id="3" name="Subtitle 2">
            <a:extLst>
              <a:ext uri="{FF2B5EF4-FFF2-40B4-BE49-F238E27FC236}">
                <a16:creationId xmlns:a16="http://schemas.microsoft.com/office/drawing/2014/main" id="{4B9108E9-ADEB-C4F4-30B3-DF8E42859ADC}"/>
              </a:ext>
            </a:extLst>
          </p:cNvPr>
          <p:cNvSpPr>
            <a:spLocks noGrp="1"/>
          </p:cNvSpPr>
          <p:nvPr>
            <p:ph type="subTitle" idx="1"/>
          </p:nvPr>
        </p:nvSpPr>
        <p:spPr/>
        <p:txBody>
          <a:bodyPr>
            <a:normAutofit/>
          </a:bodyPr>
          <a:lstStyle/>
          <a:p>
            <a:r>
              <a:rPr lang="en-US" sz="3200" dirty="0"/>
              <a:t>Module-2</a:t>
            </a:r>
            <a:endParaRPr lang="en-IN" sz="3200" dirty="0"/>
          </a:p>
        </p:txBody>
      </p:sp>
    </p:spTree>
    <p:extLst>
      <p:ext uri="{BB962C8B-B14F-4D97-AF65-F5344CB8AC3E}">
        <p14:creationId xmlns:p14="http://schemas.microsoft.com/office/powerpoint/2010/main" val="2793069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237F-B577-0978-239E-7E7CA8943CC6}"/>
              </a:ext>
            </a:extLst>
          </p:cNvPr>
          <p:cNvSpPr>
            <a:spLocks noGrp="1"/>
          </p:cNvSpPr>
          <p:nvPr>
            <p:ph type="title"/>
          </p:nvPr>
        </p:nvSpPr>
        <p:spPr>
          <a:xfrm>
            <a:off x="142875" y="107950"/>
            <a:ext cx="10515600" cy="835025"/>
          </a:xfrm>
        </p:spPr>
        <p:txBody>
          <a:bodyPr>
            <a:normAutofit/>
          </a:bodyPr>
          <a:lstStyle/>
          <a:p>
            <a:r>
              <a:rPr lang="en-US" sz="3200" b="1" dirty="0"/>
              <a:t>Topology</a:t>
            </a:r>
            <a:endParaRPr lang="en-IN" sz="3200" b="1" dirty="0"/>
          </a:p>
        </p:txBody>
      </p:sp>
      <p:sp>
        <p:nvSpPr>
          <p:cNvPr id="3" name="Content Placeholder 2">
            <a:extLst>
              <a:ext uri="{FF2B5EF4-FFF2-40B4-BE49-F238E27FC236}">
                <a16:creationId xmlns:a16="http://schemas.microsoft.com/office/drawing/2014/main" id="{3F14BF7D-CE01-2406-7BD3-15603A6F0A66}"/>
              </a:ext>
            </a:extLst>
          </p:cNvPr>
          <p:cNvSpPr>
            <a:spLocks noGrp="1"/>
          </p:cNvSpPr>
          <p:nvPr>
            <p:ph idx="1"/>
          </p:nvPr>
        </p:nvSpPr>
        <p:spPr>
          <a:xfrm>
            <a:off x="400050" y="942975"/>
            <a:ext cx="6038850" cy="4629150"/>
          </a:xfrm>
        </p:spPr>
        <p:txBody>
          <a:bodyPr>
            <a:normAutofit lnSpcReduction="10000"/>
          </a:bodyPr>
          <a:lstStyle/>
          <a:p>
            <a:pPr algn="just"/>
            <a:r>
              <a:rPr lang="en-US" dirty="0"/>
              <a:t>Three main topologies are dominant: star, mesh and peer-to-peer.</a:t>
            </a:r>
          </a:p>
          <a:p>
            <a:pPr algn="just"/>
            <a:r>
              <a:rPr lang="en-US" dirty="0"/>
              <a:t>Long-range and short range technologies a star topology is prevalent as seen with cellular, LPWA and Bluetooth network.</a:t>
            </a:r>
          </a:p>
          <a:p>
            <a:pPr algn="just"/>
            <a:r>
              <a:rPr lang="en-US" dirty="0"/>
              <a:t>Star topology utilize a single central base station or controller to allow communication with end points.</a:t>
            </a:r>
          </a:p>
          <a:p>
            <a:pPr algn="just"/>
            <a:r>
              <a:rPr lang="en-US" dirty="0"/>
              <a:t>For medium range technologies, a star, peer-to-peer or mesh topology is common.</a:t>
            </a:r>
            <a:endParaRPr lang="en-IN" dirty="0"/>
          </a:p>
        </p:txBody>
      </p:sp>
      <p:pic>
        <p:nvPicPr>
          <p:cNvPr id="5" name="Picture 4">
            <a:extLst>
              <a:ext uri="{FF2B5EF4-FFF2-40B4-BE49-F238E27FC236}">
                <a16:creationId xmlns:a16="http://schemas.microsoft.com/office/drawing/2014/main" id="{7DB40453-7104-15E7-CD1B-540A1DF4DE08}"/>
              </a:ext>
            </a:extLst>
          </p:cNvPr>
          <p:cNvPicPr>
            <a:picLocks noChangeAspect="1"/>
          </p:cNvPicPr>
          <p:nvPr/>
        </p:nvPicPr>
        <p:blipFill rotWithShape="1">
          <a:blip r:embed="rId2"/>
          <a:srcRect l="25703" t="20835" r="34297" b="29166"/>
          <a:stretch/>
        </p:blipFill>
        <p:spPr>
          <a:xfrm>
            <a:off x="6991349" y="1104900"/>
            <a:ext cx="4429125" cy="4114800"/>
          </a:xfrm>
          <a:prstGeom prst="rect">
            <a:avLst/>
          </a:prstGeom>
        </p:spPr>
      </p:pic>
    </p:spTree>
    <p:extLst>
      <p:ext uri="{BB962C8B-B14F-4D97-AF65-F5344CB8AC3E}">
        <p14:creationId xmlns:p14="http://schemas.microsoft.com/office/powerpoint/2010/main" val="160979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77D74-8FF9-9759-34DB-9A3FC0B86533}"/>
              </a:ext>
            </a:extLst>
          </p:cNvPr>
          <p:cNvSpPr>
            <a:spLocks noGrp="1"/>
          </p:cNvSpPr>
          <p:nvPr>
            <p:ph idx="1"/>
          </p:nvPr>
        </p:nvSpPr>
        <p:spPr>
          <a:xfrm>
            <a:off x="361948" y="282574"/>
            <a:ext cx="11029951" cy="5737226"/>
          </a:xfrm>
        </p:spPr>
        <p:txBody>
          <a:bodyPr>
            <a:normAutofit/>
          </a:bodyPr>
          <a:lstStyle/>
          <a:p>
            <a:pPr algn="just"/>
            <a:r>
              <a:rPr lang="en-US" sz="2000" dirty="0"/>
              <a:t>Peer-to-peer allow any device to communicate with any other device as long as they are in range of each other. Peer-to-peer topologies rely on multiple full-function devices. peer-to-peer topologies enable more complex formations, such as mesh networking topology.</a:t>
            </a:r>
          </a:p>
          <a:p>
            <a:pPr algn="just"/>
            <a:r>
              <a:rPr lang="en-US" sz="2000" dirty="0"/>
              <a:t> For example, indoor Wi-Fi deployments are mostly a set of nodes forming a star topology around their access points (APs). Meanwhile, outdoor Wi-Fi may consist of a mesh topology for the backbone of APs, with nodes connecting to the APs in a star topology. </a:t>
            </a:r>
          </a:p>
          <a:p>
            <a:pPr algn="just"/>
            <a:r>
              <a:rPr lang="en-US" sz="2000" dirty="0"/>
              <a:t>Similarly, IEEE 802.15.4 and 802.15.4g and even wired IEEE 1901.2a PLC are generally deployed as a mesh topology. A mesh topology helps cope with low transmit power, searching to reach a greater overall distance, and coverage by having intermediate nodes relaying traffic for other nodes.</a:t>
            </a:r>
          </a:p>
          <a:p>
            <a:pPr algn="just"/>
            <a:r>
              <a:rPr lang="en-US" sz="2000" dirty="0"/>
              <a:t>Mesh topology requires the implementation of a Layer 2 forwarding protocol known as mesh-under or a Layer 3 forwarding protocol referred to as mesh-over on each intermediate node. While well adapted to powered nodes, mesh topology requires a properly optimized implementation for battery-powered nodes. Battery-powered nodes are often placed in a “sleep mode” to preserve battery life when not transmitting. </a:t>
            </a:r>
          </a:p>
          <a:p>
            <a:pPr algn="just"/>
            <a:r>
              <a:rPr lang="en-US" sz="2000" dirty="0"/>
              <a:t>In the case of mesh topology, either the battery-powered nodes act as leaf nodes or as a “last resource path” to relay traffic when used as intermediate nodes. Otherwise, battery lifetime is greatly shortened. For battery-powered nodes, the topology type and the role of the node in the topology</a:t>
            </a:r>
            <a:endParaRPr lang="en-IN" sz="2000" dirty="0"/>
          </a:p>
        </p:txBody>
      </p:sp>
    </p:spTree>
    <p:extLst>
      <p:ext uri="{BB962C8B-B14F-4D97-AF65-F5344CB8AC3E}">
        <p14:creationId xmlns:p14="http://schemas.microsoft.com/office/powerpoint/2010/main" val="3571841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1EC9-F2A5-D5B4-BAAD-ACEA80E61048}"/>
              </a:ext>
            </a:extLst>
          </p:cNvPr>
          <p:cNvSpPr>
            <a:spLocks noGrp="1"/>
          </p:cNvSpPr>
          <p:nvPr>
            <p:ph type="title"/>
          </p:nvPr>
        </p:nvSpPr>
        <p:spPr>
          <a:xfrm>
            <a:off x="838200" y="365125"/>
            <a:ext cx="10515600" cy="587375"/>
          </a:xfrm>
        </p:spPr>
        <p:txBody>
          <a:bodyPr>
            <a:normAutofit/>
          </a:bodyPr>
          <a:lstStyle/>
          <a:p>
            <a:r>
              <a:rPr lang="en-US" sz="3200" b="1" dirty="0"/>
              <a:t>Constrained Devices</a:t>
            </a:r>
            <a:endParaRPr lang="en-IN" sz="3200" b="1" dirty="0"/>
          </a:p>
        </p:txBody>
      </p:sp>
      <p:sp>
        <p:nvSpPr>
          <p:cNvPr id="3" name="Content Placeholder 2">
            <a:extLst>
              <a:ext uri="{FF2B5EF4-FFF2-40B4-BE49-F238E27FC236}">
                <a16:creationId xmlns:a16="http://schemas.microsoft.com/office/drawing/2014/main" id="{302B67AB-1B82-A32B-E729-64186B88EFA3}"/>
              </a:ext>
            </a:extLst>
          </p:cNvPr>
          <p:cNvSpPr>
            <a:spLocks noGrp="1"/>
          </p:cNvSpPr>
          <p:nvPr>
            <p:ph idx="1"/>
          </p:nvPr>
        </p:nvSpPr>
        <p:spPr>
          <a:xfrm>
            <a:off x="552450" y="854075"/>
            <a:ext cx="11010900" cy="4351338"/>
          </a:xfrm>
        </p:spPr>
        <p:txBody>
          <a:bodyPr/>
          <a:lstStyle/>
          <a:p>
            <a:pPr algn="just"/>
            <a:r>
              <a:rPr lang="en-US" sz="2000" dirty="0"/>
              <a:t>The Internet Engineering Task Force (IETF) acknowledges in RFC 7228 that different categories of IoT devices are deployed. While categorizing the class of IoT nodes is a perilous exercise, with computing, memory, storage, power, and networking continuously evolving and improving, RFC 7228 gives some definitions of constrained nodes. </a:t>
            </a:r>
          </a:p>
          <a:p>
            <a:pPr algn="just"/>
            <a:r>
              <a:rPr lang="en-US" sz="2000" dirty="0"/>
              <a:t>These definitions help differentiate constrained nodes from unconstrained nodes, such as servers, desktop or laptop computers, and powerful mobile devices such as smart phones</a:t>
            </a:r>
            <a:r>
              <a:rPr lang="en-US" dirty="0"/>
              <a:t>.</a:t>
            </a:r>
          </a:p>
          <a:p>
            <a:pPr marL="0" indent="0" algn="just">
              <a:buNone/>
            </a:pPr>
            <a:endParaRPr lang="en-IN" dirty="0"/>
          </a:p>
        </p:txBody>
      </p:sp>
      <p:pic>
        <p:nvPicPr>
          <p:cNvPr id="5" name="Picture 4">
            <a:extLst>
              <a:ext uri="{FF2B5EF4-FFF2-40B4-BE49-F238E27FC236}">
                <a16:creationId xmlns:a16="http://schemas.microsoft.com/office/drawing/2014/main" id="{C562CDA0-C8A7-5116-E7C7-E3A78C18D8AC}"/>
              </a:ext>
            </a:extLst>
          </p:cNvPr>
          <p:cNvPicPr>
            <a:picLocks noChangeAspect="1"/>
          </p:cNvPicPr>
          <p:nvPr/>
        </p:nvPicPr>
        <p:blipFill rotWithShape="1">
          <a:blip r:embed="rId2"/>
          <a:srcRect l="26016" t="15556" r="22265" b="53750"/>
          <a:stretch/>
        </p:blipFill>
        <p:spPr>
          <a:xfrm>
            <a:off x="552450" y="3029744"/>
            <a:ext cx="10515600" cy="3310167"/>
          </a:xfrm>
          <a:prstGeom prst="rect">
            <a:avLst/>
          </a:prstGeom>
        </p:spPr>
      </p:pic>
    </p:spTree>
    <p:extLst>
      <p:ext uri="{BB962C8B-B14F-4D97-AF65-F5344CB8AC3E}">
        <p14:creationId xmlns:p14="http://schemas.microsoft.com/office/powerpoint/2010/main" val="1625809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9DC3DA-BA3F-F0B6-04E8-01022B901233}"/>
              </a:ext>
            </a:extLst>
          </p:cNvPr>
          <p:cNvPicPr>
            <a:picLocks noChangeAspect="1"/>
          </p:cNvPicPr>
          <p:nvPr/>
        </p:nvPicPr>
        <p:blipFill rotWithShape="1">
          <a:blip r:embed="rId2"/>
          <a:srcRect l="20781" t="18889" r="23359" b="33194"/>
          <a:stretch/>
        </p:blipFill>
        <p:spPr>
          <a:xfrm>
            <a:off x="0" y="647700"/>
            <a:ext cx="11528287" cy="5562600"/>
          </a:xfrm>
          <a:prstGeom prst="rect">
            <a:avLst/>
          </a:prstGeom>
        </p:spPr>
      </p:pic>
    </p:spTree>
    <p:extLst>
      <p:ext uri="{BB962C8B-B14F-4D97-AF65-F5344CB8AC3E}">
        <p14:creationId xmlns:p14="http://schemas.microsoft.com/office/powerpoint/2010/main" val="318942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59A7-3AF2-B219-A327-D8898B879BC8}"/>
              </a:ext>
            </a:extLst>
          </p:cNvPr>
          <p:cNvSpPr>
            <a:spLocks noGrp="1"/>
          </p:cNvSpPr>
          <p:nvPr>
            <p:ph type="title"/>
          </p:nvPr>
        </p:nvSpPr>
        <p:spPr>
          <a:xfrm>
            <a:off x="838200" y="365126"/>
            <a:ext cx="10515600" cy="587374"/>
          </a:xfrm>
        </p:spPr>
        <p:txBody>
          <a:bodyPr>
            <a:normAutofit/>
          </a:bodyPr>
          <a:lstStyle/>
          <a:p>
            <a:r>
              <a:rPr lang="en-US" sz="3200" b="1" dirty="0"/>
              <a:t>Constrained-node Networks</a:t>
            </a:r>
            <a:endParaRPr lang="en-IN" sz="3200" b="1" dirty="0"/>
          </a:p>
        </p:txBody>
      </p:sp>
      <p:sp>
        <p:nvSpPr>
          <p:cNvPr id="3" name="Content Placeholder 2">
            <a:extLst>
              <a:ext uri="{FF2B5EF4-FFF2-40B4-BE49-F238E27FC236}">
                <a16:creationId xmlns:a16="http://schemas.microsoft.com/office/drawing/2014/main" id="{72F8BFAE-2C50-EED4-DF9C-DA0722E1AD17}"/>
              </a:ext>
            </a:extLst>
          </p:cNvPr>
          <p:cNvSpPr>
            <a:spLocks noGrp="1"/>
          </p:cNvSpPr>
          <p:nvPr>
            <p:ph idx="1"/>
          </p:nvPr>
        </p:nvSpPr>
        <p:spPr>
          <a:xfrm>
            <a:off x="438149" y="1025524"/>
            <a:ext cx="11115675" cy="5013325"/>
          </a:xfrm>
        </p:spPr>
        <p:txBody>
          <a:bodyPr>
            <a:normAutofit/>
          </a:bodyPr>
          <a:lstStyle/>
          <a:p>
            <a:pPr algn="just"/>
            <a:r>
              <a:rPr lang="en-US" sz="2000" dirty="0"/>
              <a:t>While several of the IoT access technologies, such as Wi-Fi and cellular, are applicable to laptops, smart phones, and some IoT devices, some IoT access technologies are more suited to specifically connect constrained nodes.</a:t>
            </a:r>
          </a:p>
          <a:p>
            <a:pPr algn="just"/>
            <a:r>
              <a:rPr lang="en-US" sz="2000" dirty="0"/>
              <a:t> Typical examples are IEEE 802.15.4 and 802.15.4g RF, IEEE 1901.2a PLC, LPWA, and IEEE 802.11ah access technologies.</a:t>
            </a:r>
          </a:p>
          <a:p>
            <a:pPr algn="just"/>
            <a:r>
              <a:rPr lang="en-US" sz="2000" dirty="0"/>
              <a:t>Low-power in the context of LLNs refers to the fact that nodes must cope with the requirements from powered and battery powered constrained nodes. Lossy networks indicates that network performance may suffer from interference and variability due to harsh radio environments. </a:t>
            </a:r>
          </a:p>
          <a:p>
            <a:pPr algn="just"/>
            <a:r>
              <a:rPr lang="en-US" sz="2000" dirty="0"/>
              <a:t>Layer 1 and Layer 2 protocols that can be used for constrained-node networks must be evaluated in the context of the following characteristics for use-case applicability: data rate and throughput, latency and determinism, and overhead and payload.</a:t>
            </a:r>
            <a:endParaRPr lang="en-IN" sz="2000" dirty="0"/>
          </a:p>
        </p:txBody>
      </p:sp>
    </p:spTree>
    <p:extLst>
      <p:ext uri="{BB962C8B-B14F-4D97-AF65-F5344CB8AC3E}">
        <p14:creationId xmlns:p14="http://schemas.microsoft.com/office/powerpoint/2010/main" val="4142293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9F3F-D67D-D87E-6CCC-9BD8AB1971E7}"/>
              </a:ext>
            </a:extLst>
          </p:cNvPr>
          <p:cNvSpPr>
            <a:spLocks noGrp="1"/>
          </p:cNvSpPr>
          <p:nvPr>
            <p:ph type="title"/>
          </p:nvPr>
        </p:nvSpPr>
        <p:spPr>
          <a:xfrm>
            <a:off x="838200" y="365125"/>
            <a:ext cx="10515600" cy="663575"/>
          </a:xfrm>
        </p:spPr>
        <p:txBody>
          <a:bodyPr>
            <a:normAutofit/>
          </a:bodyPr>
          <a:lstStyle/>
          <a:p>
            <a:r>
              <a:rPr lang="en-US" sz="3200" b="1" dirty="0"/>
              <a:t>Data Rate and Throughput</a:t>
            </a:r>
            <a:endParaRPr lang="en-IN" sz="3200" b="1" dirty="0"/>
          </a:p>
        </p:txBody>
      </p:sp>
      <p:sp>
        <p:nvSpPr>
          <p:cNvPr id="3" name="Content Placeholder 2">
            <a:extLst>
              <a:ext uri="{FF2B5EF4-FFF2-40B4-BE49-F238E27FC236}">
                <a16:creationId xmlns:a16="http://schemas.microsoft.com/office/drawing/2014/main" id="{753829E5-DDD2-B641-D9FD-847837AA902C}"/>
              </a:ext>
            </a:extLst>
          </p:cNvPr>
          <p:cNvSpPr>
            <a:spLocks noGrp="1"/>
          </p:cNvSpPr>
          <p:nvPr>
            <p:ph idx="1"/>
          </p:nvPr>
        </p:nvSpPr>
        <p:spPr>
          <a:xfrm>
            <a:off x="409575" y="1253330"/>
            <a:ext cx="11353800" cy="5357020"/>
          </a:xfrm>
        </p:spPr>
        <p:txBody>
          <a:bodyPr>
            <a:normAutofit/>
          </a:bodyPr>
          <a:lstStyle/>
          <a:p>
            <a:r>
              <a:rPr lang="en-US" dirty="0"/>
              <a:t>The </a:t>
            </a:r>
            <a:r>
              <a:rPr lang="en-US" sz="2200" dirty="0"/>
              <a:t>data rates available from IoT access technologies range from 100 bps with protocols such as Sigfox to tens of megabits per second with technologies such as LTE and IEEE 802.11ac. </a:t>
            </a:r>
          </a:p>
          <a:p>
            <a:pPr algn="just"/>
            <a:r>
              <a:rPr lang="en-US" sz="2200" dirty="0"/>
              <a:t>Therefore, understanding the bandwidth requirements of a particular technology, its applicability to given use cases, the capacity planning rules, and the expected real throughput are important for proper network design and successful production deployment.</a:t>
            </a:r>
          </a:p>
          <a:p>
            <a:pPr algn="just"/>
            <a:r>
              <a:rPr lang="en-US" sz="2200" dirty="0"/>
              <a:t>Technologies not particularly designed for IoT, such as cellular and Wi-Fi, match up well to IoT applications with high bandwidth requirements. For example, nodes involved with video analytics have a need for high data rates. </a:t>
            </a:r>
          </a:p>
          <a:p>
            <a:pPr algn="just"/>
            <a:r>
              <a:rPr lang="en-US" sz="2200" dirty="0"/>
              <a:t>These nodes are found in retail, airport, and smart cities environments for detecting events and driving actions. Because these types of IoT endpoints are not constrained in terms of computing or network bandwidth, the design guidelines tend to focus on application requirements, such as latency and determinism.</a:t>
            </a:r>
            <a:endParaRPr lang="en-IN" sz="2200" dirty="0"/>
          </a:p>
        </p:txBody>
      </p:sp>
    </p:spTree>
    <p:extLst>
      <p:ext uri="{BB962C8B-B14F-4D97-AF65-F5344CB8AC3E}">
        <p14:creationId xmlns:p14="http://schemas.microsoft.com/office/powerpoint/2010/main" val="550328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05136-099D-8405-59E7-2ED5EADD0DD3}"/>
              </a:ext>
            </a:extLst>
          </p:cNvPr>
          <p:cNvSpPr>
            <a:spLocks noGrp="1"/>
          </p:cNvSpPr>
          <p:nvPr>
            <p:ph idx="1"/>
          </p:nvPr>
        </p:nvSpPr>
        <p:spPr>
          <a:xfrm>
            <a:off x="342900" y="320675"/>
            <a:ext cx="10734675" cy="4351338"/>
          </a:xfrm>
        </p:spPr>
        <p:txBody>
          <a:bodyPr>
            <a:normAutofit/>
          </a:bodyPr>
          <a:lstStyle/>
          <a:p>
            <a:pPr algn="just"/>
            <a:r>
              <a:rPr lang="en-US" sz="2000" dirty="0"/>
              <a:t>Short-range technologies can also provide medium to high data rates that have enough throughput to connect a few endpoints. For example, Bluetooth sensors that are now appearing on connected wearables fall into this category. </a:t>
            </a:r>
          </a:p>
          <a:p>
            <a:pPr algn="just"/>
            <a:r>
              <a:rPr lang="en-US" sz="2000" dirty="0"/>
              <a:t>In this case, the solutions focus more on footprint and battery lifetime than on data rate. The IoT access technologies developed for constrained nodes are optimized for low power consumption, but they are also limited in terms of data rate, which depends on the selected frequency band, and throughput</a:t>
            </a:r>
            <a:r>
              <a:rPr lang="en-US" dirty="0"/>
              <a:t>.</a:t>
            </a:r>
          </a:p>
          <a:p>
            <a:pPr algn="just"/>
            <a:r>
              <a:rPr lang="en-US" sz="2000" dirty="0"/>
              <a:t>Another characteristic of IoT devices is that a majority of them initiate the communication. Upstream traffic toward an application server is usually more common than downstream traffic from the application server. Understanding this behavior also helps when deploying an IoT access technology, such as cellular, that is asymmetrical because the upstream bandwidth must be considered a key parameter for profiling the network capacity</a:t>
            </a:r>
            <a:endParaRPr lang="en-IN" sz="2000" dirty="0"/>
          </a:p>
        </p:txBody>
      </p:sp>
    </p:spTree>
    <p:extLst>
      <p:ext uri="{BB962C8B-B14F-4D97-AF65-F5344CB8AC3E}">
        <p14:creationId xmlns:p14="http://schemas.microsoft.com/office/powerpoint/2010/main" val="1807016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DC8D-CC74-91AB-AC96-CC9630A12C00}"/>
              </a:ext>
            </a:extLst>
          </p:cNvPr>
          <p:cNvSpPr>
            <a:spLocks noGrp="1"/>
          </p:cNvSpPr>
          <p:nvPr>
            <p:ph type="title"/>
          </p:nvPr>
        </p:nvSpPr>
        <p:spPr>
          <a:xfrm>
            <a:off x="838200" y="365126"/>
            <a:ext cx="10515600" cy="577850"/>
          </a:xfrm>
        </p:spPr>
        <p:txBody>
          <a:bodyPr>
            <a:normAutofit/>
          </a:bodyPr>
          <a:lstStyle/>
          <a:p>
            <a:r>
              <a:rPr lang="en-US" sz="2000" b="1" dirty="0">
                <a:latin typeface="+mn-lt"/>
              </a:rPr>
              <a:t>Latency and Determinism</a:t>
            </a:r>
            <a:endParaRPr lang="en-IN" sz="2000" b="1" dirty="0">
              <a:latin typeface="+mn-lt"/>
            </a:endParaRPr>
          </a:p>
        </p:txBody>
      </p:sp>
      <p:sp>
        <p:nvSpPr>
          <p:cNvPr id="3" name="Content Placeholder 2">
            <a:extLst>
              <a:ext uri="{FF2B5EF4-FFF2-40B4-BE49-F238E27FC236}">
                <a16:creationId xmlns:a16="http://schemas.microsoft.com/office/drawing/2014/main" id="{63585DF5-19CB-17A5-61B5-1329CD5596B8}"/>
              </a:ext>
            </a:extLst>
          </p:cNvPr>
          <p:cNvSpPr>
            <a:spLocks noGrp="1"/>
          </p:cNvSpPr>
          <p:nvPr>
            <p:ph idx="1"/>
          </p:nvPr>
        </p:nvSpPr>
        <p:spPr>
          <a:xfrm>
            <a:off x="623887" y="1149350"/>
            <a:ext cx="10944225" cy="4351338"/>
          </a:xfrm>
        </p:spPr>
        <p:txBody>
          <a:bodyPr>
            <a:normAutofit/>
          </a:bodyPr>
          <a:lstStyle/>
          <a:p>
            <a:pPr algn="just"/>
            <a:r>
              <a:rPr lang="en-US" sz="2000" dirty="0"/>
              <a:t>On constrained networks, latency may range from a few milliseconds to seconds, and applications and protocol stacks must cope with these wide-ranging values. </a:t>
            </a:r>
          </a:p>
          <a:p>
            <a:pPr algn="just"/>
            <a:r>
              <a:rPr lang="en-US" sz="2000" dirty="0"/>
              <a:t>For example, UDP at the transport layer is strongly recommended for IP endpoints communicating over LLNs. In the case of mesh topologies, if communications are needed between two devices inside the mesh, the forwarding path may call for some routing optimization, which is available using the IPv6 RPL protocol.</a:t>
            </a:r>
            <a:endParaRPr lang="en-IN" sz="2000" dirty="0"/>
          </a:p>
        </p:txBody>
      </p:sp>
    </p:spTree>
    <p:extLst>
      <p:ext uri="{BB962C8B-B14F-4D97-AF65-F5344CB8AC3E}">
        <p14:creationId xmlns:p14="http://schemas.microsoft.com/office/powerpoint/2010/main" val="2396398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E88E-8D3E-5AFA-8F6F-4D1A983B132D}"/>
              </a:ext>
            </a:extLst>
          </p:cNvPr>
          <p:cNvSpPr>
            <a:spLocks noGrp="1"/>
          </p:cNvSpPr>
          <p:nvPr>
            <p:ph type="title"/>
          </p:nvPr>
        </p:nvSpPr>
        <p:spPr>
          <a:xfrm>
            <a:off x="838200" y="365126"/>
            <a:ext cx="10515600" cy="635000"/>
          </a:xfrm>
        </p:spPr>
        <p:txBody>
          <a:bodyPr>
            <a:normAutofit/>
          </a:bodyPr>
          <a:lstStyle/>
          <a:p>
            <a:r>
              <a:rPr lang="en-US" sz="3200" b="1" dirty="0"/>
              <a:t>Overhead and Payload</a:t>
            </a:r>
            <a:endParaRPr lang="en-IN" sz="3200" b="1" dirty="0"/>
          </a:p>
        </p:txBody>
      </p:sp>
      <p:sp>
        <p:nvSpPr>
          <p:cNvPr id="3" name="Content Placeholder 2">
            <a:extLst>
              <a:ext uri="{FF2B5EF4-FFF2-40B4-BE49-F238E27FC236}">
                <a16:creationId xmlns:a16="http://schemas.microsoft.com/office/drawing/2014/main" id="{4D0A9156-A072-49FD-B94C-A3986B88BA26}"/>
              </a:ext>
            </a:extLst>
          </p:cNvPr>
          <p:cNvSpPr>
            <a:spLocks noGrp="1"/>
          </p:cNvSpPr>
          <p:nvPr>
            <p:ph idx="1"/>
          </p:nvPr>
        </p:nvSpPr>
        <p:spPr>
          <a:xfrm>
            <a:off x="762000" y="1000126"/>
            <a:ext cx="10515600" cy="4351338"/>
          </a:xfrm>
        </p:spPr>
        <p:txBody>
          <a:bodyPr>
            <a:normAutofit lnSpcReduction="10000"/>
          </a:bodyPr>
          <a:lstStyle/>
          <a:p>
            <a:pPr algn="just"/>
            <a:r>
              <a:rPr lang="en-US" sz="2000" dirty="0"/>
              <a:t>The minimum IPv6 MTU size is expected to be 1280 bytes. Therefore, the fragmentation of the IPv6 payload has to be taken into account by link layer access protocols with smaller MTUs.</a:t>
            </a:r>
          </a:p>
          <a:p>
            <a:pPr algn="just"/>
            <a:r>
              <a:rPr lang="en-US" sz="2000" dirty="0"/>
              <a:t>For technologies that fall under the LLN definition but are able to transport IP, such as IEEE 802.15.4 and 802.15.4g, IEEE 1901.2, and IEEE 802.11ah, Layer 1 or Layer 2 fragmentation capabilities and/or IP optimization is important. </a:t>
            </a:r>
          </a:p>
          <a:p>
            <a:pPr algn="just"/>
            <a:r>
              <a:rPr lang="en-US" sz="2000" dirty="0"/>
              <a:t>For example, the payload size for IEEE 802.15.4 is 127 bytes and requires an IPv6 payload with a minimum MTU of 1280 bytes to be fragmented.</a:t>
            </a:r>
            <a:r>
              <a:rPr lang="en-US" sz="1400" dirty="0"/>
              <a:t> </a:t>
            </a:r>
            <a:r>
              <a:rPr lang="en-US" sz="2000" dirty="0"/>
              <a:t>On the other hand, IEEE 802.15.4g enables payloads up to 2048 bytes, easing the support of the IPv6 minimum MTU of 1280 bytes.</a:t>
            </a:r>
          </a:p>
          <a:p>
            <a:pPr algn="just"/>
            <a:r>
              <a:rPr lang="en-US" sz="2000" dirty="0"/>
              <a:t>These small payload sizes are defined to cope with the low data rate and time over the air or duty cycle requirements of IoT nodes and sensors. </a:t>
            </a:r>
          </a:p>
          <a:p>
            <a:pPr algn="just"/>
            <a:r>
              <a:rPr lang="en-US" sz="2000" dirty="0"/>
              <a:t>For example, payloads may be as little as 19 bytes using </a:t>
            </a:r>
            <a:r>
              <a:rPr lang="en-US" sz="2000" dirty="0" err="1"/>
              <a:t>LoRaWAN</a:t>
            </a:r>
            <a:r>
              <a:rPr lang="en-US" sz="2000" dirty="0"/>
              <a:t> technology or up to 250 bytes, depending on the adaptive data rate (ADR). While this doesn’t preclude the use of an IPv6/6LoWPAN payload, as seen on some endpoint implementations, these types of protocols are better suited to Class 0 and 1 nodes, as defined in RFC 7228.</a:t>
            </a:r>
            <a:endParaRPr lang="en-IN" sz="2000" dirty="0"/>
          </a:p>
        </p:txBody>
      </p:sp>
    </p:spTree>
    <p:extLst>
      <p:ext uri="{BB962C8B-B14F-4D97-AF65-F5344CB8AC3E}">
        <p14:creationId xmlns:p14="http://schemas.microsoft.com/office/powerpoint/2010/main" val="272124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7A7D1-DDEF-843A-A3D2-717F4673BE2E}"/>
              </a:ext>
            </a:extLst>
          </p:cNvPr>
          <p:cNvSpPr>
            <a:spLocks noGrp="1"/>
          </p:cNvSpPr>
          <p:nvPr>
            <p:ph idx="1"/>
          </p:nvPr>
        </p:nvSpPr>
        <p:spPr>
          <a:xfrm>
            <a:off x="342899" y="558800"/>
            <a:ext cx="11191875" cy="4351338"/>
          </a:xfrm>
        </p:spPr>
        <p:txBody>
          <a:bodyPr/>
          <a:lstStyle/>
          <a:p>
            <a:pPr algn="just"/>
            <a:r>
              <a:rPr lang="en-US" sz="2000" dirty="0"/>
              <a:t>In conclusion, the communication criteria just covered are fundamental to understanding IoT access technologies, their characteristics, and when they are most applicable. These criteria include range, frequency bands, power consumption, network topology, the presence of constrained devices and/or networks, and data throughput</a:t>
            </a:r>
            <a:r>
              <a:rPr lang="en-US" dirty="0"/>
              <a:t>.</a:t>
            </a:r>
            <a:endParaRPr lang="en-IN" dirty="0"/>
          </a:p>
        </p:txBody>
      </p:sp>
    </p:spTree>
    <p:extLst>
      <p:ext uri="{BB962C8B-B14F-4D97-AF65-F5344CB8AC3E}">
        <p14:creationId xmlns:p14="http://schemas.microsoft.com/office/powerpoint/2010/main" val="3810598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0346-889E-0BED-EA4C-3F19BA5C6A1B}"/>
              </a:ext>
            </a:extLst>
          </p:cNvPr>
          <p:cNvSpPr>
            <a:spLocks noGrp="1"/>
          </p:cNvSpPr>
          <p:nvPr>
            <p:ph type="title"/>
          </p:nvPr>
        </p:nvSpPr>
        <p:spPr>
          <a:xfrm>
            <a:off x="838200" y="365125"/>
            <a:ext cx="10515600" cy="777875"/>
          </a:xfrm>
        </p:spPr>
        <p:txBody>
          <a:bodyPr/>
          <a:lstStyle/>
          <a:p>
            <a:r>
              <a:rPr lang="en-US" dirty="0"/>
              <a:t>Communication Criteria</a:t>
            </a:r>
            <a:endParaRPr lang="en-IN" dirty="0"/>
          </a:p>
        </p:txBody>
      </p:sp>
      <p:sp>
        <p:nvSpPr>
          <p:cNvPr id="3" name="Content Placeholder 2">
            <a:extLst>
              <a:ext uri="{FF2B5EF4-FFF2-40B4-BE49-F238E27FC236}">
                <a16:creationId xmlns:a16="http://schemas.microsoft.com/office/drawing/2014/main" id="{D2C7BEC5-0C9D-F2C9-29DC-51B934FF2D86}"/>
              </a:ext>
            </a:extLst>
          </p:cNvPr>
          <p:cNvSpPr>
            <a:spLocks noGrp="1"/>
          </p:cNvSpPr>
          <p:nvPr>
            <p:ph idx="1"/>
          </p:nvPr>
        </p:nvSpPr>
        <p:spPr/>
        <p:txBody>
          <a:bodyPr/>
          <a:lstStyle/>
          <a:p>
            <a:r>
              <a:rPr lang="en-US" dirty="0"/>
              <a:t>Range</a:t>
            </a:r>
          </a:p>
          <a:p>
            <a:r>
              <a:rPr lang="en-US" dirty="0"/>
              <a:t>Frequency Bands</a:t>
            </a:r>
          </a:p>
          <a:p>
            <a:r>
              <a:rPr lang="en-US" dirty="0"/>
              <a:t>Power Consumptions</a:t>
            </a:r>
          </a:p>
          <a:p>
            <a:r>
              <a:rPr lang="en-US" dirty="0"/>
              <a:t>Topology</a:t>
            </a:r>
          </a:p>
          <a:p>
            <a:r>
              <a:rPr lang="en-US" dirty="0"/>
              <a:t>Constrained Devices </a:t>
            </a:r>
          </a:p>
          <a:p>
            <a:r>
              <a:rPr lang="en-US" dirty="0"/>
              <a:t>Constrained-Node Networks</a:t>
            </a:r>
            <a:endParaRPr lang="en-IN" dirty="0"/>
          </a:p>
        </p:txBody>
      </p:sp>
    </p:spTree>
    <p:extLst>
      <p:ext uri="{BB962C8B-B14F-4D97-AF65-F5344CB8AC3E}">
        <p14:creationId xmlns:p14="http://schemas.microsoft.com/office/powerpoint/2010/main" val="2708617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D38A-CA9C-0295-98A8-88D1F9E1F403}"/>
              </a:ext>
            </a:extLst>
          </p:cNvPr>
          <p:cNvSpPr>
            <a:spLocks noGrp="1"/>
          </p:cNvSpPr>
          <p:nvPr>
            <p:ph type="title"/>
          </p:nvPr>
        </p:nvSpPr>
        <p:spPr>
          <a:xfrm>
            <a:off x="838200" y="365125"/>
            <a:ext cx="10515600" cy="835025"/>
          </a:xfrm>
        </p:spPr>
        <p:txBody>
          <a:bodyPr/>
          <a:lstStyle/>
          <a:p>
            <a:r>
              <a:rPr lang="en-US" dirty="0"/>
              <a:t>IoT Access Technologies</a:t>
            </a:r>
            <a:endParaRPr lang="en-IN" dirty="0"/>
          </a:p>
        </p:txBody>
      </p:sp>
      <p:sp>
        <p:nvSpPr>
          <p:cNvPr id="3" name="Content Placeholder 2">
            <a:extLst>
              <a:ext uri="{FF2B5EF4-FFF2-40B4-BE49-F238E27FC236}">
                <a16:creationId xmlns:a16="http://schemas.microsoft.com/office/drawing/2014/main" id="{A6DEF36A-730C-4420-031B-8610DFFF8138}"/>
              </a:ext>
            </a:extLst>
          </p:cNvPr>
          <p:cNvSpPr>
            <a:spLocks noGrp="1"/>
          </p:cNvSpPr>
          <p:nvPr>
            <p:ph idx="1"/>
          </p:nvPr>
        </p:nvSpPr>
        <p:spPr>
          <a:xfrm>
            <a:off x="838200" y="1825625"/>
            <a:ext cx="10877550" cy="4351338"/>
          </a:xfrm>
        </p:spPr>
        <p:txBody>
          <a:bodyPr>
            <a:normAutofit/>
          </a:bodyPr>
          <a:lstStyle/>
          <a:p>
            <a:pPr marL="0" indent="0">
              <a:buNone/>
            </a:pPr>
            <a:r>
              <a:rPr lang="en-US" sz="2000" dirty="0"/>
              <a:t>Particularly, the following topics are addressed for each IoT access technology: </a:t>
            </a:r>
          </a:p>
          <a:p>
            <a:pPr marL="0" indent="0">
              <a:buNone/>
            </a:pPr>
            <a:r>
              <a:rPr lang="en-US" sz="2000" dirty="0"/>
              <a:t>■ Standardization and alliances: The standards bodies that maintain the protocols for a technology</a:t>
            </a:r>
          </a:p>
          <a:p>
            <a:pPr marL="0" indent="0">
              <a:buNone/>
            </a:pPr>
            <a:r>
              <a:rPr lang="en-US" sz="2000" dirty="0"/>
              <a:t> ■ Physical layer: The wired or wireless methods and relevant frequencies </a:t>
            </a:r>
          </a:p>
          <a:p>
            <a:pPr marL="0" indent="0">
              <a:buNone/>
            </a:pPr>
            <a:r>
              <a:rPr lang="en-US" sz="2000" dirty="0"/>
              <a:t>■ MAC layer: Considerations at the Media Access Control (MAC) layer, which bridges the physical layer with data link control</a:t>
            </a:r>
          </a:p>
          <a:p>
            <a:pPr marL="0" indent="0">
              <a:buNone/>
            </a:pPr>
            <a:r>
              <a:rPr lang="en-US" sz="2000" dirty="0"/>
              <a:t> ■ Topology: The topologies supported by the technology</a:t>
            </a:r>
          </a:p>
          <a:p>
            <a:pPr marL="0" indent="0">
              <a:buNone/>
            </a:pPr>
            <a:r>
              <a:rPr lang="en-US" sz="2000" dirty="0"/>
              <a:t> ■ Security: Security aspects of the technology </a:t>
            </a:r>
          </a:p>
          <a:p>
            <a:pPr marL="0" indent="0">
              <a:buNone/>
            </a:pPr>
            <a:r>
              <a:rPr lang="en-US" sz="2000" dirty="0"/>
              <a:t>■ Competitive technologies: Other technologies that are similar and may be suitable alternatives to the given technology</a:t>
            </a:r>
            <a:endParaRPr lang="en-IN" sz="2000" dirty="0"/>
          </a:p>
        </p:txBody>
      </p:sp>
    </p:spTree>
    <p:extLst>
      <p:ext uri="{BB962C8B-B14F-4D97-AF65-F5344CB8AC3E}">
        <p14:creationId xmlns:p14="http://schemas.microsoft.com/office/powerpoint/2010/main" val="3292737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32CF-C325-13BA-6DB1-37F5933078EA}"/>
              </a:ext>
            </a:extLst>
          </p:cNvPr>
          <p:cNvSpPr>
            <a:spLocks noGrp="1"/>
          </p:cNvSpPr>
          <p:nvPr>
            <p:ph type="title"/>
          </p:nvPr>
        </p:nvSpPr>
        <p:spPr>
          <a:xfrm>
            <a:off x="838200" y="365126"/>
            <a:ext cx="10515600" cy="787400"/>
          </a:xfrm>
        </p:spPr>
        <p:txBody>
          <a:bodyPr/>
          <a:lstStyle/>
          <a:p>
            <a:r>
              <a:rPr lang="en-US" dirty="0"/>
              <a:t>IEEE802.15.4</a:t>
            </a:r>
            <a:endParaRPr lang="en-IN" dirty="0"/>
          </a:p>
        </p:txBody>
      </p:sp>
      <p:sp>
        <p:nvSpPr>
          <p:cNvPr id="3" name="Content Placeholder 2">
            <a:extLst>
              <a:ext uri="{FF2B5EF4-FFF2-40B4-BE49-F238E27FC236}">
                <a16:creationId xmlns:a16="http://schemas.microsoft.com/office/drawing/2014/main" id="{D605D8CE-8EF6-F9EF-47CE-FE25E4D6E5E9}"/>
              </a:ext>
            </a:extLst>
          </p:cNvPr>
          <p:cNvSpPr>
            <a:spLocks noGrp="1"/>
          </p:cNvSpPr>
          <p:nvPr>
            <p:ph idx="1"/>
          </p:nvPr>
        </p:nvSpPr>
        <p:spPr>
          <a:xfrm>
            <a:off x="581025" y="1311275"/>
            <a:ext cx="10515600" cy="4351338"/>
          </a:xfrm>
        </p:spPr>
        <p:txBody>
          <a:bodyPr/>
          <a:lstStyle/>
          <a:p>
            <a:r>
              <a:rPr lang="en-US" dirty="0"/>
              <a:t>It runs on batteries.</a:t>
            </a:r>
          </a:p>
          <a:p>
            <a:r>
              <a:rPr lang="en-US" dirty="0"/>
              <a:t>Low cost, reasonable batteries and easy installation.</a:t>
            </a:r>
          </a:p>
          <a:p>
            <a:r>
              <a:rPr lang="en-IN" dirty="0"/>
              <a:t>It focuses on MAC reliability, unbounded latency and suspectable interference and multipath fading.</a:t>
            </a:r>
          </a:p>
          <a:p>
            <a:r>
              <a:rPr lang="en-IN" dirty="0"/>
              <a:t>Collision Sense Multiple Access/Collision Avoidance(CSMA/CA) is an access method in which device listens to make sure that no other devices are transmitting before starting its own transmission.</a:t>
            </a:r>
          </a:p>
          <a:p>
            <a:r>
              <a:rPr lang="en-IN" dirty="0"/>
              <a:t>Interference and multipath fading occurs in IEEE802.15.4 because it lacks frequency hopping. </a:t>
            </a:r>
          </a:p>
          <a:p>
            <a:endParaRPr lang="en-IN" dirty="0"/>
          </a:p>
        </p:txBody>
      </p:sp>
    </p:spTree>
    <p:extLst>
      <p:ext uri="{BB962C8B-B14F-4D97-AF65-F5344CB8AC3E}">
        <p14:creationId xmlns:p14="http://schemas.microsoft.com/office/powerpoint/2010/main" val="1501688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3AF6-1C3B-4E6A-E7A5-B22242A252A3}"/>
              </a:ext>
            </a:extLst>
          </p:cNvPr>
          <p:cNvSpPr>
            <a:spLocks noGrp="1"/>
          </p:cNvSpPr>
          <p:nvPr>
            <p:ph type="title"/>
          </p:nvPr>
        </p:nvSpPr>
        <p:spPr/>
        <p:txBody>
          <a:bodyPr/>
          <a:lstStyle/>
          <a:p>
            <a:r>
              <a:rPr lang="en-US" dirty="0"/>
              <a:t>IEEE802.15.4 Continued…</a:t>
            </a:r>
            <a:endParaRPr lang="en-IN" dirty="0"/>
          </a:p>
        </p:txBody>
      </p:sp>
      <p:sp>
        <p:nvSpPr>
          <p:cNvPr id="3" name="Content Placeholder 2">
            <a:extLst>
              <a:ext uri="{FF2B5EF4-FFF2-40B4-BE49-F238E27FC236}">
                <a16:creationId xmlns:a16="http://schemas.microsoft.com/office/drawing/2014/main" id="{8C99CE25-4AF6-E87A-F5F7-8E1CD2493107}"/>
              </a:ext>
            </a:extLst>
          </p:cNvPr>
          <p:cNvSpPr>
            <a:spLocks noGrp="1"/>
          </p:cNvSpPr>
          <p:nvPr>
            <p:ph idx="1"/>
          </p:nvPr>
        </p:nvSpPr>
        <p:spPr/>
        <p:txBody>
          <a:bodyPr/>
          <a:lstStyle/>
          <a:p>
            <a:r>
              <a:rPr lang="en-US" dirty="0"/>
              <a:t>Commonly found deployments are:</a:t>
            </a:r>
          </a:p>
          <a:p>
            <a:r>
              <a:rPr lang="en-US" dirty="0"/>
              <a:t>    Home and building Automation</a:t>
            </a:r>
          </a:p>
          <a:p>
            <a:r>
              <a:rPr lang="en-US" dirty="0"/>
              <a:t>    Automotive networks</a:t>
            </a:r>
          </a:p>
          <a:p>
            <a:r>
              <a:rPr lang="en-US" dirty="0"/>
              <a:t>    Industrial wireless sensor networks</a:t>
            </a:r>
          </a:p>
          <a:p>
            <a:r>
              <a:rPr lang="en-US" dirty="0"/>
              <a:t>    Interactive toys and remote controls</a:t>
            </a:r>
            <a:endParaRPr lang="en-IN" dirty="0"/>
          </a:p>
        </p:txBody>
      </p:sp>
    </p:spTree>
    <p:extLst>
      <p:ext uri="{BB962C8B-B14F-4D97-AF65-F5344CB8AC3E}">
        <p14:creationId xmlns:p14="http://schemas.microsoft.com/office/powerpoint/2010/main" val="938878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27FE4-0DF8-4360-B946-D6778014865E}"/>
              </a:ext>
            </a:extLst>
          </p:cNvPr>
          <p:cNvSpPr>
            <a:spLocks noGrp="1"/>
          </p:cNvSpPr>
          <p:nvPr>
            <p:ph type="title"/>
          </p:nvPr>
        </p:nvSpPr>
        <p:spPr>
          <a:xfrm>
            <a:off x="838200" y="365126"/>
            <a:ext cx="10515600" cy="730250"/>
          </a:xfrm>
        </p:spPr>
        <p:txBody>
          <a:bodyPr/>
          <a:lstStyle/>
          <a:p>
            <a:r>
              <a:rPr lang="en-US" dirty="0"/>
              <a:t>Standardization and Alliances of IEEE802.15.4</a:t>
            </a:r>
            <a:endParaRPr lang="en-IN" dirty="0"/>
          </a:p>
        </p:txBody>
      </p:sp>
      <p:sp>
        <p:nvSpPr>
          <p:cNvPr id="3" name="Content Placeholder 2">
            <a:extLst>
              <a:ext uri="{FF2B5EF4-FFF2-40B4-BE49-F238E27FC236}">
                <a16:creationId xmlns:a16="http://schemas.microsoft.com/office/drawing/2014/main" id="{19F03BC8-06F1-4F2A-65C2-7D2B8D152365}"/>
              </a:ext>
            </a:extLst>
          </p:cNvPr>
          <p:cNvSpPr>
            <a:spLocks noGrp="1"/>
          </p:cNvSpPr>
          <p:nvPr>
            <p:ph idx="1"/>
          </p:nvPr>
        </p:nvSpPr>
        <p:spPr/>
        <p:txBody>
          <a:bodyPr/>
          <a:lstStyle/>
          <a:p>
            <a:r>
              <a:rPr lang="en-US" dirty="0"/>
              <a:t>It defines low-data-rate for PHY and MAC layer specifications for wireless personal area network(WPAN).</a:t>
            </a:r>
          </a:p>
          <a:p>
            <a:r>
              <a:rPr lang="en-US" dirty="0"/>
              <a:t>Since 2003, IEEE has published several iterations of 802.15.4 specification, each labeled with the year.</a:t>
            </a:r>
          </a:p>
          <a:p>
            <a:r>
              <a:rPr lang="en-US" dirty="0"/>
              <a:t>For example, IEEE802.15.4-2003 was published in the year 2003, 802.15.4-2006 in 2006, 802.15.4-2011 in 2011 and 802.15.4-2015 in 2015.</a:t>
            </a:r>
          </a:p>
          <a:p>
            <a:r>
              <a:rPr lang="en-US" dirty="0"/>
              <a:t>Newer releases typically supersede older ones.   </a:t>
            </a:r>
            <a:endParaRPr lang="en-IN" dirty="0"/>
          </a:p>
        </p:txBody>
      </p:sp>
    </p:spTree>
    <p:extLst>
      <p:ext uri="{BB962C8B-B14F-4D97-AF65-F5344CB8AC3E}">
        <p14:creationId xmlns:p14="http://schemas.microsoft.com/office/powerpoint/2010/main" val="1591076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5FF8-4B07-FFD9-B12A-5799EEFDCF92}"/>
              </a:ext>
            </a:extLst>
          </p:cNvPr>
          <p:cNvSpPr>
            <a:spLocks noGrp="1"/>
          </p:cNvSpPr>
          <p:nvPr>
            <p:ph type="title"/>
          </p:nvPr>
        </p:nvSpPr>
        <p:spPr>
          <a:xfrm>
            <a:off x="838200" y="365126"/>
            <a:ext cx="10515600" cy="463550"/>
          </a:xfrm>
        </p:spPr>
        <p:txBody>
          <a:bodyPr>
            <a:normAutofit fontScale="90000"/>
          </a:bodyPr>
          <a:lstStyle/>
          <a:p>
            <a:r>
              <a:rPr lang="en-US" dirty="0"/>
              <a:t>Protocol Stack utilizing 802.15.4</a:t>
            </a:r>
            <a:endParaRPr lang="en-IN" dirty="0"/>
          </a:p>
        </p:txBody>
      </p:sp>
      <p:graphicFrame>
        <p:nvGraphicFramePr>
          <p:cNvPr id="4" name="Table 4">
            <a:extLst>
              <a:ext uri="{FF2B5EF4-FFF2-40B4-BE49-F238E27FC236}">
                <a16:creationId xmlns:a16="http://schemas.microsoft.com/office/drawing/2014/main" id="{9C1C47E2-F812-E571-C0C7-FE8062F863B1}"/>
              </a:ext>
            </a:extLst>
          </p:cNvPr>
          <p:cNvGraphicFramePr>
            <a:graphicFrameLocks noGrp="1"/>
          </p:cNvGraphicFramePr>
          <p:nvPr>
            <p:ph idx="1"/>
            <p:extLst>
              <p:ext uri="{D42A27DB-BD31-4B8C-83A1-F6EECF244321}">
                <p14:modId xmlns:p14="http://schemas.microsoft.com/office/powerpoint/2010/main" val="1099412057"/>
              </p:ext>
            </p:extLst>
          </p:nvPr>
        </p:nvGraphicFramePr>
        <p:xfrm>
          <a:off x="838200" y="1076325"/>
          <a:ext cx="10515600" cy="5284257"/>
        </p:xfrm>
        <a:graphic>
          <a:graphicData uri="http://schemas.openxmlformats.org/drawingml/2006/table">
            <a:tbl>
              <a:tblPr firstRow="1" bandRow="1">
                <a:tableStyleId>{5C22544A-7EE6-4342-B048-85BDC9FD1C3A}</a:tableStyleId>
              </a:tblPr>
              <a:tblGrid>
                <a:gridCol w="2466975">
                  <a:extLst>
                    <a:ext uri="{9D8B030D-6E8A-4147-A177-3AD203B41FA5}">
                      <a16:colId xmlns:a16="http://schemas.microsoft.com/office/drawing/2014/main" val="583324942"/>
                    </a:ext>
                  </a:extLst>
                </a:gridCol>
                <a:gridCol w="8048625">
                  <a:extLst>
                    <a:ext uri="{9D8B030D-6E8A-4147-A177-3AD203B41FA5}">
                      <a16:colId xmlns:a16="http://schemas.microsoft.com/office/drawing/2014/main" val="2781367942"/>
                    </a:ext>
                  </a:extLst>
                </a:gridCol>
              </a:tblGrid>
              <a:tr h="440733">
                <a:tc>
                  <a:txBody>
                    <a:bodyPr/>
                    <a:lstStyle/>
                    <a:p>
                      <a:r>
                        <a:rPr lang="en-US" dirty="0"/>
                        <a:t>Protocol </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3446258128"/>
                  </a:ext>
                </a:extLst>
              </a:tr>
              <a:tr h="1769749">
                <a:tc>
                  <a:txBody>
                    <a:bodyPr/>
                    <a:lstStyle/>
                    <a:p>
                      <a:r>
                        <a:rPr lang="en-US" dirty="0"/>
                        <a:t>ZigBee</a:t>
                      </a:r>
                      <a:endParaRPr lang="en-IN" dirty="0"/>
                    </a:p>
                  </a:txBody>
                  <a:tcPr/>
                </a:tc>
                <a:tc>
                  <a:txBody>
                    <a:bodyPr/>
                    <a:lstStyle/>
                    <a:p>
                      <a:pPr marL="285750" indent="-285750" algn="just">
                        <a:buFont typeface="Arial" panose="020B0604020202020204" pitchFamily="34" charset="0"/>
                        <a:buChar char="•"/>
                      </a:pPr>
                      <a:r>
                        <a:rPr lang="en-US" dirty="0"/>
                        <a:t>Promoted through ZigBee Alliance.</a:t>
                      </a:r>
                    </a:p>
                    <a:p>
                      <a:pPr marL="285750" indent="-285750" algn="just">
                        <a:buFont typeface="Arial" panose="020B0604020202020204" pitchFamily="34" charset="0"/>
                        <a:buChar char="•"/>
                      </a:pPr>
                      <a:r>
                        <a:rPr lang="en-US" dirty="0"/>
                        <a:t>It defines upper layer components and application profiles.</a:t>
                      </a:r>
                    </a:p>
                    <a:p>
                      <a:pPr marL="285750" indent="-285750" algn="just">
                        <a:buFont typeface="Arial" panose="020B0604020202020204" pitchFamily="34" charset="0"/>
                        <a:buChar char="•"/>
                      </a:pPr>
                      <a:r>
                        <a:rPr lang="en-US" dirty="0"/>
                        <a:t>Common profiles include  building  automation, home automation and health care.</a:t>
                      </a:r>
                    </a:p>
                    <a:p>
                      <a:pPr marL="285750" indent="-285750" algn="just">
                        <a:buFont typeface="Arial" panose="020B0604020202020204" pitchFamily="34" charset="0"/>
                        <a:buChar char="•"/>
                      </a:pPr>
                      <a:r>
                        <a:rPr lang="en-IN" dirty="0"/>
                        <a:t>It also defines device object function such as device role, device discovery, network join and security.</a:t>
                      </a:r>
                    </a:p>
                  </a:txBody>
                  <a:tcPr/>
                </a:tc>
                <a:extLst>
                  <a:ext uri="{0D108BD9-81ED-4DB2-BD59-A6C34878D82A}">
                    <a16:rowId xmlns:a16="http://schemas.microsoft.com/office/drawing/2014/main" val="1683386860"/>
                  </a:ext>
                </a:extLst>
              </a:tr>
              <a:tr h="1210881">
                <a:tc>
                  <a:txBody>
                    <a:bodyPr/>
                    <a:lstStyle/>
                    <a:p>
                      <a:r>
                        <a:rPr lang="en-US" dirty="0"/>
                        <a:t>6LoWPAN</a:t>
                      </a:r>
                      <a:endParaRPr lang="en-IN" dirty="0"/>
                    </a:p>
                  </a:txBody>
                  <a:tcPr/>
                </a:tc>
                <a:tc>
                  <a:txBody>
                    <a:bodyPr/>
                    <a:lstStyle/>
                    <a:p>
                      <a:r>
                        <a:rPr lang="en-US" dirty="0"/>
                        <a:t>It is an IPv6 adaption layer defined by IETF 6LoWPAN working group that describes how to transport IPv6 packets over IEEE802.15.4 layers.</a:t>
                      </a:r>
                    </a:p>
                    <a:p>
                      <a:r>
                        <a:rPr lang="en-US" dirty="0"/>
                        <a:t>RFCs document header compression and IPv6 enhancements cope with the specific details of IEEE 802.15.4.</a:t>
                      </a:r>
                      <a:endParaRPr lang="en-IN" dirty="0"/>
                    </a:p>
                  </a:txBody>
                  <a:tcPr/>
                </a:tc>
                <a:extLst>
                  <a:ext uri="{0D108BD9-81ED-4DB2-BD59-A6C34878D82A}">
                    <a16:rowId xmlns:a16="http://schemas.microsoft.com/office/drawing/2014/main" val="4154559785"/>
                  </a:ext>
                </a:extLst>
              </a:tr>
              <a:tr h="652013">
                <a:tc>
                  <a:txBody>
                    <a:bodyPr/>
                    <a:lstStyle/>
                    <a:p>
                      <a:r>
                        <a:rPr lang="en-US" dirty="0"/>
                        <a:t>ZigBee IP</a:t>
                      </a:r>
                      <a:endParaRPr lang="en-IN" dirty="0"/>
                    </a:p>
                  </a:txBody>
                  <a:tcPr/>
                </a:tc>
                <a:tc>
                  <a:txBody>
                    <a:bodyPr/>
                    <a:lstStyle/>
                    <a:p>
                      <a:r>
                        <a:rPr lang="en-US" dirty="0"/>
                        <a:t>An evolution of the ZigBee protocol stack.  ZigBee adopts the 6LoWPAN adaption layer, IPv6 network layer and RPL routing protocol.</a:t>
                      </a:r>
                      <a:endParaRPr lang="en-IN" dirty="0"/>
                    </a:p>
                  </a:txBody>
                  <a:tcPr/>
                </a:tc>
                <a:extLst>
                  <a:ext uri="{0D108BD9-81ED-4DB2-BD59-A6C34878D82A}">
                    <a16:rowId xmlns:a16="http://schemas.microsoft.com/office/drawing/2014/main" val="669576351"/>
                  </a:ext>
                </a:extLst>
              </a:tr>
              <a:tr h="1210881">
                <a:tc>
                  <a:txBody>
                    <a:bodyPr/>
                    <a:lstStyle/>
                    <a:p>
                      <a:r>
                        <a:rPr lang="en-US" dirty="0"/>
                        <a:t>ISA100.11a</a:t>
                      </a:r>
                      <a:endParaRPr lang="en-IN" dirty="0"/>
                    </a:p>
                  </a:txBody>
                  <a:tcPr/>
                </a:tc>
                <a:tc>
                  <a:txBody>
                    <a:bodyPr/>
                    <a:lstStyle/>
                    <a:p>
                      <a:r>
                        <a:rPr lang="en-US" dirty="0"/>
                        <a:t>It is developed by International Society of Automation(ISA) as wireless systems for Automation: Process Control and Related </a:t>
                      </a:r>
                      <a:r>
                        <a:rPr lang="en-US" dirty="0" err="1"/>
                        <a:t>Applications.It</a:t>
                      </a:r>
                      <a:r>
                        <a:rPr lang="en-US" dirty="0"/>
                        <a:t> is based on IEEE802.15.4-2006 and  specifications were published in 2010 and then as IEC 62734. The network and transport layers are based on IETF 6LoWPAN, IPv6 and UDP standards.</a:t>
                      </a:r>
                      <a:endParaRPr lang="en-IN" dirty="0"/>
                    </a:p>
                  </a:txBody>
                  <a:tcPr/>
                </a:tc>
                <a:extLst>
                  <a:ext uri="{0D108BD9-81ED-4DB2-BD59-A6C34878D82A}">
                    <a16:rowId xmlns:a16="http://schemas.microsoft.com/office/drawing/2014/main" val="1405485867"/>
                  </a:ext>
                </a:extLst>
              </a:tr>
            </a:tbl>
          </a:graphicData>
        </a:graphic>
      </p:graphicFrame>
    </p:spTree>
    <p:extLst>
      <p:ext uri="{BB962C8B-B14F-4D97-AF65-F5344CB8AC3E}">
        <p14:creationId xmlns:p14="http://schemas.microsoft.com/office/powerpoint/2010/main" val="2025353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9B32-BEC2-A9FD-EFB0-F486EA6319D6}"/>
              </a:ext>
            </a:extLst>
          </p:cNvPr>
          <p:cNvSpPr>
            <a:spLocks noGrp="1"/>
          </p:cNvSpPr>
          <p:nvPr>
            <p:ph type="title"/>
          </p:nvPr>
        </p:nvSpPr>
        <p:spPr>
          <a:xfrm>
            <a:off x="838200" y="365126"/>
            <a:ext cx="10515600" cy="644524"/>
          </a:xfrm>
        </p:spPr>
        <p:txBody>
          <a:bodyPr>
            <a:normAutofit fontScale="90000"/>
          </a:bodyPr>
          <a:lstStyle/>
          <a:p>
            <a:r>
              <a:rPr lang="en-US" dirty="0"/>
              <a:t>Continued…</a:t>
            </a:r>
            <a:endParaRPr lang="en-IN" dirty="0"/>
          </a:p>
        </p:txBody>
      </p:sp>
      <p:graphicFrame>
        <p:nvGraphicFramePr>
          <p:cNvPr id="4" name="Table 4">
            <a:extLst>
              <a:ext uri="{FF2B5EF4-FFF2-40B4-BE49-F238E27FC236}">
                <a16:creationId xmlns:a16="http://schemas.microsoft.com/office/drawing/2014/main" id="{4754AED3-7651-D728-202A-9902398CE5CC}"/>
              </a:ext>
            </a:extLst>
          </p:cNvPr>
          <p:cNvGraphicFramePr>
            <a:graphicFrameLocks noGrp="1"/>
          </p:cNvGraphicFramePr>
          <p:nvPr>
            <p:ph idx="1"/>
            <p:extLst>
              <p:ext uri="{D42A27DB-BD31-4B8C-83A1-F6EECF244321}">
                <p14:modId xmlns:p14="http://schemas.microsoft.com/office/powerpoint/2010/main" val="3450729639"/>
              </p:ext>
            </p:extLst>
          </p:nvPr>
        </p:nvGraphicFramePr>
        <p:xfrm>
          <a:off x="838200" y="1825625"/>
          <a:ext cx="10515600" cy="23774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080242858"/>
                    </a:ext>
                  </a:extLst>
                </a:gridCol>
                <a:gridCol w="5257800">
                  <a:extLst>
                    <a:ext uri="{9D8B030D-6E8A-4147-A177-3AD203B41FA5}">
                      <a16:colId xmlns:a16="http://schemas.microsoft.com/office/drawing/2014/main" val="1128918914"/>
                    </a:ext>
                  </a:extLst>
                </a:gridCol>
              </a:tblGrid>
              <a:tr h="370840">
                <a:tc>
                  <a:txBody>
                    <a:bodyPr/>
                    <a:lstStyle/>
                    <a:p>
                      <a:r>
                        <a:rPr lang="en-US" dirty="0" err="1"/>
                        <a:t>WirelessHART</a:t>
                      </a:r>
                      <a:endParaRPr lang="en-IN" dirty="0"/>
                    </a:p>
                  </a:txBody>
                  <a:tcPr/>
                </a:tc>
                <a:tc>
                  <a:txBody>
                    <a:bodyPr/>
                    <a:lstStyle/>
                    <a:p>
                      <a:r>
                        <a:rPr lang="en-US" dirty="0" err="1"/>
                        <a:t>WirelessHART</a:t>
                      </a:r>
                      <a:r>
                        <a:rPr lang="en-US" dirty="0"/>
                        <a:t>, promoted by the HART Communication Foundation, is a protocol stack that offers a time-synchronized, self-organizing, and self-healing mesh architecture, leveraging IEEE802.15.4-2006 over 2.4GHz frequency band. </a:t>
                      </a:r>
                      <a:endParaRPr lang="en-IN" dirty="0"/>
                    </a:p>
                  </a:txBody>
                  <a:tcPr/>
                </a:tc>
                <a:extLst>
                  <a:ext uri="{0D108BD9-81ED-4DB2-BD59-A6C34878D82A}">
                    <a16:rowId xmlns:a16="http://schemas.microsoft.com/office/drawing/2014/main" val="4236192828"/>
                  </a:ext>
                </a:extLst>
              </a:tr>
              <a:tr h="370840">
                <a:tc>
                  <a:txBody>
                    <a:bodyPr/>
                    <a:lstStyle/>
                    <a:p>
                      <a:r>
                        <a:rPr lang="en-US" dirty="0"/>
                        <a:t>Thread</a:t>
                      </a:r>
                      <a:endParaRPr lang="en-IN" dirty="0"/>
                    </a:p>
                  </a:txBody>
                  <a:tcPr/>
                </a:tc>
                <a:tc>
                  <a:txBody>
                    <a:bodyPr/>
                    <a:lstStyle/>
                    <a:p>
                      <a:r>
                        <a:rPr lang="en-US" dirty="0"/>
                        <a:t>Constructed on top of TETF 6LoWPAN/IPv6, Thread is a protocol stack for a secure and reliable mesh network to connect and control products in the home.</a:t>
                      </a:r>
                      <a:endParaRPr lang="en-IN" dirty="0"/>
                    </a:p>
                  </a:txBody>
                  <a:tcPr/>
                </a:tc>
                <a:extLst>
                  <a:ext uri="{0D108BD9-81ED-4DB2-BD59-A6C34878D82A}">
                    <a16:rowId xmlns:a16="http://schemas.microsoft.com/office/drawing/2014/main" val="2572252609"/>
                  </a:ext>
                </a:extLst>
              </a:tr>
            </a:tbl>
          </a:graphicData>
        </a:graphic>
      </p:graphicFrame>
    </p:spTree>
    <p:extLst>
      <p:ext uri="{BB962C8B-B14F-4D97-AF65-F5344CB8AC3E}">
        <p14:creationId xmlns:p14="http://schemas.microsoft.com/office/powerpoint/2010/main" val="2916022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A46E-5FD2-C84E-4BA3-567EF0717A34}"/>
              </a:ext>
            </a:extLst>
          </p:cNvPr>
          <p:cNvSpPr>
            <a:spLocks noGrp="1"/>
          </p:cNvSpPr>
          <p:nvPr>
            <p:ph type="title"/>
          </p:nvPr>
        </p:nvSpPr>
        <p:spPr>
          <a:xfrm>
            <a:off x="838200" y="365126"/>
            <a:ext cx="10515600" cy="730249"/>
          </a:xfrm>
        </p:spPr>
        <p:txBody>
          <a:bodyPr/>
          <a:lstStyle/>
          <a:p>
            <a:pPr algn="ctr"/>
            <a:r>
              <a:rPr lang="en-US" dirty="0"/>
              <a:t>ZigBee</a:t>
            </a:r>
            <a:endParaRPr lang="en-IN" dirty="0"/>
          </a:p>
        </p:txBody>
      </p:sp>
      <p:sp>
        <p:nvSpPr>
          <p:cNvPr id="3" name="Content Placeholder 2">
            <a:extLst>
              <a:ext uri="{FF2B5EF4-FFF2-40B4-BE49-F238E27FC236}">
                <a16:creationId xmlns:a16="http://schemas.microsoft.com/office/drawing/2014/main" id="{4CB1045F-B9C6-671E-1D2D-2DFD2042AA19}"/>
              </a:ext>
            </a:extLst>
          </p:cNvPr>
          <p:cNvSpPr>
            <a:spLocks noGrp="1"/>
          </p:cNvSpPr>
          <p:nvPr>
            <p:ph idx="1"/>
          </p:nvPr>
        </p:nvSpPr>
        <p:spPr>
          <a:xfrm>
            <a:off x="838200" y="1186543"/>
            <a:ext cx="10515600" cy="4990420"/>
          </a:xfrm>
        </p:spPr>
        <p:txBody>
          <a:bodyPr/>
          <a:lstStyle/>
          <a:p>
            <a:r>
              <a:rPr lang="en-US" dirty="0"/>
              <a:t>It was ratified in 2004 after the release of IEEE802.15.4</a:t>
            </a:r>
          </a:p>
          <a:p>
            <a:r>
              <a:rPr lang="en-US" dirty="0"/>
              <a:t>Evolving ZigBee as an IoT solution for interconnecting smart objects.</a:t>
            </a:r>
          </a:p>
          <a:p>
            <a:r>
              <a:rPr lang="en-US" dirty="0"/>
              <a:t>ZigBee solutions are aimed at smarter objects and sensors that have low band width and low power needs.</a:t>
            </a:r>
          </a:p>
          <a:p>
            <a:r>
              <a:rPr lang="en-US" dirty="0"/>
              <a:t>Set of commands and message types were introduced in 2006 and numbers increased in 2007 called as ZigBee pro to achieve different functions for a device, such as metering, temperature or lighting control. </a:t>
            </a:r>
          </a:p>
          <a:p>
            <a:r>
              <a:rPr lang="en-US" dirty="0"/>
              <a:t>These set of commands and messages are called clusters.</a:t>
            </a:r>
            <a:endParaRPr lang="en-IN" dirty="0"/>
          </a:p>
        </p:txBody>
      </p:sp>
    </p:spTree>
    <p:extLst>
      <p:ext uri="{BB962C8B-B14F-4D97-AF65-F5344CB8AC3E}">
        <p14:creationId xmlns:p14="http://schemas.microsoft.com/office/powerpoint/2010/main" val="404425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CB71-FF3A-8B39-D357-A40C2AA145F8}"/>
              </a:ext>
            </a:extLst>
          </p:cNvPr>
          <p:cNvSpPr>
            <a:spLocks noGrp="1"/>
          </p:cNvSpPr>
          <p:nvPr>
            <p:ph type="title"/>
          </p:nvPr>
        </p:nvSpPr>
        <p:spPr>
          <a:xfrm>
            <a:off x="838200" y="365125"/>
            <a:ext cx="10515600" cy="713867"/>
          </a:xfrm>
        </p:spPr>
        <p:txBody>
          <a:bodyPr/>
          <a:lstStyle/>
          <a:p>
            <a:r>
              <a:rPr lang="en-US" dirty="0"/>
              <a:t>ZigBee continued…</a:t>
            </a:r>
            <a:endParaRPr lang="en-IN" dirty="0"/>
          </a:p>
        </p:txBody>
      </p:sp>
      <p:sp>
        <p:nvSpPr>
          <p:cNvPr id="3" name="Content Placeholder 2">
            <a:extLst>
              <a:ext uri="{FF2B5EF4-FFF2-40B4-BE49-F238E27FC236}">
                <a16:creationId xmlns:a16="http://schemas.microsoft.com/office/drawing/2014/main" id="{9F1F72C3-D099-5ED5-EFCF-20B03F8F422F}"/>
              </a:ext>
            </a:extLst>
          </p:cNvPr>
          <p:cNvSpPr>
            <a:spLocks noGrp="1"/>
          </p:cNvSpPr>
          <p:nvPr>
            <p:ph idx="1"/>
          </p:nvPr>
        </p:nvSpPr>
        <p:spPr>
          <a:xfrm>
            <a:off x="646176" y="1267841"/>
            <a:ext cx="10515600" cy="4351338"/>
          </a:xfrm>
        </p:spPr>
        <p:txBody>
          <a:bodyPr>
            <a:normAutofit fontScale="92500" lnSpcReduction="10000"/>
          </a:bodyPr>
          <a:lstStyle/>
          <a:p>
            <a:r>
              <a:rPr lang="en-US" dirty="0"/>
              <a:t>The ZigBee are well-known in the following areas:</a:t>
            </a:r>
          </a:p>
          <a:p>
            <a:pPr marL="0" indent="0">
              <a:buNone/>
            </a:pPr>
            <a:r>
              <a:rPr lang="en-US" dirty="0"/>
              <a:t>     Automation for commercial and retail</a:t>
            </a:r>
          </a:p>
          <a:p>
            <a:pPr marL="0" indent="0">
              <a:buNone/>
            </a:pPr>
            <a:r>
              <a:rPr lang="en-US" dirty="0"/>
              <a:t>     home applications </a:t>
            </a:r>
          </a:p>
          <a:p>
            <a:pPr marL="0" indent="0">
              <a:buNone/>
            </a:pPr>
            <a:r>
              <a:rPr lang="en-US" dirty="0"/>
              <a:t>     Smart energy</a:t>
            </a:r>
          </a:p>
          <a:p>
            <a:pPr marL="0" indent="0">
              <a:buNone/>
            </a:pPr>
            <a:r>
              <a:rPr lang="en-IN" dirty="0"/>
              <a:t>In the industrial and commercial automation: ZigBee-based device handles measuring temperature, humidity.</a:t>
            </a:r>
          </a:p>
          <a:p>
            <a:pPr marL="0" indent="0">
              <a:buNone/>
            </a:pPr>
            <a:r>
              <a:rPr lang="en-IN" dirty="0"/>
              <a:t>In home automation: ZigBee can control lighting, thermostats and security functions.</a:t>
            </a:r>
          </a:p>
          <a:p>
            <a:pPr marL="0" indent="0">
              <a:buNone/>
            </a:pPr>
            <a:r>
              <a:rPr lang="en-IN" dirty="0"/>
              <a:t>ZigBee  smart energy brings together a variety of interoperable products such as smart meters, that can monitor and control the use and delivery of utilities such as electricity and water.</a:t>
            </a:r>
          </a:p>
        </p:txBody>
      </p:sp>
    </p:spTree>
    <p:extLst>
      <p:ext uri="{BB962C8B-B14F-4D97-AF65-F5344CB8AC3E}">
        <p14:creationId xmlns:p14="http://schemas.microsoft.com/office/powerpoint/2010/main" val="1288653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75B6A7-9F78-8607-C910-7EF5D6E46384}"/>
              </a:ext>
            </a:extLst>
          </p:cNvPr>
          <p:cNvSpPr>
            <a:spLocks noGrp="1"/>
          </p:cNvSpPr>
          <p:nvPr>
            <p:ph idx="1"/>
          </p:nvPr>
        </p:nvSpPr>
        <p:spPr>
          <a:xfrm>
            <a:off x="733424" y="463550"/>
            <a:ext cx="11001375" cy="4351338"/>
          </a:xfrm>
        </p:spPr>
        <p:txBody>
          <a:bodyPr/>
          <a:lstStyle/>
          <a:p>
            <a:r>
              <a:rPr lang="en-US" dirty="0"/>
              <a:t>These ZigBee products are controlled by the utility provider and can help coordinate usage between homes and businesses and the utility provider itself to provide more efficient operations.</a:t>
            </a:r>
            <a:endParaRPr lang="en-IN" dirty="0"/>
          </a:p>
        </p:txBody>
      </p:sp>
      <p:pic>
        <p:nvPicPr>
          <p:cNvPr id="5" name="Picture 4">
            <a:extLst>
              <a:ext uri="{FF2B5EF4-FFF2-40B4-BE49-F238E27FC236}">
                <a16:creationId xmlns:a16="http://schemas.microsoft.com/office/drawing/2014/main" id="{336EF419-C11D-95E3-C74A-25C955DB2375}"/>
              </a:ext>
            </a:extLst>
          </p:cNvPr>
          <p:cNvPicPr>
            <a:picLocks noChangeAspect="1"/>
          </p:cNvPicPr>
          <p:nvPr/>
        </p:nvPicPr>
        <p:blipFill rotWithShape="1">
          <a:blip r:embed="rId2"/>
          <a:srcRect l="40703" t="34167" r="31016" b="32223"/>
          <a:stretch/>
        </p:blipFill>
        <p:spPr>
          <a:xfrm>
            <a:off x="8088065" y="1704974"/>
            <a:ext cx="3561009" cy="3733801"/>
          </a:xfrm>
          <a:prstGeom prst="rect">
            <a:avLst/>
          </a:prstGeom>
        </p:spPr>
      </p:pic>
      <p:sp>
        <p:nvSpPr>
          <p:cNvPr id="6" name="TextBox 5">
            <a:extLst>
              <a:ext uri="{FF2B5EF4-FFF2-40B4-BE49-F238E27FC236}">
                <a16:creationId xmlns:a16="http://schemas.microsoft.com/office/drawing/2014/main" id="{3AC20414-DDB3-1823-6950-085C1947FEDF}"/>
              </a:ext>
            </a:extLst>
          </p:cNvPr>
          <p:cNvSpPr txBox="1"/>
          <p:nvPr/>
        </p:nvSpPr>
        <p:spPr>
          <a:xfrm>
            <a:off x="885826" y="1797768"/>
            <a:ext cx="7266346" cy="3970318"/>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The ZigBee network and security layer provides mechanisms for network startup, configuration, routing, and securing communications. </a:t>
            </a:r>
          </a:p>
          <a:p>
            <a:pPr marL="457200" indent="-457200" algn="just">
              <a:buFont typeface="Arial" panose="020B0604020202020204" pitchFamily="34" charset="0"/>
              <a:buChar char="•"/>
            </a:pPr>
            <a:r>
              <a:rPr lang="en-US" sz="2800" dirty="0"/>
              <a:t>This includes calculating routing paths in what is often a changing topology, discovering neighbors, and managing the routing tables as devices join for the first time. </a:t>
            </a:r>
            <a:endParaRPr lang="en-IN" dirty="0"/>
          </a:p>
        </p:txBody>
      </p:sp>
    </p:spTree>
    <p:extLst>
      <p:ext uri="{BB962C8B-B14F-4D97-AF65-F5344CB8AC3E}">
        <p14:creationId xmlns:p14="http://schemas.microsoft.com/office/powerpoint/2010/main" val="3876367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FEC37-0F18-A8AC-0D28-130049B54C5B}"/>
              </a:ext>
            </a:extLst>
          </p:cNvPr>
          <p:cNvSpPr>
            <a:spLocks noGrp="1"/>
          </p:cNvSpPr>
          <p:nvPr>
            <p:ph idx="1"/>
          </p:nvPr>
        </p:nvSpPr>
        <p:spPr>
          <a:xfrm>
            <a:off x="1000125" y="377824"/>
            <a:ext cx="10515600" cy="5508626"/>
          </a:xfrm>
        </p:spPr>
        <p:txBody>
          <a:bodyPr>
            <a:normAutofit/>
          </a:bodyPr>
          <a:lstStyle/>
          <a:p>
            <a:pPr algn="just"/>
            <a:r>
              <a:rPr lang="en-US" dirty="0"/>
              <a:t>The network layer is also responsible for forming the appropriate topology, which is often a mesh but could be a star or tree as well. From a security perspective, ZigBee utilizes 802.15.4 for security at the MAC layer, using the Advanced Encryption Standard (AES) with a 128-bit key and also provides security at the network and application layers.</a:t>
            </a:r>
          </a:p>
          <a:p>
            <a:pPr algn="just"/>
            <a:r>
              <a:rPr lang="en-US" dirty="0"/>
              <a:t>The application support layer in Figure 4-3 interfaces the lower portion of the stack dealing with the networking of ZigBee devices with the higher-layer applications. </a:t>
            </a:r>
          </a:p>
          <a:p>
            <a:pPr algn="just"/>
            <a:r>
              <a:rPr lang="en-US" dirty="0"/>
              <a:t>ZigBee predefines many application profiles for certain industries, and vendors can optionally create their own custom ones at this layer.</a:t>
            </a:r>
            <a:endParaRPr lang="en-IN" dirty="0"/>
          </a:p>
        </p:txBody>
      </p:sp>
    </p:spTree>
    <p:extLst>
      <p:ext uri="{BB962C8B-B14F-4D97-AF65-F5344CB8AC3E}">
        <p14:creationId xmlns:p14="http://schemas.microsoft.com/office/powerpoint/2010/main" val="12783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D8EF-F30D-C499-3370-D8ECF2272D70}"/>
              </a:ext>
            </a:extLst>
          </p:cNvPr>
          <p:cNvSpPr>
            <a:spLocks noGrp="1"/>
          </p:cNvSpPr>
          <p:nvPr>
            <p:ph type="title"/>
          </p:nvPr>
        </p:nvSpPr>
        <p:spPr>
          <a:xfrm>
            <a:off x="838200" y="365126"/>
            <a:ext cx="10515600" cy="615950"/>
          </a:xfrm>
        </p:spPr>
        <p:txBody>
          <a:bodyPr>
            <a:normAutofit/>
          </a:bodyPr>
          <a:lstStyle/>
          <a:p>
            <a:r>
              <a:rPr lang="en-US" sz="3200" b="1" dirty="0">
                <a:latin typeface="+mn-lt"/>
              </a:rPr>
              <a:t>Range</a:t>
            </a:r>
            <a:endParaRPr lang="en-IN" sz="3200" b="1" dirty="0">
              <a:latin typeface="+mn-lt"/>
            </a:endParaRPr>
          </a:p>
        </p:txBody>
      </p:sp>
      <p:sp>
        <p:nvSpPr>
          <p:cNvPr id="3" name="Content Placeholder 2">
            <a:extLst>
              <a:ext uri="{FF2B5EF4-FFF2-40B4-BE49-F238E27FC236}">
                <a16:creationId xmlns:a16="http://schemas.microsoft.com/office/drawing/2014/main" id="{12CF755A-EE3D-17FE-EA3D-C22854BBD205}"/>
              </a:ext>
            </a:extLst>
          </p:cNvPr>
          <p:cNvSpPr>
            <a:spLocks noGrp="1"/>
          </p:cNvSpPr>
          <p:nvPr>
            <p:ph idx="1"/>
          </p:nvPr>
        </p:nvSpPr>
        <p:spPr>
          <a:xfrm>
            <a:off x="333375" y="1139825"/>
            <a:ext cx="6067426" cy="4351338"/>
          </a:xfrm>
        </p:spPr>
        <p:txBody>
          <a:bodyPr/>
          <a:lstStyle/>
          <a:p>
            <a:pPr marL="0" indent="0">
              <a:buNone/>
            </a:pPr>
            <a:r>
              <a:rPr lang="en-US" b="1" i="1" dirty="0"/>
              <a:t>Short Range: </a:t>
            </a:r>
          </a:p>
          <a:p>
            <a:pPr algn="just"/>
            <a:r>
              <a:rPr lang="en-US" dirty="0"/>
              <a:t>Classical wired serial cable. Wireless short-range technologies are often considered as an alternate to a serial cable, supporting tens meters of maximum distance between two device. E.g. IEEE802.15.1 Bluetooth and IEEE802.15.7 Visible Light Communications (VLC). </a:t>
            </a:r>
          </a:p>
          <a:p>
            <a:pPr algn="just"/>
            <a:r>
              <a:rPr lang="en-US" dirty="0"/>
              <a:t>Found in minor IoT Installations</a:t>
            </a:r>
            <a:endParaRPr lang="en-IN" dirty="0"/>
          </a:p>
        </p:txBody>
      </p:sp>
      <p:pic>
        <p:nvPicPr>
          <p:cNvPr id="5" name="Picture 4">
            <a:extLst>
              <a:ext uri="{FF2B5EF4-FFF2-40B4-BE49-F238E27FC236}">
                <a16:creationId xmlns:a16="http://schemas.microsoft.com/office/drawing/2014/main" id="{474910FF-5BEA-9BBD-51F9-C7C0359416C1}"/>
              </a:ext>
            </a:extLst>
          </p:cNvPr>
          <p:cNvPicPr>
            <a:picLocks noChangeAspect="1"/>
          </p:cNvPicPr>
          <p:nvPr/>
        </p:nvPicPr>
        <p:blipFill rotWithShape="1">
          <a:blip r:embed="rId2"/>
          <a:srcRect l="40313" t="32501" r="29297" b="38471"/>
          <a:stretch/>
        </p:blipFill>
        <p:spPr>
          <a:xfrm>
            <a:off x="6515100" y="1266825"/>
            <a:ext cx="5077037" cy="3990975"/>
          </a:xfrm>
          <a:prstGeom prst="rect">
            <a:avLst/>
          </a:prstGeom>
        </p:spPr>
      </p:pic>
    </p:spTree>
    <p:extLst>
      <p:ext uri="{BB962C8B-B14F-4D97-AF65-F5344CB8AC3E}">
        <p14:creationId xmlns:p14="http://schemas.microsoft.com/office/powerpoint/2010/main" val="838154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1D88-0D19-AD7B-90F3-2A2B205985EB}"/>
              </a:ext>
            </a:extLst>
          </p:cNvPr>
          <p:cNvSpPr>
            <a:spLocks noGrp="1"/>
          </p:cNvSpPr>
          <p:nvPr>
            <p:ph type="title"/>
          </p:nvPr>
        </p:nvSpPr>
        <p:spPr>
          <a:xfrm>
            <a:off x="533400" y="174626"/>
            <a:ext cx="10515600" cy="387349"/>
          </a:xfrm>
        </p:spPr>
        <p:txBody>
          <a:bodyPr>
            <a:normAutofit fontScale="90000"/>
          </a:bodyPr>
          <a:lstStyle/>
          <a:p>
            <a:pPr algn="ctr"/>
            <a:r>
              <a:rPr lang="en-US" sz="3600" b="1" dirty="0"/>
              <a:t>ZigBee IP</a:t>
            </a:r>
            <a:endParaRPr lang="en-IN" sz="3600" b="1" dirty="0"/>
          </a:p>
        </p:txBody>
      </p:sp>
      <p:sp>
        <p:nvSpPr>
          <p:cNvPr id="3" name="Content Placeholder 2">
            <a:extLst>
              <a:ext uri="{FF2B5EF4-FFF2-40B4-BE49-F238E27FC236}">
                <a16:creationId xmlns:a16="http://schemas.microsoft.com/office/drawing/2014/main" id="{29913754-0D97-D8AF-F9BE-F5F4927EBC10}"/>
              </a:ext>
            </a:extLst>
          </p:cNvPr>
          <p:cNvSpPr>
            <a:spLocks noGrp="1"/>
          </p:cNvSpPr>
          <p:nvPr>
            <p:ph idx="1"/>
          </p:nvPr>
        </p:nvSpPr>
        <p:spPr>
          <a:xfrm>
            <a:off x="638174" y="596900"/>
            <a:ext cx="11058525" cy="6013450"/>
          </a:xfrm>
        </p:spPr>
        <p:txBody>
          <a:bodyPr>
            <a:normAutofit/>
          </a:bodyPr>
          <a:lstStyle/>
          <a:p>
            <a:pPr algn="just"/>
            <a:r>
              <a:rPr lang="en-US" dirty="0"/>
              <a:t>ZigBee IP was created to embrace the open standards coming from the IETF’s work on LLNs, such as IPv6, 6LoWPAN, and RPL.</a:t>
            </a:r>
          </a:p>
          <a:p>
            <a:pPr algn="just"/>
            <a:r>
              <a:rPr lang="en-US" dirty="0"/>
              <a:t>ZigBee IP is a critical part of the Smart Energy (SE) Profile 2.0 specification from the ZigBee Alliance. SE 2.0 is aimed at smart metering and residential energy management systems. </a:t>
            </a:r>
          </a:p>
          <a:p>
            <a:pPr algn="just"/>
            <a:r>
              <a:rPr lang="en-US" dirty="0"/>
              <a:t>In fact, ZigBee IP was designed specifically for SE 2.0 but it is not limited to this use case.</a:t>
            </a:r>
          </a:p>
          <a:p>
            <a:pPr algn="just"/>
            <a:r>
              <a:rPr lang="en-US" dirty="0"/>
              <a:t>The 6LoWPAN mesh addressing header is not required as ZigBee IP utilizes the mesh over or route-over method for forwarding packets. ZigBee IP requires the support of 6LoWPAN’s fragmentation and header compression schemes.</a:t>
            </a:r>
          </a:p>
          <a:p>
            <a:pPr algn="just"/>
            <a:r>
              <a:rPr lang="en-US" dirty="0"/>
              <a:t>At the network layer, all ZigBee IP nodes support IPv6, ICMPv6, and 6LoWPAN Neighbor Discovery (ND), and utilize RPL for the routing of packets across the mesh network.</a:t>
            </a:r>
            <a:endParaRPr lang="en-IN" dirty="0"/>
          </a:p>
        </p:txBody>
      </p:sp>
    </p:spTree>
    <p:extLst>
      <p:ext uri="{BB962C8B-B14F-4D97-AF65-F5344CB8AC3E}">
        <p14:creationId xmlns:p14="http://schemas.microsoft.com/office/powerpoint/2010/main" val="446413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756B-DDA5-63AB-A2B4-49D68897E663}"/>
              </a:ext>
            </a:extLst>
          </p:cNvPr>
          <p:cNvSpPr>
            <a:spLocks noGrp="1"/>
          </p:cNvSpPr>
          <p:nvPr>
            <p:ph type="title"/>
          </p:nvPr>
        </p:nvSpPr>
        <p:spPr>
          <a:xfrm>
            <a:off x="838200" y="365125"/>
            <a:ext cx="10515600" cy="701675"/>
          </a:xfrm>
        </p:spPr>
        <p:txBody>
          <a:bodyPr/>
          <a:lstStyle/>
          <a:p>
            <a:r>
              <a:rPr lang="en-US" dirty="0"/>
              <a:t>ZigBee IP Continued…</a:t>
            </a:r>
            <a:endParaRPr lang="en-IN" dirty="0"/>
          </a:p>
        </p:txBody>
      </p:sp>
      <p:pic>
        <p:nvPicPr>
          <p:cNvPr id="5" name="Content Placeholder 4">
            <a:extLst>
              <a:ext uri="{FF2B5EF4-FFF2-40B4-BE49-F238E27FC236}">
                <a16:creationId xmlns:a16="http://schemas.microsoft.com/office/drawing/2014/main" id="{8BF46D17-7F49-797D-943B-433FE68C9363}"/>
              </a:ext>
            </a:extLst>
          </p:cNvPr>
          <p:cNvPicPr>
            <a:picLocks noGrp="1" noChangeAspect="1"/>
          </p:cNvPicPr>
          <p:nvPr>
            <p:ph idx="1"/>
          </p:nvPr>
        </p:nvPicPr>
        <p:blipFill rotWithShape="1">
          <a:blip r:embed="rId2"/>
          <a:srcRect l="38434" t="40147" r="33889" b="28274"/>
          <a:stretch/>
        </p:blipFill>
        <p:spPr>
          <a:xfrm>
            <a:off x="7134226" y="1228725"/>
            <a:ext cx="4210050" cy="3723103"/>
          </a:xfrm>
        </p:spPr>
      </p:pic>
      <p:sp>
        <p:nvSpPr>
          <p:cNvPr id="7" name="TextBox 6">
            <a:extLst>
              <a:ext uri="{FF2B5EF4-FFF2-40B4-BE49-F238E27FC236}">
                <a16:creationId xmlns:a16="http://schemas.microsoft.com/office/drawing/2014/main" id="{484361A8-B79A-4F0C-E4A9-6A23C54F9ECA}"/>
              </a:ext>
            </a:extLst>
          </p:cNvPr>
          <p:cNvSpPr txBox="1"/>
          <p:nvPr/>
        </p:nvSpPr>
        <p:spPr>
          <a:xfrm>
            <a:off x="876300" y="1065937"/>
            <a:ext cx="6096000" cy="3970318"/>
          </a:xfrm>
          <a:prstGeom prst="rect">
            <a:avLst/>
          </a:prstGeom>
          <a:noFill/>
        </p:spPr>
        <p:txBody>
          <a:bodyPr wrap="square">
            <a:spAutoFit/>
          </a:bodyPr>
          <a:lstStyle/>
          <a:p>
            <a:pPr algn="just"/>
            <a:r>
              <a:rPr lang="en-US" sz="2800" dirty="0"/>
              <a:t>ZigBee IP is a compelling protocol stack offering because it is based on</a:t>
            </a:r>
          </a:p>
          <a:p>
            <a:pPr algn="just"/>
            <a:r>
              <a:rPr lang="en-US" sz="2800" dirty="0"/>
              <a:t>current IoT standards at every layer under the application layer. This opens up opportunities for ZigBee IP to integrate and interoperate on just about any 802.15.4 network with other solutions built on these open IoT standards.</a:t>
            </a:r>
            <a:endParaRPr lang="en-IN" sz="2800" dirty="0"/>
          </a:p>
        </p:txBody>
      </p:sp>
    </p:spTree>
    <p:extLst>
      <p:ext uri="{BB962C8B-B14F-4D97-AF65-F5344CB8AC3E}">
        <p14:creationId xmlns:p14="http://schemas.microsoft.com/office/powerpoint/2010/main" val="3033874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02F8-FC0A-9FFD-6CC1-3B00B8D6F4F4}"/>
              </a:ext>
            </a:extLst>
          </p:cNvPr>
          <p:cNvSpPr>
            <a:spLocks noGrp="1"/>
          </p:cNvSpPr>
          <p:nvPr>
            <p:ph type="title"/>
          </p:nvPr>
        </p:nvSpPr>
        <p:spPr>
          <a:xfrm>
            <a:off x="838200" y="365125"/>
            <a:ext cx="10515600" cy="587375"/>
          </a:xfrm>
        </p:spPr>
        <p:txBody>
          <a:bodyPr>
            <a:normAutofit fontScale="90000"/>
          </a:bodyPr>
          <a:lstStyle/>
          <a:p>
            <a:r>
              <a:rPr lang="en-US" dirty="0"/>
              <a:t>Physical Layer</a:t>
            </a:r>
            <a:endParaRPr lang="en-IN" dirty="0"/>
          </a:p>
        </p:txBody>
      </p:sp>
      <p:sp>
        <p:nvSpPr>
          <p:cNvPr id="3" name="Content Placeholder 2">
            <a:extLst>
              <a:ext uri="{FF2B5EF4-FFF2-40B4-BE49-F238E27FC236}">
                <a16:creationId xmlns:a16="http://schemas.microsoft.com/office/drawing/2014/main" id="{73569D6C-E60C-E481-005C-2EB3244FAA76}"/>
              </a:ext>
            </a:extLst>
          </p:cNvPr>
          <p:cNvSpPr>
            <a:spLocks noGrp="1"/>
          </p:cNvSpPr>
          <p:nvPr>
            <p:ph idx="1"/>
          </p:nvPr>
        </p:nvSpPr>
        <p:spPr>
          <a:xfrm>
            <a:off x="619125" y="1082674"/>
            <a:ext cx="11182350" cy="5346701"/>
          </a:xfrm>
        </p:spPr>
        <p:txBody>
          <a:bodyPr>
            <a:normAutofit/>
          </a:bodyPr>
          <a:lstStyle/>
          <a:p>
            <a:pPr algn="just"/>
            <a:r>
              <a:rPr lang="en-US" dirty="0"/>
              <a:t>The 802.15.4 standard supports an extensive number of PHY options that range from 2.4 GHz to sub-GHz frequencies in ISM bands. The original IEEE 802.15.4-2003 standard specified only three PHY options based on direct sequence spread spectrum (DSSS) modulation. </a:t>
            </a:r>
          </a:p>
          <a:p>
            <a:pPr algn="just"/>
            <a:r>
              <a:rPr lang="en-US" dirty="0"/>
              <a:t>DSSS is a modulation technique in which a signal is intentionally spread in the frequency domain, resulting in greater bandwidth.</a:t>
            </a:r>
          </a:p>
          <a:p>
            <a:pPr algn="just"/>
            <a:r>
              <a:rPr lang="en-US" dirty="0"/>
              <a:t> The original physical layer transmission options were as follows:</a:t>
            </a:r>
          </a:p>
          <a:p>
            <a:pPr marL="0" indent="0" algn="just">
              <a:buNone/>
            </a:pPr>
            <a:r>
              <a:rPr lang="en-US" dirty="0"/>
              <a:t>■ 2.4 GHz, 16 channels, with a data rate of 250 kbps</a:t>
            </a:r>
          </a:p>
          <a:p>
            <a:pPr marL="0" indent="0">
              <a:buNone/>
            </a:pPr>
            <a:r>
              <a:rPr lang="en-US" dirty="0"/>
              <a:t>■ 915 MHz, 10 channels, with a data rate of 40 kbps</a:t>
            </a:r>
          </a:p>
          <a:p>
            <a:pPr marL="0" indent="0">
              <a:buNone/>
            </a:pPr>
            <a:r>
              <a:rPr lang="en-US" dirty="0"/>
              <a:t>■ 868 MHz, 1 channel, with a data rate of 20 kbps</a:t>
            </a:r>
            <a:endParaRPr lang="en-IN" dirty="0"/>
          </a:p>
        </p:txBody>
      </p:sp>
    </p:spTree>
    <p:extLst>
      <p:ext uri="{BB962C8B-B14F-4D97-AF65-F5344CB8AC3E}">
        <p14:creationId xmlns:p14="http://schemas.microsoft.com/office/powerpoint/2010/main" val="3558735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3873-B7C3-96AE-4298-2AB2B7C5B178}"/>
              </a:ext>
            </a:extLst>
          </p:cNvPr>
          <p:cNvSpPr>
            <a:spLocks noGrp="1"/>
          </p:cNvSpPr>
          <p:nvPr>
            <p:ph type="title"/>
          </p:nvPr>
        </p:nvSpPr>
        <p:spPr>
          <a:xfrm>
            <a:off x="647700" y="136526"/>
            <a:ext cx="10515600" cy="787400"/>
          </a:xfrm>
        </p:spPr>
        <p:txBody>
          <a:bodyPr/>
          <a:lstStyle/>
          <a:p>
            <a:r>
              <a:rPr lang="en-US" dirty="0"/>
              <a:t>Physical Layer</a:t>
            </a:r>
            <a:endParaRPr lang="en-IN" dirty="0"/>
          </a:p>
        </p:txBody>
      </p:sp>
      <p:sp>
        <p:nvSpPr>
          <p:cNvPr id="3" name="Content Placeholder 2">
            <a:extLst>
              <a:ext uri="{FF2B5EF4-FFF2-40B4-BE49-F238E27FC236}">
                <a16:creationId xmlns:a16="http://schemas.microsoft.com/office/drawing/2014/main" id="{BCD50715-CEE1-2A30-C550-4C61708E38E4}"/>
              </a:ext>
            </a:extLst>
          </p:cNvPr>
          <p:cNvSpPr>
            <a:spLocks noGrp="1"/>
          </p:cNvSpPr>
          <p:nvPr>
            <p:ph idx="1"/>
          </p:nvPr>
        </p:nvSpPr>
        <p:spPr>
          <a:xfrm>
            <a:off x="342900" y="901700"/>
            <a:ext cx="11610975" cy="4351338"/>
          </a:xfrm>
        </p:spPr>
        <p:txBody>
          <a:bodyPr>
            <a:noAutofit/>
          </a:bodyPr>
          <a:lstStyle/>
          <a:p>
            <a:r>
              <a:rPr lang="en-US" dirty="0"/>
              <a:t>The 915 MHz band operates mainly in North and South America, and the 868 MHz frequencies are used in Europe, the Middle East, and Africa. IEEE 802.15.4-2006, 802.15.4-2011, and IEEE 802.15.4-2015 introduced additional PHY communication options, including the following:</a:t>
            </a:r>
          </a:p>
          <a:p>
            <a:r>
              <a:rPr lang="en-US" dirty="0"/>
              <a:t>OQPSK PHY: This is DSSS PHY, employing offset quadrature phase-shift keying</a:t>
            </a:r>
          </a:p>
          <a:p>
            <a:pPr marL="0" indent="0">
              <a:buNone/>
            </a:pPr>
            <a:r>
              <a:rPr lang="en-US" dirty="0"/>
              <a:t>(OQPSK) modulation. OQPSK is a modulation technique that uses four unique bit values that are signaled by phase changes. An offset function that is present during phase shifts allows data to be transmitted more reliably.</a:t>
            </a:r>
          </a:p>
          <a:p>
            <a:r>
              <a:rPr lang="en-US" dirty="0"/>
              <a:t> BPSK PHY: This is DSSS PHY, employing binary phase-shift keying (BPSK) modulation. BPSK specifies two unique phase shifts as its data encoding scheme.</a:t>
            </a:r>
          </a:p>
          <a:p>
            <a:pPr marL="0" indent="0">
              <a:buNone/>
            </a:pPr>
            <a:endParaRPr lang="en-IN" dirty="0"/>
          </a:p>
        </p:txBody>
      </p:sp>
    </p:spTree>
    <p:extLst>
      <p:ext uri="{BB962C8B-B14F-4D97-AF65-F5344CB8AC3E}">
        <p14:creationId xmlns:p14="http://schemas.microsoft.com/office/powerpoint/2010/main" val="483819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47F47-A136-0532-7BD7-463756052E7B}"/>
              </a:ext>
            </a:extLst>
          </p:cNvPr>
          <p:cNvSpPr>
            <a:spLocks noGrp="1"/>
          </p:cNvSpPr>
          <p:nvPr>
            <p:ph idx="1"/>
          </p:nvPr>
        </p:nvSpPr>
        <p:spPr>
          <a:xfrm>
            <a:off x="219075" y="454025"/>
            <a:ext cx="11725275" cy="4351338"/>
          </a:xfrm>
        </p:spPr>
        <p:txBody>
          <a:bodyPr/>
          <a:lstStyle/>
          <a:p>
            <a:r>
              <a:rPr lang="en-US" dirty="0"/>
              <a:t>ASK PHY: This is parallel sequence spread spectrum (PSSS) PHY, employing amplitude shift keying (ASK) and BPSK modulation. PSSS is an advanced encoding scheme that offers increased range, throughput, data rates, and signal integrity  compared to DSSS. ASK uses amplitude shifts instead of phase shifts to signal  different bit values.</a:t>
            </a:r>
          </a:p>
          <a:p>
            <a:r>
              <a:rPr lang="en-US" dirty="0"/>
              <a:t>Figure 4-5 shows the frame for the 802.15.4 physical layer. The synchronization header for this frame is composed of the Preamble and the Start of Frame Delimiter fields. The Preamble field is a 32-bit 4-byte pattern that identifies the start of the frame and is used to synchronize the data transmission.</a:t>
            </a:r>
          </a:p>
          <a:p>
            <a:endParaRPr lang="en-IN" dirty="0"/>
          </a:p>
        </p:txBody>
      </p:sp>
      <p:pic>
        <p:nvPicPr>
          <p:cNvPr id="5" name="Picture 4">
            <a:extLst>
              <a:ext uri="{FF2B5EF4-FFF2-40B4-BE49-F238E27FC236}">
                <a16:creationId xmlns:a16="http://schemas.microsoft.com/office/drawing/2014/main" id="{E0B79265-7A28-5920-DDC2-D9D3CCB86945}"/>
              </a:ext>
            </a:extLst>
          </p:cNvPr>
          <p:cNvPicPr>
            <a:picLocks noChangeAspect="1"/>
          </p:cNvPicPr>
          <p:nvPr/>
        </p:nvPicPr>
        <p:blipFill rotWithShape="1">
          <a:blip r:embed="rId2"/>
          <a:srcRect l="39453" t="28055" r="20156" b="45972"/>
          <a:stretch/>
        </p:blipFill>
        <p:spPr>
          <a:xfrm>
            <a:off x="3657600" y="4133851"/>
            <a:ext cx="6734175" cy="2343150"/>
          </a:xfrm>
          <a:prstGeom prst="rect">
            <a:avLst/>
          </a:prstGeom>
        </p:spPr>
      </p:pic>
    </p:spTree>
    <p:extLst>
      <p:ext uri="{BB962C8B-B14F-4D97-AF65-F5344CB8AC3E}">
        <p14:creationId xmlns:p14="http://schemas.microsoft.com/office/powerpoint/2010/main" val="873048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E2B3-56A2-6CDB-7FC3-380440C8FD39}"/>
              </a:ext>
            </a:extLst>
          </p:cNvPr>
          <p:cNvSpPr>
            <a:spLocks noGrp="1"/>
          </p:cNvSpPr>
          <p:nvPr>
            <p:ph type="title"/>
          </p:nvPr>
        </p:nvSpPr>
        <p:spPr>
          <a:xfrm>
            <a:off x="838200" y="365125"/>
            <a:ext cx="10515600" cy="777875"/>
          </a:xfrm>
        </p:spPr>
        <p:txBody>
          <a:bodyPr/>
          <a:lstStyle/>
          <a:p>
            <a:endParaRPr lang="en-IN" dirty="0"/>
          </a:p>
        </p:txBody>
      </p:sp>
      <p:sp>
        <p:nvSpPr>
          <p:cNvPr id="3" name="Content Placeholder 2">
            <a:extLst>
              <a:ext uri="{FF2B5EF4-FFF2-40B4-BE49-F238E27FC236}">
                <a16:creationId xmlns:a16="http://schemas.microsoft.com/office/drawing/2014/main" id="{F8EAC2A4-2455-DD43-2557-6296D89E22E4}"/>
              </a:ext>
            </a:extLst>
          </p:cNvPr>
          <p:cNvSpPr>
            <a:spLocks noGrp="1"/>
          </p:cNvSpPr>
          <p:nvPr>
            <p:ph idx="1"/>
          </p:nvPr>
        </p:nvSpPr>
        <p:spPr/>
        <p:txBody>
          <a:bodyPr/>
          <a:lstStyle/>
          <a:p>
            <a:r>
              <a:rPr lang="en-US" dirty="0"/>
              <a:t>The PHY Header portion of the PHY frame shown in Figure 4-5 is simply a frame length value. It lets the receiver know how much total data to expect in the PHY </a:t>
            </a:r>
            <a:r>
              <a:rPr lang="en-US"/>
              <a:t>service data unit </a:t>
            </a:r>
            <a:r>
              <a:rPr lang="en-US" dirty="0"/>
              <a:t>(PSDU) portion of the 802.4.15 PHY. The PSDU is the data field or payload.</a:t>
            </a:r>
            <a:endParaRPr lang="en-IN" dirty="0"/>
          </a:p>
        </p:txBody>
      </p:sp>
    </p:spTree>
    <p:extLst>
      <p:ext uri="{BB962C8B-B14F-4D97-AF65-F5344CB8AC3E}">
        <p14:creationId xmlns:p14="http://schemas.microsoft.com/office/powerpoint/2010/main" val="759964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D86AF-2172-3297-59BA-FC86C7AE425A}"/>
              </a:ext>
            </a:extLst>
          </p:cNvPr>
          <p:cNvSpPr>
            <a:spLocks noGrp="1"/>
          </p:cNvSpPr>
          <p:nvPr>
            <p:ph type="title"/>
          </p:nvPr>
        </p:nvSpPr>
        <p:spPr>
          <a:xfrm>
            <a:off x="838200" y="365125"/>
            <a:ext cx="10515600" cy="339725"/>
          </a:xfrm>
        </p:spPr>
        <p:txBody>
          <a:bodyPr>
            <a:normAutofit fontScale="90000"/>
          </a:bodyPr>
          <a:lstStyle/>
          <a:p>
            <a:pPr algn="ctr"/>
            <a:r>
              <a:rPr lang="en-US" dirty="0"/>
              <a:t>MAC Layer</a:t>
            </a:r>
            <a:endParaRPr lang="en-IN" dirty="0"/>
          </a:p>
        </p:txBody>
      </p:sp>
      <p:sp>
        <p:nvSpPr>
          <p:cNvPr id="3" name="Content Placeholder 2">
            <a:extLst>
              <a:ext uri="{FF2B5EF4-FFF2-40B4-BE49-F238E27FC236}">
                <a16:creationId xmlns:a16="http://schemas.microsoft.com/office/drawing/2014/main" id="{052BAE2B-B570-C44D-EADB-6578A3C59756}"/>
              </a:ext>
            </a:extLst>
          </p:cNvPr>
          <p:cNvSpPr>
            <a:spLocks noGrp="1"/>
          </p:cNvSpPr>
          <p:nvPr>
            <p:ph idx="1"/>
          </p:nvPr>
        </p:nvSpPr>
        <p:spPr>
          <a:xfrm>
            <a:off x="571500" y="920750"/>
            <a:ext cx="10953750" cy="4351338"/>
          </a:xfrm>
        </p:spPr>
        <p:txBody>
          <a:bodyPr/>
          <a:lstStyle/>
          <a:p>
            <a:r>
              <a:rPr lang="en-US" dirty="0"/>
              <a:t>At this layer, the scheduling and routing of data frames are also considered. The 802.15.4 MAC layer performs the following tasks:</a:t>
            </a:r>
          </a:p>
          <a:p>
            <a:r>
              <a:rPr lang="en-US" dirty="0"/>
              <a:t> Network beaconing for devices acting as coordinators</a:t>
            </a:r>
          </a:p>
          <a:p>
            <a:r>
              <a:rPr lang="en-US" dirty="0"/>
              <a:t>PAN association and disassociation by a device</a:t>
            </a:r>
          </a:p>
          <a:p>
            <a:r>
              <a:rPr lang="en-US" dirty="0"/>
              <a:t>Device security</a:t>
            </a:r>
          </a:p>
          <a:p>
            <a:r>
              <a:rPr lang="en-US" dirty="0"/>
              <a:t>Reliable link communications between two peer MAC entities.</a:t>
            </a:r>
            <a:endParaRPr lang="en-IN" dirty="0"/>
          </a:p>
        </p:txBody>
      </p:sp>
    </p:spTree>
    <p:extLst>
      <p:ext uri="{BB962C8B-B14F-4D97-AF65-F5344CB8AC3E}">
        <p14:creationId xmlns:p14="http://schemas.microsoft.com/office/powerpoint/2010/main" val="2329916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D4CC-A7CB-8E98-3939-0FB9EC98115C}"/>
              </a:ext>
            </a:extLst>
          </p:cNvPr>
          <p:cNvSpPr>
            <a:spLocks noGrp="1"/>
          </p:cNvSpPr>
          <p:nvPr>
            <p:ph type="title"/>
          </p:nvPr>
        </p:nvSpPr>
        <p:spPr>
          <a:xfrm>
            <a:off x="838200" y="365125"/>
            <a:ext cx="10515600" cy="835025"/>
          </a:xfrm>
        </p:spPr>
        <p:txBody>
          <a:bodyPr/>
          <a:lstStyle/>
          <a:p>
            <a:r>
              <a:rPr lang="en-US" dirty="0"/>
              <a:t>MAC Layer continued</a:t>
            </a:r>
            <a:endParaRPr lang="en-IN" dirty="0"/>
          </a:p>
        </p:txBody>
      </p:sp>
      <p:sp>
        <p:nvSpPr>
          <p:cNvPr id="3" name="Content Placeholder 2">
            <a:extLst>
              <a:ext uri="{FF2B5EF4-FFF2-40B4-BE49-F238E27FC236}">
                <a16:creationId xmlns:a16="http://schemas.microsoft.com/office/drawing/2014/main" id="{3EC996E5-0E77-929D-6CCF-175D0218CAAE}"/>
              </a:ext>
            </a:extLst>
          </p:cNvPr>
          <p:cNvSpPr>
            <a:spLocks noGrp="1"/>
          </p:cNvSpPr>
          <p:nvPr>
            <p:ph idx="1"/>
          </p:nvPr>
        </p:nvSpPr>
        <p:spPr/>
        <p:txBody>
          <a:bodyPr/>
          <a:lstStyle/>
          <a:p>
            <a:r>
              <a:rPr lang="en-US" dirty="0"/>
              <a:t>The MAC layer achieves these tasks by using various predefined frame types. In fact, four types of MAC frames are specified in 802.15.4:</a:t>
            </a:r>
          </a:p>
          <a:p>
            <a:r>
              <a:rPr lang="en-US" dirty="0"/>
              <a:t> Data frame: Handles all transfer of data</a:t>
            </a:r>
          </a:p>
          <a:p>
            <a:r>
              <a:rPr lang="en-US" dirty="0"/>
              <a:t>Beacon frame: used in the transmission of beacons from a PAN coordinator</a:t>
            </a:r>
          </a:p>
          <a:p>
            <a:r>
              <a:rPr lang="en-US" dirty="0"/>
              <a:t>Acknowledge frame: Confirms the successful reception of a frame</a:t>
            </a:r>
          </a:p>
          <a:p>
            <a:r>
              <a:rPr lang="en-US" dirty="0"/>
              <a:t>MAC Command frame: Responsible for control Communication between devices.</a:t>
            </a:r>
            <a:endParaRPr lang="en-IN" dirty="0"/>
          </a:p>
        </p:txBody>
      </p:sp>
    </p:spTree>
    <p:extLst>
      <p:ext uri="{BB962C8B-B14F-4D97-AF65-F5344CB8AC3E}">
        <p14:creationId xmlns:p14="http://schemas.microsoft.com/office/powerpoint/2010/main" val="355410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6368-435B-76A4-0217-E15B75476C74}"/>
              </a:ext>
            </a:extLst>
          </p:cNvPr>
          <p:cNvSpPr>
            <a:spLocks noGrp="1"/>
          </p:cNvSpPr>
          <p:nvPr>
            <p:ph type="title"/>
          </p:nvPr>
        </p:nvSpPr>
        <p:spPr>
          <a:xfrm>
            <a:off x="838200" y="365126"/>
            <a:ext cx="10515600" cy="768350"/>
          </a:xfrm>
        </p:spPr>
        <p:txBody>
          <a:bodyPr/>
          <a:lstStyle/>
          <a:p>
            <a:r>
              <a:rPr lang="en-US" dirty="0"/>
              <a:t>MAC Layer</a:t>
            </a:r>
            <a:endParaRPr lang="en-IN" dirty="0"/>
          </a:p>
        </p:txBody>
      </p:sp>
      <p:sp>
        <p:nvSpPr>
          <p:cNvPr id="3" name="Content Placeholder 2">
            <a:extLst>
              <a:ext uri="{FF2B5EF4-FFF2-40B4-BE49-F238E27FC236}">
                <a16:creationId xmlns:a16="http://schemas.microsoft.com/office/drawing/2014/main" id="{D4660283-A4D4-C17A-A4E7-5C4F7797B62A}"/>
              </a:ext>
            </a:extLst>
          </p:cNvPr>
          <p:cNvSpPr>
            <a:spLocks noGrp="1"/>
          </p:cNvSpPr>
          <p:nvPr>
            <p:ph idx="1"/>
          </p:nvPr>
        </p:nvSpPr>
        <p:spPr>
          <a:xfrm>
            <a:off x="523874" y="1196974"/>
            <a:ext cx="11172825" cy="5337175"/>
          </a:xfrm>
        </p:spPr>
        <p:txBody>
          <a:bodyPr>
            <a:normAutofit/>
          </a:bodyPr>
          <a:lstStyle/>
          <a:p>
            <a:pPr algn="just"/>
            <a:r>
              <a:rPr lang="en-US" dirty="0"/>
              <a:t>The MAC Header field is composed of the Frame Control. Sequence Number and the Addressing fields. The Frame Control field defines attributes such as frame types, addressing modes and other control flags. </a:t>
            </a:r>
          </a:p>
          <a:p>
            <a:pPr algn="just"/>
            <a:r>
              <a:rPr lang="en-US" dirty="0"/>
              <a:t>The Sequence Number field indicates the sequence identifier for the frame. The addressing field specifies the source and the Destination PAN Identifier fields as well as the Source and Destination Address fields.</a:t>
            </a:r>
          </a:p>
          <a:p>
            <a:pPr algn="just"/>
            <a:r>
              <a:rPr lang="en-IN" dirty="0"/>
              <a:t>The MAC payload field varies by individual frame type. For example, beacon frames have specific fields and payloads related to beacons, while MAC command frames have different field present. The MAC Footer field is nothing more than a frame check sequence(FCS).</a:t>
            </a:r>
          </a:p>
          <a:p>
            <a:pPr algn="just"/>
            <a:r>
              <a:rPr lang="en-IN" dirty="0"/>
              <a:t>An FCS is a calculation based on the data in the frame that is used by the receiving side to confirm the integrity of the data in the frame.</a:t>
            </a:r>
          </a:p>
        </p:txBody>
      </p:sp>
    </p:spTree>
    <p:extLst>
      <p:ext uri="{BB962C8B-B14F-4D97-AF65-F5344CB8AC3E}">
        <p14:creationId xmlns:p14="http://schemas.microsoft.com/office/powerpoint/2010/main" val="116769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585C6E-EA90-3172-CCB2-BB6DFAB2B76C}"/>
              </a:ext>
            </a:extLst>
          </p:cNvPr>
          <p:cNvPicPr>
            <a:picLocks noChangeAspect="1"/>
          </p:cNvPicPr>
          <p:nvPr/>
        </p:nvPicPr>
        <p:blipFill rotWithShape="1">
          <a:blip r:embed="rId2"/>
          <a:srcRect l="39167" t="37639" r="18167" b="24593"/>
          <a:stretch/>
        </p:blipFill>
        <p:spPr>
          <a:xfrm>
            <a:off x="4795520" y="427354"/>
            <a:ext cx="7232092" cy="5739766"/>
          </a:xfrm>
          <a:prstGeom prst="rect">
            <a:avLst/>
          </a:prstGeom>
        </p:spPr>
      </p:pic>
      <p:sp>
        <p:nvSpPr>
          <p:cNvPr id="6" name="TextBox 5">
            <a:extLst>
              <a:ext uri="{FF2B5EF4-FFF2-40B4-BE49-F238E27FC236}">
                <a16:creationId xmlns:a16="http://schemas.microsoft.com/office/drawing/2014/main" id="{3EC9C6F8-5AA6-CA15-62E5-08CA28865064}"/>
              </a:ext>
            </a:extLst>
          </p:cNvPr>
          <p:cNvSpPr txBox="1"/>
          <p:nvPr/>
        </p:nvSpPr>
        <p:spPr>
          <a:xfrm>
            <a:off x="406401" y="995680"/>
            <a:ext cx="5090159"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IEEE 802.15.4 requires all devices to support a unique 64-bit extended MAC address, based on EUI-64.</a:t>
            </a:r>
          </a:p>
          <a:p>
            <a:pPr marL="342900" indent="-342900">
              <a:buFont typeface="Arial" panose="020B0604020202020204" pitchFamily="34" charset="0"/>
              <a:buChar char="•"/>
            </a:pPr>
            <a:r>
              <a:rPr lang="en-US" sz="2400" dirty="0"/>
              <a:t>Maximum payload is 127 bytes.</a:t>
            </a:r>
          </a:p>
          <a:p>
            <a:pPr marL="342900" indent="-342900">
              <a:buFont typeface="Arial" panose="020B0604020202020204" pitchFamily="34" charset="0"/>
              <a:buChar char="•"/>
            </a:pPr>
            <a:r>
              <a:rPr lang="en-US" sz="2400" dirty="0"/>
              <a:t>802.15.4 defines 16-bit “short address” is assigned to devices.</a:t>
            </a:r>
            <a:endParaRPr lang="en-IN" sz="2400" dirty="0"/>
          </a:p>
        </p:txBody>
      </p:sp>
    </p:spTree>
    <p:extLst>
      <p:ext uri="{BB962C8B-B14F-4D97-AF65-F5344CB8AC3E}">
        <p14:creationId xmlns:p14="http://schemas.microsoft.com/office/powerpoint/2010/main" val="1227489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7FE052-B07C-7360-733E-13F2EF96C7D6}"/>
              </a:ext>
            </a:extLst>
          </p:cNvPr>
          <p:cNvSpPr>
            <a:spLocks noGrp="1"/>
          </p:cNvSpPr>
          <p:nvPr>
            <p:ph idx="1"/>
          </p:nvPr>
        </p:nvSpPr>
        <p:spPr>
          <a:xfrm>
            <a:off x="419100" y="587375"/>
            <a:ext cx="11658600" cy="4351338"/>
          </a:xfrm>
        </p:spPr>
        <p:txBody>
          <a:bodyPr/>
          <a:lstStyle/>
          <a:p>
            <a:pPr marL="0" indent="0">
              <a:buNone/>
            </a:pPr>
            <a:r>
              <a:rPr lang="en-US" b="1" i="1" dirty="0"/>
              <a:t>Medium Range:</a:t>
            </a:r>
          </a:p>
          <a:p>
            <a:pPr algn="just"/>
            <a:r>
              <a:rPr lang="en-US" sz="2400" dirty="0"/>
              <a:t>Main category of IoT access technologies.</a:t>
            </a:r>
          </a:p>
          <a:p>
            <a:pPr algn="just"/>
            <a:r>
              <a:rPr lang="en-US" sz="2400" dirty="0"/>
              <a:t>Range of tens to hundred meters</a:t>
            </a:r>
          </a:p>
          <a:p>
            <a:pPr algn="just"/>
            <a:r>
              <a:rPr lang="en-US" sz="2400" dirty="0"/>
              <a:t>Maximum distance is less than 1 mile between two devices.</a:t>
            </a:r>
          </a:p>
          <a:p>
            <a:pPr algn="just"/>
            <a:r>
              <a:rPr lang="en-US" sz="2400" dirty="0"/>
              <a:t>E.g. IEEE802.11 Wi-Fi, IEEE802.15.4 and 802.15.4g WPAN.</a:t>
            </a:r>
          </a:p>
          <a:p>
            <a:pPr algn="just"/>
            <a:r>
              <a:rPr lang="en-US" sz="2400" dirty="0"/>
              <a:t>Wired technologies such as IEEE802.3 Ethernet and IEEE1901.2 Narrowband Power Line Communications(PLC)</a:t>
            </a:r>
            <a:endParaRPr lang="en-IN" sz="2400" dirty="0"/>
          </a:p>
        </p:txBody>
      </p:sp>
    </p:spTree>
    <p:extLst>
      <p:ext uri="{BB962C8B-B14F-4D97-AF65-F5344CB8AC3E}">
        <p14:creationId xmlns:p14="http://schemas.microsoft.com/office/powerpoint/2010/main" val="2260005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4557-656C-1356-7CEB-1DAE38EA0B4C}"/>
              </a:ext>
            </a:extLst>
          </p:cNvPr>
          <p:cNvSpPr>
            <a:spLocks noGrp="1"/>
          </p:cNvSpPr>
          <p:nvPr>
            <p:ph type="title"/>
          </p:nvPr>
        </p:nvSpPr>
        <p:spPr>
          <a:xfrm>
            <a:off x="513080" y="182245"/>
            <a:ext cx="10515600" cy="813435"/>
          </a:xfrm>
        </p:spPr>
        <p:txBody>
          <a:bodyPr>
            <a:normAutofit/>
          </a:bodyPr>
          <a:lstStyle/>
          <a:p>
            <a:pPr algn="ctr"/>
            <a:r>
              <a:rPr lang="en-US" sz="3600" b="1" dirty="0"/>
              <a:t>Topology</a:t>
            </a:r>
            <a:endParaRPr lang="en-IN" sz="3600" b="1" dirty="0"/>
          </a:p>
        </p:txBody>
      </p:sp>
      <p:sp>
        <p:nvSpPr>
          <p:cNvPr id="3" name="Content Placeholder 2">
            <a:extLst>
              <a:ext uri="{FF2B5EF4-FFF2-40B4-BE49-F238E27FC236}">
                <a16:creationId xmlns:a16="http://schemas.microsoft.com/office/drawing/2014/main" id="{B87BDA72-96FD-FF61-9E07-14A83A799E43}"/>
              </a:ext>
            </a:extLst>
          </p:cNvPr>
          <p:cNvSpPr>
            <a:spLocks noGrp="1"/>
          </p:cNvSpPr>
          <p:nvPr>
            <p:ph idx="1"/>
          </p:nvPr>
        </p:nvSpPr>
        <p:spPr>
          <a:xfrm>
            <a:off x="553720" y="1297304"/>
            <a:ext cx="11343640" cy="4890135"/>
          </a:xfrm>
        </p:spPr>
        <p:txBody>
          <a:bodyPr>
            <a:normAutofit/>
          </a:bodyPr>
          <a:lstStyle/>
          <a:p>
            <a:pPr algn="just"/>
            <a:r>
              <a:rPr lang="en-US" dirty="0"/>
              <a:t>IEEE 802.15.4-based networks can be built as star, peer-to-peer, or mesh topologies. Mesh networks tie together many nodes.</a:t>
            </a:r>
          </a:p>
          <a:p>
            <a:pPr algn="just"/>
            <a:r>
              <a:rPr lang="en-US" dirty="0"/>
              <a:t>802.15.4 PAN should set up with a unique ID. All the nodes in the same 802.15.4 network should use the same PAN ID.</a:t>
            </a:r>
          </a:p>
          <a:p>
            <a:r>
              <a:rPr lang="en-IN" dirty="0"/>
              <a:t>Full-function devices(FFDs) and reduced-function devices(RFDs) are defined in 802.15.4.</a:t>
            </a:r>
          </a:p>
          <a:p>
            <a:pPr algn="just"/>
            <a:r>
              <a:rPr lang="en-IN" dirty="0"/>
              <a:t>A minimum of one FFD acting as a PAN </a:t>
            </a:r>
          </a:p>
          <a:p>
            <a:pPr marL="0" indent="0" algn="just">
              <a:buNone/>
            </a:pPr>
            <a:r>
              <a:rPr lang="en-IN" dirty="0"/>
              <a:t>Coordinator </a:t>
            </a:r>
            <a:r>
              <a:rPr lang="en-US" dirty="0"/>
              <a:t>is required to deliver services </a:t>
            </a:r>
          </a:p>
          <a:p>
            <a:pPr marL="0" indent="0" algn="just">
              <a:buNone/>
            </a:pPr>
            <a:r>
              <a:rPr lang="en-US" dirty="0"/>
              <a:t>that allow other devices to associate and form</a:t>
            </a:r>
          </a:p>
          <a:p>
            <a:pPr marL="0" indent="0" algn="just">
              <a:buNone/>
            </a:pPr>
            <a:r>
              <a:rPr lang="en-US" dirty="0"/>
              <a:t> a cell or PAN.</a:t>
            </a:r>
            <a:endParaRPr lang="en-IN" dirty="0"/>
          </a:p>
        </p:txBody>
      </p:sp>
      <p:pic>
        <p:nvPicPr>
          <p:cNvPr id="5" name="Picture 4">
            <a:extLst>
              <a:ext uri="{FF2B5EF4-FFF2-40B4-BE49-F238E27FC236}">
                <a16:creationId xmlns:a16="http://schemas.microsoft.com/office/drawing/2014/main" id="{0BA6DD3F-DE72-B23E-6175-40A18C1ABA75}"/>
              </a:ext>
            </a:extLst>
          </p:cNvPr>
          <p:cNvPicPr>
            <a:picLocks noChangeAspect="1"/>
          </p:cNvPicPr>
          <p:nvPr/>
        </p:nvPicPr>
        <p:blipFill rotWithShape="1">
          <a:blip r:embed="rId2"/>
          <a:srcRect l="39167" t="23851" r="34750" b="46519"/>
          <a:stretch/>
        </p:blipFill>
        <p:spPr>
          <a:xfrm>
            <a:off x="7650480" y="3566160"/>
            <a:ext cx="3820160" cy="2621670"/>
          </a:xfrm>
          <a:prstGeom prst="rect">
            <a:avLst/>
          </a:prstGeom>
        </p:spPr>
      </p:pic>
    </p:spTree>
    <p:extLst>
      <p:ext uri="{BB962C8B-B14F-4D97-AF65-F5344CB8AC3E}">
        <p14:creationId xmlns:p14="http://schemas.microsoft.com/office/powerpoint/2010/main" val="297929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5EAFB-DC57-C133-47C5-4A79F8F98C3C}"/>
              </a:ext>
            </a:extLst>
          </p:cNvPr>
          <p:cNvSpPr>
            <a:spLocks noGrp="1"/>
          </p:cNvSpPr>
          <p:nvPr>
            <p:ph idx="1"/>
          </p:nvPr>
        </p:nvSpPr>
        <p:spPr>
          <a:xfrm>
            <a:off x="381000" y="728344"/>
            <a:ext cx="11414760" cy="4890135"/>
          </a:xfrm>
        </p:spPr>
        <p:txBody>
          <a:bodyPr>
            <a:normAutofit/>
          </a:bodyPr>
          <a:lstStyle/>
          <a:p>
            <a:pPr algn="just"/>
            <a:r>
              <a:rPr lang="en-US" dirty="0"/>
              <a:t> A single PAN coordinator is identified for PAN ID 1. FFD devices can communicate with any other devices, whereas RFD devices can communicate only with FFD devices.</a:t>
            </a:r>
          </a:p>
          <a:p>
            <a:pPr algn="just"/>
            <a:r>
              <a:rPr lang="en-US" dirty="0"/>
              <a:t>The IEEE 802.15.4 specification does not define a path selection within the MAC layer</a:t>
            </a:r>
          </a:p>
          <a:p>
            <a:pPr algn="just"/>
            <a:r>
              <a:rPr lang="en-US" dirty="0"/>
              <a:t>for a mesh topology. This function can be done at Layer 2 and is known as mesh-under.</a:t>
            </a:r>
          </a:p>
          <a:p>
            <a:pPr algn="just"/>
            <a:r>
              <a:rPr lang="en-US" dirty="0"/>
              <a:t>Alternatively, the routing function can occur at Layer 3, using a routing protocol, such as the IPv6 Routing Protocol for Low Power and Lossy Networks (RPL). This is referred to as mesh-over.</a:t>
            </a:r>
            <a:endParaRPr lang="en-IN" dirty="0"/>
          </a:p>
        </p:txBody>
      </p:sp>
    </p:spTree>
    <p:extLst>
      <p:ext uri="{BB962C8B-B14F-4D97-AF65-F5344CB8AC3E}">
        <p14:creationId xmlns:p14="http://schemas.microsoft.com/office/powerpoint/2010/main" val="3882401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90A3-A954-219C-9682-5C8FF37CD5A0}"/>
              </a:ext>
            </a:extLst>
          </p:cNvPr>
          <p:cNvSpPr>
            <a:spLocks noGrp="1"/>
          </p:cNvSpPr>
          <p:nvPr>
            <p:ph type="title"/>
          </p:nvPr>
        </p:nvSpPr>
        <p:spPr>
          <a:xfrm>
            <a:off x="807720" y="202565"/>
            <a:ext cx="10515600" cy="782955"/>
          </a:xfrm>
        </p:spPr>
        <p:txBody>
          <a:bodyPr>
            <a:normAutofit/>
          </a:bodyPr>
          <a:lstStyle/>
          <a:p>
            <a:pPr algn="ctr"/>
            <a:r>
              <a:rPr lang="en-US" sz="3600" b="1" dirty="0"/>
              <a:t>Security</a:t>
            </a:r>
            <a:endParaRPr lang="en-IN" sz="3600" b="1" dirty="0"/>
          </a:p>
        </p:txBody>
      </p:sp>
      <p:sp>
        <p:nvSpPr>
          <p:cNvPr id="3" name="Content Placeholder 2">
            <a:extLst>
              <a:ext uri="{FF2B5EF4-FFF2-40B4-BE49-F238E27FC236}">
                <a16:creationId xmlns:a16="http://schemas.microsoft.com/office/drawing/2014/main" id="{F0E19CCD-B15F-B1AB-40F4-669F230CC48C}"/>
              </a:ext>
            </a:extLst>
          </p:cNvPr>
          <p:cNvSpPr>
            <a:spLocks noGrp="1"/>
          </p:cNvSpPr>
          <p:nvPr>
            <p:ph idx="1"/>
          </p:nvPr>
        </p:nvSpPr>
        <p:spPr>
          <a:xfrm>
            <a:off x="304800" y="1124584"/>
            <a:ext cx="11501120" cy="5001895"/>
          </a:xfrm>
        </p:spPr>
        <p:txBody>
          <a:bodyPr>
            <a:normAutofit lnSpcReduction="10000"/>
          </a:bodyPr>
          <a:lstStyle/>
          <a:p>
            <a:pPr algn="just"/>
            <a:r>
              <a:rPr lang="en-US" dirty="0"/>
              <a:t>The IEEE 802.15.4 specification uses Advanced Encryption Standard (AES) with a 128-bit key length as the base encryption algorithm for securing its data. </a:t>
            </a:r>
          </a:p>
          <a:p>
            <a:pPr algn="just"/>
            <a:r>
              <a:rPr lang="en-US" dirty="0"/>
              <a:t>Established by the US National Institute of Standards and Technology in 2001, AES is a block cipher, which means it operates on fixed-size blocks of data. </a:t>
            </a:r>
          </a:p>
          <a:p>
            <a:pPr algn="just"/>
            <a:r>
              <a:rPr lang="en-US" dirty="0"/>
              <a:t>The use of AES by the US government and its widespread adoption in the private sector has helped it become one of the most popular algorithms used in symmetric key cryptography. </a:t>
            </a:r>
          </a:p>
          <a:p>
            <a:pPr algn="just"/>
            <a:r>
              <a:rPr lang="en-US" dirty="0"/>
              <a:t>To encrypt the data, AES in 802.15.4 validates the data that is sent.</a:t>
            </a:r>
          </a:p>
          <a:p>
            <a:pPr algn="just"/>
            <a:r>
              <a:rPr lang="en-US" dirty="0"/>
              <a:t>It is accomplished by a message integrity code(MIC), which is calculated for the entire frame using the same AES key that is used for encryption.</a:t>
            </a:r>
            <a:endParaRPr lang="en-IN" dirty="0"/>
          </a:p>
        </p:txBody>
      </p:sp>
    </p:spTree>
    <p:extLst>
      <p:ext uri="{BB962C8B-B14F-4D97-AF65-F5344CB8AC3E}">
        <p14:creationId xmlns:p14="http://schemas.microsoft.com/office/powerpoint/2010/main" val="3636110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3BDE3-36E3-B299-922F-4DDD66F2EE84}"/>
              </a:ext>
            </a:extLst>
          </p:cNvPr>
          <p:cNvSpPr>
            <a:spLocks noGrp="1"/>
          </p:cNvSpPr>
          <p:nvPr>
            <p:ph idx="1"/>
          </p:nvPr>
        </p:nvSpPr>
        <p:spPr>
          <a:xfrm>
            <a:off x="248920" y="494664"/>
            <a:ext cx="6324600" cy="6028056"/>
          </a:xfrm>
        </p:spPr>
        <p:txBody>
          <a:bodyPr>
            <a:normAutofit lnSpcReduction="10000"/>
          </a:bodyPr>
          <a:lstStyle/>
          <a:p>
            <a:pPr algn="just"/>
            <a:r>
              <a:rPr lang="en-US" dirty="0"/>
              <a:t>Enabling these security feature for 802.15.4 changes the frame format slightly and consumes some of the payload. Using the Security Enabled field in the Frame Control portion of the 802.15.4 header is the first step to enabling AES encryption.</a:t>
            </a:r>
          </a:p>
          <a:p>
            <a:pPr algn="just"/>
            <a:r>
              <a:rPr lang="en-US" dirty="0"/>
              <a:t>This field is a single bit that is set to 1 for security. Once this bit is set, a field called the Auxiliary Security Header is created after the Source Address field, by stealing some bytes from the payload field.</a:t>
            </a:r>
          </a:p>
          <a:p>
            <a:pPr algn="just"/>
            <a:r>
              <a:rPr lang="en-US" dirty="0"/>
              <a:t>The Security Enabled bit set and the Auxiliary Security field present.</a:t>
            </a:r>
            <a:endParaRPr lang="en-IN" dirty="0"/>
          </a:p>
        </p:txBody>
      </p:sp>
      <p:pic>
        <p:nvPicPr>
          <p:cNvPr id="5" name="Picture 4">
            <a:extLst>
              <a:ext uri="{FF2B5EF4-FFF2-40B4-BE49-F238E27FC236}">
                <a16:creationId xmlns:a16="http://schemas.microsoft.com/office/drawing/2014/main" id="{89A40556-27B6-8B3A-DA31-F00BECE0FDC0}"/>
              </a:ext>
            </a:extLst>
          </p:cNvPr>
          <p:cNvPicPr>
            <a:picLocks noChangeAspect="1"/>
          </p:cNvPicPr>
          <p:nvPr/>
        </p:nvPicPr>
        <p:blipFill rotWithShape="1">
          <a:blip r:embed="rId2"/>
          <a:srcRect l="40416" t="28889" r="19001" b="36592"/>
          <a:stretch/>
        </p:blipFill>
        <p:spPr>
          <a:xfrm>
            <a:off x="6583679" y="762000"/>
            <a:ext cx="5384801" cy="4775200"/>
          </a:xfrm>
          <a:prstGeom prst="rect">
            <a:avLst/>
          </a:prstGeom>
        </p:spPr>
      </p:pic>
    </p:spTree>
    <p:extLst>
      <p:ext uri="{BB962C8B-B14F-4D97-AF65-F5344CB8AC3E}">
        <p14:creationId xmlns:p14="http://schemas.microsoft.com/office/powerpoint/2010/main" val="4177877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6106F-DEBE-EA05-DF8B-C3BB8C496B91}"/>
              </a:ext>
            </a:extLst>
          </p:cNvPr>
          <p:cNvSpPr>
            <a:spLocks noGrp="1"/>
          </p:cNvSpPr>
          <p:nvPr>
            <p:ph type="title"/>
          </p:nvPr>
        </p:nvSpPr>
        <p:spPr>
          <a:xfrm>
            <a:off x="838200" y="365125"/>
            <a:ext cx="10515600" cy="864235"/>
          </a:xfrm>
        </p:spPr>
        <p:txBody>
          <a:bodyPr>
            <a:normAutofit/>
          </a:bodyPr>
          <a:lstStyle/>
          <a:p>
            <a:r>
              <a:rPr lang="en-US" sz="2800" b="1" dirty="0"/>
              <a:t>Competitive Technologies</a:t>
            </a:r>
            <a:endParaRPr lang="en-IN" sz="2800" b="1" dirty="0"/>
          </a:p>
        </p:txBody>
      </p:sp>
      <p:sp>
        <p:nvSpPr>
          <p:cNvPr id="3" name="Content Placeholder 2">
            <a:extLst>
              <a:ext uri="{FF2B5EF4-FFF2-40B4-BE49-F238E27FC236}">
                <a16:creationId xmlns:a16="http://schemas.microsoft.com/office/drawing/2014/main" id="{7356C362-5566-BBFA-EE58-5C6FEB65ED7B}"/>
              </a:ext>
            </a:extLst>
          </p:cNvPr>
          <p:cNvSpPr>
            <a:spLocks noGrp="1"/>
          </p:cNvSpPr>
          <p:nvPr>
            <p:ph idx="1"/>
          </p:nvPr>
        </p:nvSpPr>
        <p:spPr>
          <a:xfrm>
            <a:off x="777240" y="1276984"/>
            <a:ext cx="10927080" cy="4910455"/>
          </a:xfrm>
        </p:spPr>
        <p:txBody>
          <a:bodyPr>
            <a:normAutofit/>
          </a:bodyPr>
          <a:lstStyle/>
          <a:p>
            <a:pPr algn="just"/>
            <a:r>
              <a:rPr lang="en-US" dirty="0"/>
              <a:t>A competitive radio technology that is different in its PHY and MAC layers is DASH7.</a:t>
            </a:r>
          </a:p>
          <a:p>
            <a:pPr algn="just"/>
            <a:r>
              <a:rPr lang="en-US" dirty="0"/>
              <a:t>DASH7 was originally based on the ISO18000-7 standard and positioned for industrial communications, whereas IEEE 802.15.4 is more generic. Commonly employed in active radio frequency identification (RFID) implementations, DASH7 was used by US military A competitive radio technology that is different in its PHY and MAC layers is DASH7.</a:t>
            </a:r>
          </a:p>
          <a:p>
            <a:pPr algn="just"/>
            <a:r>
              <a:rPr lang="en-US" dirty="0"/>
              <a:t>DASH7 was originally based on the ISO18000-7 standard and positioned for industrial communications, whereas IEEE 802.15.4 is more generic. Commonly employed in active radio frequency identification (RFID) implementations, DASH7 was used by US military.</a:t>
            </a:r>
            <a:endParaRPr lang="en-IN" dirty="0"/>
          </a:p>
        </p:txBody>
      </p:sp>
    </p:spTree>
    <p:extLst>
      <p:ext uri="{BB962C8B-B14F-4D97-AF65-F5344CB8AC3E}">
        <p14:creationId xmlns:p14="http://schemas.microsoft.com/office/powerpoint/2010/main" val="13486570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8D34-A725-8AFA-14E2-0F3F3CF5C1B5}"/>
              </a:ext>
            </a:extLst>
          </p:cNvPr>
          <p:cNvSpPr>
            <a:spLocks noGrp="1"/>
          </p:cNvSpPr>
          <p:nvPr>
            <p:ph type="title"/>
          </p:nvPr>
        </p:nvSpPr>
        <p:spPr>
          <a:xfrm>
            <a:off x="269240" y="202565"/>
            <a:ext cx="10515600" cy="782955"/>
          </a:xfrm>
        </p:spPr>
        <p:txBody>
          <a:bodyPr/>
          <a:lstStyle/>
          <a:p>
            <a:r>
              <a:rPr lang="en-US" dirty="0"/>
              <a:t>IEEE 802.15.4 Conclusions</a:t>
            </a:r>
            <a:endParaRPr lang="en-IN" dirty="0"/>
          </a:p>
        </p:txBody>
      </p:sp>
      <p:sp>
        <p:nvSpPr>
          <p:cNvPr id="3" name="Content Placeholder 2">
            <a:extLst>
              <a:ext uri="{FF2B5EF4-FFF2-40B4-BE49-F238E27FC236}">
                <a16:creationId xmlns:a16="http://schemas.microsoft.com/office/drawing/2014/main" id="{B2F4AA07-FC70-9715-FEB0-BE7629AD87D5}"/>
              </a:ext>
            </a:extLst>
          </p:cNvPr>
          <p:cNvSpPr>
            <a:spLocks noGrp="1"/>
          </p:cNvSpPr>
          <p:nvPr>
            <p:ph idx="1"/>
          </p:nvPr>
        </p:nvSpPr>
        <p:spPr>
          <a:xfrm>
            <a:off x="441960" y="1053464"/>
            <a:ext cx="11455400" cy="5337175"/>
          </a:xfrm>
        </p:spPr>
        <p:txBody>
          <a:bodyPr>
            <a:normAutofit/>
          </a:bodyPr>
          <a:lstStyle/>
          <a:p>
            <a:pPr algn="just"/>
            <a:r>
              <a:rPr lang="en-US" dirty="0"/>
              <a:t>The PHY layer offers a maximum speed of up to 250 kbps, but this varies based on modulation and frequency. The MAC layer for 802.15.4 is robust and handles how data is transmitted and received over the PHY layer. </a:t>
            </a:r>
          </a:p>
          <a:p>
            <a:pPr algn="just"/>
            <a:r>
              <a:rPr lang="en-US" dirty="0"/>
              <a:t>Specifically, the MAC layer handles the association and disassociation of devices to/from a PAN, reliable communications between devices,  security, and the formation of various topologies.</a:t>
            </a:r>
          </a:p>
          <a:p>
            <a:pPr algn="just"/>
            <a:r>
              <a:rPr lang="en-US" dirty="0"/>
              <a:t>The topologies used in 802.15.4 include star, peer-to-peer, and cluster trees that allow for the formation of mesh networks. From a security perspective, 802.15.4 utilizes AES encryption to allow secure communications and also provide data integrity. </a:t>
            </a:r>
          </a:p>
          <a:p>
            <a:pPr algn="just"/>
            <a:r>
              <a:rPr lang="en-US" dirty="0"/>
              <a:t>For IoT sensor deployments requiring low power, low data rate, and low complexity, the IEEE 802.15.4 standard deserves strong consideration.</a:t>
            </a:r>
          </a:p>
          <a:p>
            <a:pPr algn="just"/>
            <a:endParaRPr lang="en-US" dirty="0"/>
          </a:p>
          <a:p>
            <a:endParaRPr lang="en-IN" dirty="0"/>
          </a:p>
        </p:txBody>
      </p:sp>
    </p:spTree>
    <p:extLst>
      <p:ext uri="{BB962C8B-B14F-4D97-AF65-F5344CB8AC3E}">
        <p14:creationId xmlns:p14="http://schemas.microsoft.com/office/powerpoint/2010/main" val="2339711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6925-44F3-F620-7925-CAF7F9C8DE39}"/>
              </a:ext>
            </a:extLst>
          </p:cNvPr>
          <p:cNvSpPr>
            <a:spLocks noGrp="1"/>
          </p:cNvSpPr>
          <p:nvPr>
            <p:ph type="title"/>
          </p:nvPr>
        </p:nvSpPr>
        <p:spPr>
          <a:xfrm>
            <a:off x="838200" y="365125"/>
            <a:ext cx="10515600" cy="843915"/>
          </a:xfrm>
        </p:spPr>
        <p:txBody>
          <a:bodyPr>
            <a:normAutofit/>
          </a:bodyPr>
          <a:lstStyle/>
          <a:p>
            <a:r>
              <a:rPr lang="en-US" sz="3600" b="1" dirty="0"/>
              <a:t>IEEE 802.15.4g and  802.15.4e</a:t>
            </a:r>
            <a:endParaRPr lang="en-IN" sz="3600" b="1" dirty="0"/>
          </a:p>
        </p:txBody>
      </p:sp>
      <p:sp>
        <p:nvSpPr>
          <p:cNvPr id="3" name="Content Placeholder 2">
            <a:extLst>
              <a:ext uri="{FF2B5EF4-FFF2-40B4-BE49-F238E27FC236}">
                <a16:creationId xmlns:a16="http://schemas.microsoft.com/office/drawing/2014/main" id="{130FCEC5-F25D-7B1F-1BD8-371609804551}"/>
              </a:ext>
            </a:extLst>
          </p:cNvPr>
          <p:cNvSpPr>
            <a:spLocks noGrp="1"/>
          </p:cNvSpPr>
          <p:nvPr>
            <p:ph idx="1"/>
          </p:nvPr>
        </p:nvSpPr>
        <p:spPr>
          <a:xfrm>
            <a:off x="604520" y="1216024"/>
            <a:ext cx="10906760" cy="4951095"/>
          </a:xfrm>
        </p:spPr>
        <p:txBody>
          <a:bodyPr/>
          <a:lstStyle/>
          <a:p>
            <a:r>
              <a:rPr lang="en-US" dirty="0"/>
              <a:t>Amendments are made to 802.15.4.</a:t>
            </a:r>
          </a:p>
          <a:p>
            <a:r>
              <a:rPr lang="en-US" dirty="0"/>
              <a:t>802.15.4e expands the MAC layer feature   to overcome the disadvantages of 802.15.4 including reliability, unbounded latency and multipath fading.</a:t>
            </a:r>
          </a:p>
          <a:p>
            <a:r>
              <a:rPr lang="en-US" dirty="0"/>
              <a:t>IEEE 802.15.4e enhanced in the areas of frame format, security, determinism mechanism and frequency hopping.</a:t>
            </a:r>
          </a:p>
          <a:p>
            <a:r>
              <a:rPr lang="en-US" dirty="0"/>
              <a:t>802.15.4g optimize large wireless mesh networks for field area network(FAN)</a:t>
            </a:r>
            <a:endParaRPr lang="en-IN" dirty="0"/>
          </a:p>
        </p:txBody>
      </p:sp>
    </p:spTree>
    <p:extLst>
      <p:ext uri="{BB962C8B-B14F-4D97-AF65-F5344CB8AC3E}">
        <p14:creationId xmlns:p14="http://schemas.microsoft.com/office/powerpoint/2010/main" val="415839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ADEB-0377-1E27-2B9A-2CECBE8455EA}"/>
              </a:ext>
            </a:extLst>
          </p:cNvPr>
          <p:cNvSpPr>
            <a:spLocks noGrp="1"/>
          </p:cNvSpPr>
          <p:nvPr>
            <p:ph type="title"/>
          </p:nvPr>
        </p:nvSpPr>
        <p:spPr>
          <a:xfrm>
            <a:off x="838200" y="365125"/>
            <a:ext cx="10515600" cy="650875"/>
          </a:xfrm>
        </p:spPr>
        <p:txBody>
          <a:bodyPr>
            <a:normAutofit/>
          </a:bodyPr>
          <a:lstStyle/>
          <a:p>
            <a:r>
              <a:rPr lang="en-US" sz="3600" b="1" dirty="0"/>
              <a:t>Applied use cases </a:t>
            </a:r>
            <a:endParaRPr lang="en-IN" sz="3600" b="1" dirty="0"/>
          </a:p>
        </p:txBody>
      </p:sp>
      <p:sp>
        <p:nvSpPr>
          <p:cNvPr id="3" name="Content Placeholder 2">
            <a:extLst>
              <a:ext uri="{FF2B5EF4-FFF2-40B4-BE49-F238E27FC236}">
                <a16:creationId xmlns:a16="http://schemas.microsoft.com/office/drawing/2014/main" id="{E470BCAB-DFC9-9F3D-D7A6-3CC48543402B}"/>
              </a:ext>
            </a:extLst>
          </p:cNvPr>
          <p:cNvSpPr>
            <a:spLocks noGrp="1"/>
          </p:cNvSpPr>
          <p:nvPr>
            <p:ph idx="1"/>
          </p:nvPr>
        </p:nvSpPr>
        <p:spPr>
          <a:xfrm>
            <a:off x="513080" y="1134744"/>
            <a:ext cx="10515600" cy="5154295"/>
          </a:xfrm>
        </p:spPr>
        <p:txBody>
          <a:bodyPr/>
          <a:lstStyle/>
          <a:p>
            <a:r>
              <a:rPr lang="en-US" dirty="0"/>
              <a:t>Distribution automation and industrial supervisory control and data acquisition (SCADA) environments for remote monitoring and control.</a:t>
            </a:r>
          </a:p>
          <a:p>
            <a:r>
              <a:rPr lang="en-US" dirty="0"/>
              <a:t>Public Lighting</a:t>
            </a:r>
          </a:p>
          <a:p>
            <a:r>
              <a:rPr lang="en-US" dirty="0"/>
              <a:t>Environment wireless sensors in smart cities</a:t>
            </a:r>
          </a:p>
          <a:p>
            <a:r>
              <a:rPr lang="en-US" dirty="0"/>
              <a:t>Electrical vehicle charging stations</a:t>
            </a:r>
          </a:p>
          <a:p>
            <a:r>
              <a:rPr lang="en-US" dirty="0"/>
              <a:t>Smart parking meters</a:t>
            </a:r>
          </a:p>
          <a:p>
            <a:r>
              <a:rPr lang="en-US" dirty="0"/>
              <a:t>Micro grids</a:t>
            </a:r>
          </a:p>
          <a:p>
            <a:r>
              <a:rPr lang="en-US" dirty="0"/>
              <a:t>Renewable energy</a:t>
            </a:r>
            <a:endParaRPr lang="en-IN" dirty="0"/>
          </a:p>
        </p:txBody>
      </p:sp>
    </p:spTree>
    <p:extLst>
      <p:ext uri="{BB962C8B-B14F-4D97-AF65-F5344CB8AC3E}">
        <p14:creationId xmlns:p14="http://schemas.microsoft.com/office/powerpoint/2010/main" val="668163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EEC5-3047-88AE-2B36-D3A84789CB5E}"/>
              </a:ext>
            </a:extLst>
          </p:cNvPr>
          <p:cNvSpPr>
            <a:spLocks noGrp="1"/>
          </p:cNvSpPr>
          <p:nvPr>
            <p:ph type="title"/>
          </p:nvPr>
        </p:nvSpPr>
        <p:spPr>
          <a:xfrm>
            <a:off x="838200" y="365125"/>
            <a:ext cx="10515600" cy="671195"/>
          </a:xfrm>
        </p:spPr>
        <p:txBody>
          <a:bodyPr>
            <a:normAutofit fontScale="90000"/>
          </a:bodyPr>
          <a:lstStyle/>
          <a:p>
            <a:r>
              <a:rPr lang="en-US" dirty="0"/>
              <a:t>Standardization and Alliances</a:t>
            </a:r>
            <a:endParaRPr lang="en-IN" dirty="0"/>
          </a:p>
        </p:txBody>
      </p:sp>
      <p:sp>
        <p:nvSpPr>
          <p:cNvPr id="3" name="Content Placeholder 2">
            <a:extLst>
              <a:ext uri="{FF2B5EF4-FFF2-40B4-BE49-F238E27FC236}">
                <a16:creationId xmlns:a16="http://schemas.microsoft.com/office/drawing/2014/main" id="{0508E03C-8874-D951-CB30-68862AAC779A}"/>
              </a:ext>
            </a:extLst>
          </p:cNvPr>
          <p:cNvSpPr>
            <a:spLocks noGrp="1"/>
          </p:cNvSpPr>
          <p:nvPr>
            <p:ph idx="1"/>
          </p:nvPr>
        </p:nvSpPr>
        <p:spPr>
          <a:xfrm>
            <a:off x="797560" y="1388745"/>
            <a:ext cx="10515600" cy="4351338"/>
          </a:xfrm>
        </p:spPr>
        <p:txBody>
          <a:bodyPr/>
          <a:lstStyle/>
          <a:p>
            <a:pPr algn="just"/>
            <a:r>
              <a:rPr lang="en-US" dirty="0"/>
              <a:t>802.15.4g-2012 and 802.15.4e-2012 led additional difficulty in achieving the interoperability between devices and mixed vendors that users requested.</a:t>
            </a:r>
          </a:p>
          <a:p>
            <a:endParaRPr lang="en-IN" dirty="0"/>
          </a:p>
        </p:txBody>
      </p:sp>
      <p:graphicFrame>
        <p:nvGraphicFramePr>
          <p:cNvPr id="4" name="Table 4">
            <a:extLst>
              <a:ext uri="{FF2B5EF4-FFF2-40B4-BE49-F238E27FC236}">
                <a16:creationId xmlns:a16="http://schemas.microsoft.com/office/drawing/2014/main" id="{C8DCC9B6-F243-DBAA-B0B0-2BC7DC31E6BB}"/>
              </a:ext>
            </a:extLst>
          </p:cNvPr>
          <p:cNvGraphicFramePr>
            <a:graphicFrameLocks noGrp="1"/>
          </p:cNvGraphicFramePr>
          <p:nvPr>
            <p:extLst>
              <p:ext uri="{D42A27DB-BD31-4B8C-83A1-F6EECF244321}">
                <p14:modId xmlns:p14="http://schemas.microsoft.com/office/powerpoint/2010/main" val="4245551027"/>
              </p:ext>
            </p:extLst>
          </p:nvPr>
        </p:nvGraphicFramePr>
        <p:xfrm>
          <a:off x="1412241" y="2771986"/>
          <a:ext cx="9133839" cy="2474298"/>
        </p:xfrm>
        <a:graphic>
          <a:graphicData uri="http://schemas.openxmlformats.org/drawingml/2006/table">
            <a:tbl>
              <a:tblPr firstRow="1" bandRow="1">
                <a:tableStyleId>{D113A9D2-9D6B-4929-AA2D-F23B5EE8CBE7}</a:tableStyleId>
              </a:tblPr>
              <a:tblGrid>
                <a:gridCol w="3251199">
                  <a:extLst>
                    <a:ext uri="{9D8B030D-6E8A-4147-A177-3AD203B41FA5}">
                      <a16:colId xmlns:a16="http://schemas.microsoft.com/office/drawing/2014/main" val="1201957344"/>
                    </a:ext>
                  </a:extLst>
                </a:gridCol>
                <a:gridCol w="2838027">
                  <a:extLst>
                    <a:ext uri="{9D8B030D-6E8A-4147-A177-3AD203B41FA5}">
                      <a16:colId xmlns:a16="http://schemas.microsoft.com/office/drawing/2014/main" val="2925057298"/>
                    </a:ext>
                  </a:extLst>
                </a:gridCol>
                <a:gridCol w="3044613">
                  <a:extLst>
                    <a:ext uri="{9D8B030D-6E8A-4147-A177-3AD203B41FA5}">
                      <a16:colId xmlns:a16="http://schemas.microsoft.com/office/drawing/2014/main" val="1628227904"/>
                    </a:ext>
                  </a:extLst>
                </a:gridCol>
              </a:tblGrid>
              <a:tr h="570654">
                <a:tc>
                  <a:txBody>
                    <a:bodyPr/>
                    <a:lstStyle/>
                    <a:p>
                      <a:r>
                        <a:rPr lang="en-US" dirty="0"/>
                        <a:t>Commercial Name/Trade mark</a:t>
                      </a:r>
                      <a:endParaRPr lang="en-IN" dirty="0"/>
                    </a:p>
                  </a:txBody>
                  <a:tcPr/>
                </a:tc>
                <a:tc>
                  <a:txBody>
                    <a:bodyPr/>
                    <a:lstStyle/>
                    <a:p>
                      <a:r>
                        <a:rPr lang="en-US" dirty="0"/>
                        <a:t>Industry Organization</a:t>
                      </a:r>
                      <a:endParaRPr lang="en-IN" dirty="0"/>
                    </a:p>
                  </a:txBody>
                  <a:tcPr/>
                </a:tc>
                <a:tc>
                  <a:txBody>
                    <a:bodyPr/>
                    <a:lstStyle/>
                    <a:p>
                      <a:r>
                        <a:rPr lang="en-US" dirty="0"/>
                        <a:t>Standards Body</a:t>
                      </a:r>
                      <a:endParaRPr lang="en-IN" dirty="0"/>
                    </a:p>
                  </a:txBody>
                  <a:tcPr/>
                </a:tc>
                <a:extLst>
                  <a:ext uri="{0D108BD9-81ED-4DB2-BD59-A6C34878D82A}">
                    <a16:rowId xmlns:a16="http://schemas.microsoft.com/office/drawing/2014/main" val="855914086"/>
                  </a:ext>
                </a:extLst>
              </a:tr>
              <a:tr h="634548">
                <a:tc>
                  <a:txBody>
                    <a:bodyPr/>
                    <a:lstStyle/>
                    <a:p>
                      <a:r>
                        <a:rPr lang="en-US" dirty="0"/>
                        <a:t>Wi-Fi</a:t>
                      </a:r>
                      <a:endParaRPr lang="en-IN" dirty="0"/>
                    </a:p>
                  </a:txBody>
                  <a:tcPr/>
                </a:tc>
                <a:tc>
                  <a:txBody>
                    <a:bodyPr/>
                    <a:lstStyle/>
                    <a:p>
                      <a:r>
                        <a:rPr lang="en-US" dirty="0"/>
                        <a:t>Wi-Fi Alliance</a:t>
                      </a:r>
                      <a:endParaRPr lang="en-IN" dirty="0"/>
                    </a:p>
                  </a:txBody>
                  <a:tcPr/>
                </a:tc>
                <a:tc>
                  <a:txBody>
                    <a:bodyPr/>
                    <a:lstStyle/>
                    <a:p>
                      <a:r>
                        <a:rPr lang="en-US" dirty="0"/>
                        <a:t>IEEE802.11 Wireless LAN</a:t>
                      </a:r>
                      <a:endParaRPr lang="en-IN" dirty="0"/>
                    </a:p>
                  </a:txBody>
                  <a:tcPr/>
                </a:tc>
                <a:extLst>
                  <a:ext uri="{0D108BD9-81ED-4DB2-BD59-A6C34878D82A}">
                    <a16:rowId xmlns:a16="http://schemas.microsoft.com/office/drawing/2014/main" val="4092273008"/>
                  </a:ext>
                </a:extLst>
              </a:tr>
              <a:tr h="634548">
                <a:tc>
                  <a:txBody>
                    <a:bodyPr/>
                    <a:lstStyle/>
                    <a:p>
                      <a:r>
                        <a:rPr lang="en-US" dirty="0"/>
                        <a:t>WiMAX</a:t>
                      </a:r>
                      <a:endParaRPr lang="en-IN" dirty="0"/>
                    </a:p>
                  </a:txBody>
                  <a:tcPr/>
                </a:tc>
                <a:tc>
                  <a:txBody>
                    <a:bodyPr/>
                    <a:lstStyle/>
                    <a:p>
                      <a:r>
                        <a:rPr lang="en-US" dirty="0"/>
                        <a:t>WiMAX Forum</a:t>
                      </a:r>
                      <a:endParaRPr lang="en-IN" dirty="0"/>
                    </a:p>
                  </a:txBody>
                  <a:tcPr/>
                </a:tc>
                <a:tc>
                  <a:txBody>
                    <a:bodyPr/>
                    <a:lstStyle/>
                    <a:p>
                      <a:r>
                        <a:rPr lang="en-US" dirty="0"/>
                        <a:t>IEEE802.11 Wireless MAN</a:t>
                      </a:r>
                      <a:endParaRPr lang="en-IN" dirty="0"/>
                    </a:p>
                  </a:txBody>
                  <a:tcPr/>
                </a:tc>
                <a:extLst>
                  <a:ext uri="{0D108BD9-81ED-4DB2-BD59-A6C34878D82A}">
                    <a16:rowId xmlns:a16="http://schemas.microsoft.com/office/drawing/2014/main" val="4101567950"/>
                  </a:ext>
                </a:extLst>
              </a:tr>
              <a:tr h="634548">
                <a:tc>
                  <a:txBody>
                    <a:bodyPr/>
                    <a:lstStyle/>
                    <a:p>
                      <a:r>
                        <a:rPr lang="en-US" dirty="0"/>
                        <a:t>Wi-SUN</a:t>
                      </a:r>
                      <a:endParaRPr lang="en-IN" dirty="0"/>
                    </a:p>
                  </a:txBody>
                  <a:tcPr/>
                </a:tc>
                <a:tc>
                  <a:txBody>
                    <a:bodyPr/>
                    <a:lstStyle/>
                    <a:p>
                      <a:r>
                        <a:rPr lang="en-US" dirty="0"/>
                        <a:t>Wi-SUN Alliance</a:t>
                      </a:r>
                      <a:endParaRPr lang="en-IN" dirty="0"/>
                    </a:p>
                  </a:txBody>
                  <a:tcPr/>
                </a:tc>
                <a:tc>
                  <a:txBody>
                    <a:bodyPr/>
                    <a:lstStyle/>
                    <a:p>
                      <a:r>
                        <a:rPr lang="en-US" dirty="0"/>
                        <a:t>IEEE 802.15.g Wireless SUN</a:t>
                      </a:r>
                      <a:endParaRPr lang="en-IN" dirty="0"/>
                    </a:p>
                  </a:txBody>
                  <a:tcPr/>
                </a:tc>
                <a:extLst>
                  <a:ext uri="{0D108BD9-81ED-4DB2-BD59-A6C34878D82A}">
                    <a16:rowId xmlns:a16="http://schemas.microsoft.com/office/drawing/2014/main" val="2396271160"/>
                  </a:ext>
                </a:extLst>
              </a:tr>
            </a:tbl>
          </a:graphicData>
        </a:graphic>
      </p:graphicFrame>
    </p:spTree>
    <p:extLst>
      <p:ext uri="{BB962C8B-B14F-4D97-AF65-F5344CB8AC3E}">
        <p14:creationId xmlns:p14="http://schemas.microsoft.com/office/powerpoint/2010/main" val="3764138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EE17-4E6E-83AD-E494-ED91EA918C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4C4F38-25D5-3254-30AB-F99BB87E8DE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29386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7C892-ACD9-64AB-1040-A21841B09476}"/>
              </a:ext>
            </a:extLst>
          </p:cNvPr>
          <p:cNvSpPr>
            <a:spLocks noGrp="1"/>
          </p:cNvSpPr>
          <p:nvPr>
            <p:ph idx="1"/>
          </p:nvPr>
        </p:nvSpPr>
        <p:spPr>
          <a:xfrm>
            <a:off x="419100" y="415925"/>
            <a:ext cx="11010900" cy="4351338"/>
          </a:xfrm>
        </p:spPr>
        <p:txBody>
          <a:bodyPr/>
          <a:lstStyle/>
          <a:p>
            <a:pPr marL="0" indent="0">
              <a:buNone/>
            </a:pPr>
            <a:r>
              <a:rPr lang="en-US" dirty="0"/>
              <a:t>Long Range:</a:t>
            </a:r>
          </a:p>
          <a:p>
            <a:r>
              <a:rPr lang="en-US" sz="2400" dirty="0"/>
              <a:t>Distance greater than 1 mile between two devices require long-range technologies.</a:t>
            </a:r>
          </a:p>
          <a:p>
            <a:r>
              <a:rPr lang="en-US" sz="2400" dirty="0"/>
              <a:t>Wireless examples are cellular(2G,3G,4G)</a:t>
            </a:r>
          </a:p>
          <a:p>
            <a:r>
              <a:rPr lang="en-US" sz="2400" dirty="0"/>
              <a:t>Some outdoor applications are IEEE802.11 WI-FI and Low-Power Wide-Area(LPWA)</a:t>
            </a:r>
          </a:p>
          <a:p>
            <a:r>
              <a:rPr lang="en-US" sz="2400" dirty="0"/>
              <a:t>Ideal for battery-powered IoT sensors.</a:t>
            </a:r>
            <a:endParaRPr lang="en-IN" sz="2400" dirty="0"/>
          </a:p>
        </p:txBody>
      </p:sp>
    </p:spTree>
    <p:extLst>
      <p:ext uri="{BB962C8B-B14F-4D97-AF65-F5344CB8AC3E}">
        <p14:creationId xmlns:p14="http://schemas.microsoft.com/office/powerpoint/2010/main" val="235825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B31C-0E7C-1B9A-E191-E57F7E544C6D}"/>
              </a:ext>
            </a:extLst>
          </p:cNvPr>
          <p:cNvSpPr>
            <a:spLocks noGrp="1"/>
          </p:cNvSpPr>
          <p:nvPr>
            <p:ph type="title"/>
          </p:nvPr>
        </p:nvSpPr>
        <p:spPr>
          <a:xfrm>
            <a:off x="514349" y="117476"/>
            <a:ext cx="10515600" cy="434974"/>
          </a:xfrm>
        </p:spPr>
        <p:txBody>
          <a:bodyPr>
            <a:normAutofit fontScale="90000"/>
          </a:bodyPr>
          <a:lstStyle/>
          <a:p>
            <a:r>
              <a:rPr lang="en-US" sz="3200" b="1" dirty="0">
                <a:latin typeface="+mn-lt"/>
              </a:rPr>
              <a:t>Frequency Bands</a:t>
            </a:r>
            <a:endParaRPr lang="en-IN" sz="3200" b="1" dirty="0">
              <a:latin typeface="+mn-lt"/>
            </a:endParaRPr>
          </a:p>
        </p:txBody>
      </p:sp>
      <p:sp>
        <p:nvSpPr>
          <p:cNvPr id="3" name="Content Placeholder 2">
            <a:extLst>
              <a:ext uri="{FF2B5EF4-FFF2-40B4-BE49-F238E27FC236}">
                <a16:creationId xmlns:a16="http://schemas.microsoft.com/office/drawing/2014/main" id="{AA315C58-30D8-59B7-0CE4-B28457FBEC9D}"/>
              </a:ext>
            </a:extLst>
          </p:cNvPr>
          <p:cNvSpPr>
            <a:spLocks noGrp="1"/>
          </p:cNvSpPr>
          <p:nvPr>
            <p:ph idx="1"/>
          </p:nvPr>
        </p:nvSpPr>
        <p:spPr>
          <a:xfrm>
            <a:off x="276224" y="657224"/>
            <a:ext cx="11268075" cy="5610225"/>
          </a:xfrm>
        </p:spPr>
        <p:txBody>
          <a:bodyPr>
            <a:normAutofit lnSpcReduction="10000"/>
          </a:bodyPr>
          <a:lstStyle/>
          <a:p>
            <a:pPr algn="just"/>
            <a:r>
              <a:rPr lang="en-US" sz="2400" b="0" i="0" u="none" strike="noStrike" baseline="0" dirty="0">
                <a:solidFill>
                  <a:srgbClr val="231F20"/>
                </a:solidFill>
                <a:latin typeface="Calibri" panose="020F0502020204030204" pitchFamily="34" charset="0"/>
                <a:cs typeface="Calibri" panose="020F0502020204030204" pitchFamily="34" charset="0"/>
              </a:rPr>
              <a:t>Radio spectrum is regulated by countries and/or organizations, such as the International Telecommunication Union (ITU) and the Federal Communications Commission (FCC).</a:t>
            </a:r>
          </a:p>
          <a:p>
            <a:pPr algn="just"/>
            <a:r>
              <a:rPr lang="en-US" sz="2400" b="0" i="0" u="none" strike="noStrike" baseline="0" dirty="0">
                <a:solidFill>
                  <a:srgbClr val="231F20"/>
                </a:solidFill>
                <a:latin typeface="Calibri" panose="020F0502020204030204" pitchFamily="34" charset="0"/>
                <a:cs typeface="Calibri" panose="020F0502020204030204" pitchFamily="34" charset="0"/>
              </a:rPr>
              <a:t>These groups define the regulations and transmission requirements for various frequency bands. For example, portions of the spectrum are allocated to types of telecommunications such as radio, television, military, and so on. </a:t>
            </a:r>
          </a:p>
          <a:p>
            <a:pPr algn="just"/>
            <a:r>
              <a:rPr lang="en-US" sz="2400" b="0" i="0" u="none" strike="noStrike" baseline="0" dirty="0">
                <a:solidFill>
                  <a:srgbClr val="231F20"/>
                </a:solidFill>
                <a:latin typeface="Calibri" panose="020F0502020204030204" pitchFamily="34" charset="0"/>
                <a:cs typeface="Calibri" panose="020F0502020204030204" pitchFamily="34" charset="0"/>
              </a:rPr>
              <a:t>Focusing on IoT access technologies, the frequency bands leveraged by wireless communications  are split between licensed and unlicensed bands. Licensed spectrum is generally applicable to IoT long-range access technologies and allocated to communications infrastructures deployed by services providers, public services (for example, first responders, </a:t>
            </a:r>
            <a:r>
              <a:rPr lang="en-IN" sz="2400" b="0" i="0" u="none" strike="noStrike" baseline="0" dirty="0">
                <a:solidFill>
                  <a:srgbClr val="231F20"/>
                </a:solidFill>
                <a:latin typeface="Calibri" panose="020F0502020204030204" pitchFamily="34" charset="0"/>
                <a:cs typeface="Calibri" panose="020F0502020204030204" pitchFamily="34" charset="0"/>
              </a:rPr>
              <a:t>military), broadcasters, and utilities.</a:t>
            </a:r>
          </a:p>
          <a:p>
            <a:pPr algn="just"/>
            <a:r>
              <a:rPr lang="en-US" sz="2400" dirty="0">
                <a:solidFill>
                  <a:srgbClr val="231F20"/>
                </a:solidFill>
                <a:latin typeface="Calibri" panose="020F0502020204030204" pitchFamily="34" charset="0"/>
                <a:cs typeface="Calibri" panose="020F0502020204030204" pitchFamily="34" charset="0"/>
              </a:rPr>
              <a:t>An important consideration for IoT access infrastructures that wish to utilize licensed spectrum is that users must subscribe to services when connecting their IoT devices. This adds more complexity to a deployment involving large numbers of sensors and other IoT devices, but in exchange for the subscription fee, the network operator can guarantee the exclusivity of the frequency usage over the target area and can therefore sell a better </a:t>
            </a:r>
            <a:r>
              <a:rPr lang="en-IN" sz="2400" dirty="0">
                <a:solidFill>
                  <a:srgbClr val="231F20"/>
                </a:solidFill>
                <a:latin typeface="Calibri" panose="020F0502020204030204" pitchFamily="34" charset="0"/>
                <a:cs typeface="Calibri" panose="020F0502020204030204" pitchFamily="34" charset="0"/>
              </a:rPr>
              <a:t>guarantee of service.</a:t>
            </a:r>
          </a:p>
        </p:txBody>
      </p:sp>
    </p:spTree>
    <p:extLst>
      <p:ext uri="{BB962C8B-B14F-4D97-AF65-F5344CB8AC3E}">
        <p14:creationId xmlns:p14="http://schemas.microsoft.com/office/powerpoint/2010/main" val="414538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59322A-4DB2-E563-4393-3FA352F489BF}"/>
              </a:ext>
            </a:extLst>
          </p:cNvPr>
          <p:cNvSpPr>
            <a:spLocks noGrp="1"/>
          </p:cNvSpPr>
          <p:nvPr>
            <p:ph idx="1"/>
          </p:nvPr>
        </p:nvSpPr>
        <p:spPr>
          <a:xfrm>
            <a:off x="428625" y="368299"/>
            <a:ext cx="11334750" cy="5260975"/>
          </a:xfrm>
        </p:spPr>
        <p:txBody>
          <a:bodyPr>
            <a:normAutofit fontScale="92500" lnSpcReduction="20000"/>
          </a:bodyPr>
          <a:lstStyle/>
          <a:p>
            <a:pPr algn="just"/>
            <a:r>
              <a:rPr lang="en-US" sz="2400" b="0" i="0" u="none" strike="noStrike" baseline="0" dirty="0">
                <a:solidFill>
                  <a:srgbClr val="231F20"/>
                </a:solidFill>
                <a:latin typeface="CiscoSerif-Regular"/>
              </a:rPr>
              <a:t>The ITU has also defined unlicensed spectrum for the industrial, scientific, and medical (ISM) portions of the radio bands. These frequencies are used in many communications technologies for short-range devices (SRDs). </a:t>
            </a:r>
            <a:r>
              <a:rPr lang="en-US" sz="2400" b="0" i="1" u="none" strike="noStrike" baseline="0" dirty="0">
                <a:solidFill>
                  <a:srgbClr val="231F20"/>
                </a:solidFill>
                <a:latin typeface="CiscoSerif-Italic-Regular"/>
              </a:rPr>
              <a:t>Unlicensed </a:t>
            </a:r>
            <a:r>
              <a:rPr lang="en-US" sz="2400" b="0" i="0" u="none" strike="noStrike" baseline="0" dirty="0">
                <a:solidFill>
                  <a:srgbClr val="231F20"/>
                </a:solidFill>
                <a:latin typeface="CiscoSerif-Regular"/>
              </a:rPr>
              <a:t>means that no guarantees or protections are offered in the ISM bands for device communications. For IoT access, these are the most well-known ISM bands:</a:t>
            </a:r>
          </a:p>
          <a:p>
            <a:pPr marL="0" indent="0" algn="just">
              <a:buNone/>
            </a:pPr>
            <a:r>
              <a:rPr lang="en-US" sz="2400" b="0" i="0" u="none" strike="noStrike" baseline="0" dirty="0">
                <a:solidFill>
                  <a:srgbClr val="0067B2"/>
                </a:solidFill>
                <a:latin typeface="ZapfDingbatsITC"/>
              </a:rPr>
              <a:t>■ </a:t>
            </a:r>
            <a:r>
              <a:rPr lang="en-US" sz="2400" b="0" i="0" u="none" strike="noStrike" baseline="0" dirty="0">
                <a:solidFill>
                  <a:srgbClr val="231F20"/>
                </a:solidFill>
                <a:latin typeface="CiscoSerif-Regular"/>
              </a:rPr>
              <a:t>2.4 GHz band as used by IEEE 802.11b/g/n Wi-Fi</a:t>
            </a:r>
          </a:p>
          <a:p>
            <a:pPr marL="0" indent="0" algn="just">
              <a:buNone/>
            </a:pPr>
            <a:r>
              <a:rPr lang="en-IN" sz="2400" b="0" i="0" u="none" strike="noStrike" baseline="0" dirty="0">
                <a:solidFill>
                  <a:srgbClr val="0067B2"/>
                </a:solidFill>
                <a:latin typeface="ZapfDingbatsITC"/>
              </a:rPr>
              <a:t>■ </a:t>
            </a:r>
            <a:r>
              <a:rPr lang="en-IN" sz="2400" b="0" i="0" u="none" strike="noStrike" baseline="0" dirty="0">
                <a:solidFill>
                  <a:srgbClr val="231F20"/>
                </a:solidFill>
                <a:latin typeface="CiscoSerif-Regular"/>
              </a:rPr>
              <a:t>IEEE 802.15.1 Bluetooth</a:t>
            </a:r>
          </a:p>
          <a:p>
            <a:pPr marL="0" indent="0" algn="just">
              <a:buNone/>
            </a:pPr>
            <a:r>
              <a:rPr lang="en-IN" sz="2400" b="0" i="0" u="none" strike="noStrike" baseline="0" dirty="0">
                <a:solidFill>
                  <a:srgbClr val="0067B2"/>
                </a:solidFill>
                <a:latin typeface="ZapfDingbatsITC"/>
              </a:rPr>
              <a:t>■ </a:t>
            </a:r>
            <a:r>
              <a:rPr lang="en-IN" sz="2400" b="0" i="0" u="none" strike="noStrike" baseline="0" dirty="0">
                <a:solidFill>
                  <a:srgbClr val="231F20"/>
                </a:solidFill>
                <a:latin typeface="CiscoSerif-Regular"/>
              </a:rPr>
              <a:t>IEEE 802.15.4 WPAN</a:t>
            </a:r>
          </a:p>
          <a:p>
            <a:pPr marL="0" indent="0" algn="just">
              <a:buNone/>
            </a:pPr>
            <a:r>
              <a:rPr lang="en-IN" sz="2400" dirty="0">
                <a:solidFill>
                  <a:srgbClr val="231F20"/>
                </a:solidFill>
                <a:latin typeface="CiscoSerif-Regular"/>
              </a:rPr>
              <a:t>ISM bands operate in the sub-GHz range. Sub-</a:t>
            </a:r>
            <a:r>
              <a:rPr lang="en-IN" sz="2400" dirty="0" err="1">
                <a:solidFill>
                  <a:srgbClr val="231F20"/>
                </a:solidFill>
                <a:latin typeface="CiscoSerif-Regular"/>
              </a:rPr>
              <a:t>Ghz</a:t>
            </a:r>
            <a:r>
              <a:rPr lang="en-IN" sz="2400" dirty="0">
                <a:solidFill>
                  <a:srgbClr val="231F20"/>
                </a:solidFill>
                <a:latin typeface="CiscoSerif-Regular"/>
              </a:rPr>
              <a:t> bands are used by protocol such as IEEE802.15.4g 802.11ah,802.15.4 and LWPA technologies such as LoRa and Sigfox.</a:t>
            </a:r>
          </a:p>
          <a:p>
            <a:pPr marL="0" indent="0" algn="just">
              <a:buNone/>
            </a:pPr>
            <a:r>
              <a:rPr lang="en-IN" sz="2400" dirty="0"/>
              <a:t>Either indoor or outdoor deployments, the sub-GHz frequency bands allow greater distances between the devices. These bands have a better ability than the 2.4GHz ISM band to penetrate building infrastructure or go around obstacles, while keeping the transmitting power within regulation.</a:t>
            </a:r>
          </a:p>
          <a:p>
            <a:pPr marL="0" indent="0" algn="just">
              <a:buNone/>
            </a:pPr>
            <a:r>
              <a:rPr lang="en-IN" sz="2400" dirty="0"/>
              <a:t>The disadvantage of sub-GHz frequency bands is their lower rate of delivery compared to higher frequencies. IoT sensors do not need to send data at high rates. The most well-known ranges are centred on 169 MHz, 433MHz,868MHz and 915MHz. </a:t>
            </a:r>
          </a:p>
        </p:txBody>
      </p:sp>
    </p:spTree>
    <p:extLst>
      <p:ext uri="{BB962C8B-B14F-4D97-AF65-F5344CB8AC3E}">
        <p14:creationId xmlns:p14="http://schemas.microsoft.com/office/powerpoint/2010/main" val="267523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6ECA-EB7B-EC0C-6656-009966402FFB}"/>
              </a:ext>
            </a:extLst>
          </p:cNvPr>
          <p:cNvSpPr>
            <a:spLocks noGrp="1"/>
          </p:cNvSpPr>
          <p:nvPr>
            <p:ph type="title"/>
          </p:nvPr>
        </p:nvSpPr>
        <p:spPr>
          <a:xfrm>
            <a:off x="838200" y="365125"/>
            <a:ext cx="10515600" cy="873125"/>
          </a:xfrm>
        </p:spPr>
        <p:txBody>
          <a:bodyPr>
            <a:normAutofit/>
          </a:bodyPr>
          <a:lstStyle/>
          <a:p>
            <a:r>
              <a:rPr lang="en-US" sz="3200" b="1" dirty="0">
                <a:latin typeface="+mn-lt"/>
              </a:rPr>
              <a:t>Power Consumption</a:t>
            </a:r>
            <a:endParaRPr lang="en-IN" sz="3200" b="1" dirty="0">
              <a:latin typeface="+mn-lt"/>
            </a:endParaRPr>
          </a:p>
        </p:txBody>
      </p:sp>
      <p:sp>
        <p:nvSpPr>
          <p:cNvPr id="3" name="Content Placeholder 2">
            <a:extLst>
              <a:ext uri="{FF2B5EF4-FFF2-40B4-BE49-F238E27FC236}">
                <a16:creationId xmlns:a16="http://schemas.microsoft.com/office/drawing/2014/main" id="{FA3276CE-A71C-A42C-CF99-AFB1592DFDF8}"/>
              </a:ext>
            </a:extLst>
          </p:cNvPr>
          <p:cNvSpPr>
            <a:spLocks noGrp="1"/>
          </p:cNvSpPr>
          <p:nvPr>
            <p:ph idx="1"/>
          </p:nvPr>
        </p:nvSpPr>
        <p:spPr/>
        <p:txBody>
          <a:bodyPr/>
          <a:lstStyle/>
          <a:p>
            <a:r>
              <a:rPr lang="en-US" dirty="0"/>
              <a:t>IoT devices is very broad, there is a clear delineation between powered nodes and battery-powered nodes.</a:t>
            </a:r>
          </a:p>
          <a:p>
            <a:r>
              <a:rPr lang="en-US" dirty="0"/>
              <a:t>A powered node has a direct connection to a power source, and communications are usually not limited by power consumption criteria.</a:t>
            </a:r>
          </a:p>
          <a:p>
            <a:r>
              <a:rPr lang="en-US" dirty="0"/>
              <a:t>Power nodes are limited by the availability of a power source, which makes mobility more complex.</a:t>
            </a:r>
          </a:p>
          <a:p>
            <a:r>
              <a:rPr lang="en-US" dirty="0"/>
              <a:t>Battery-powered nodes bring much more flexibility to IoT devices. These nodes are often classified by the required lifetimes of their batteries.</a:t>
            </a:r>
            <a:endParaRPr lang="en-IN" dirty="0"/>
          </a:p>
        </p:txBody>
      </p:sp>
    </p:spTree>
    <p:extLst>
      <p:ext uri="{BB962C8B-B14F-4D97-AF65-F5344CB8AC3E}">
        <p14:creationId xmlns:p14="http://schemas.microsoft.com/office/powerpoint/2010/main" val="1473475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A0F88C-402C-8AAF-3053-78B9B4DA6614}"/>
              </a:ext>
            </a:extLst>
          </p:cNvPr>
          <p:cNvSpPr>
            <a:spLocks noGrp="1"/>
          </p:cNvSpPr>
          <p:nvPr>
            <p:ph idx="1"/>
          </p:nvPr>
        </p:nvSpPr>
        <p:spPr/>
        <p:txBody>
          <a:bodyPr/>
          <a:lstStyle/>
          <a:p>
            <a:r>
              <a:rPr lang="en-US" dirty="0"/>
              <a:t>Batteries can be changed or the devices replaced when a street gets resurfaced. A battery life is 2 or 3 years is an option.</a:t>
            </a:r>
          </a:p>
          <a:p>
            <a:r>
              <a:rPr lang="en-US" dirty="0"/>
              <a:t>Low-Powered Wide-Area it is possible to run any wireless technologies on batteries.</a:t>
            </a:r>
          </a:p>
          <a:p>
            <a:r>
              <a:rPr lang="en-US" dirty="0"/>
              <a:t>For deployment of smart meters over PLC, the radio interference on meters can’t consume 5 to 10 watts or this will add up to 20-million-meter deployment consuming 100 to 200 megawatts.</a:t>
            </a:r>
            <a:endParaRPr lang="en-IN" dirty="0"/>
          </a:p>
        </p:txBody>
      </p:sp>
    </p:spTree>
    <p:extLst>
      <p:ext uri="{BB962C8B-B14F-4D97-AF65-F5344CB8AC3E}">
        <p14:creationId xmlns:p14="http://schemas.microsoft.com/office/powerpoint/2010/main" val="1140442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2582</TotalTime>
  <Words>4649</Words>
  <Application>Microsoft Office PowerPoint</Application>
  <PresentationFormat>Widescreen</PresentationFormat>
  <Paragraphs>246</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CiscoSerif-Italic-Regular</vt:lpstr>
      <vt:lpstr>CiscoSerif-Regular</vt:lpstr>
      <vt:lpstr>ZapfDingbatsITC</vt:lpstr>
      <vt:lpstr>Office Theme</vt:lpstr>
      <vt:lpstr>Connecting Smart Object</vt:lpstr>
      <vt:lpstr>Communication Criteria</vt:lpstr>
      <vt:lpstr>Range</vt:lpstr>
      <vt:lpstr>PowerPoint Presentation</vt:lpstr>
      <vt:lpstr>PowerPoint Presentation</vt:lpstr>
      <vt:lpstr>Frequency Bands</vt:lpstr>
      <vt:lpstr>PowerPoint Presentation</vt:lpstr>
      <vt:lpstr>Power Consumption</vt:lpstr>
      <vt:lpstr>PowerPoint Presentation</vt:lpstr>
      <vt:lpstr>Topology</vt:lpstr>
      <vt:lpstr>PowerPoint Presentation</vt:lpstr>
      <vt:lpstr>Constrained Devices</vt:lpstr>
      <vt:lpstr>PowerPoint Presentation</vt:lpstr>
      <vt:lpstr>Constrained-node Networks</vt:lpstr>
      <vt:lpstr>Data Rate and Throughput</vt:lpstr>
      <vt:lpstr>PowerPoint Presentation</vt:lpstr>
      <vt:lpstr>Latency and Determinism</vt:lpstr>
      <vt:lpstr>Overhead and Payload</vt:lpstr>
      <vt:lpstr>PowerPoint Presentation</vt:lpstr>
      <vt:lpstr>IoT Access Technologies</vt:lpstr>
      <vt:lpstr>IEEE802.15.4</vt:lpstr>
      <vt:lpstr>IEEE802.15.4 Continued…</vt:lpstr>
      <vt:lpstr>Standardization and Alliances of IEEE802.15.4</vt:lpstr>
      <vt:lpstr>Protocol Stack utilizing 802.15.4</vt:lpstr>
      <vt:lpstr>Continued…</vt:lpstr>
      <vt:lpstr>ZigBee</vt:lpstr>
      <vt:lpstr>ZigBee continued…</vt:lpstr>
      <vt:lpstr>PowerPoint Presentation</vt:lpstr>
      <vt:lpstr>PowerPoint Presentation</vt:lpstr>
      <vt:lpstr>ZigBee IP</vt:lpstr>
      <vt:lpstr>ZigBee IP Continued…</vt:lpstr>
      <vt:lpstr>Physical Layer</vt:lpstr>
      <vt:lpstr>Physical Layer</vt:lpstr>
      <vt:lpstr>PowerPoint Presentation</vt:lpstr>
      <vt:lpstr>PowerPoint Presentation</vt:lpstr>
      <vt:lpstr>MAC Layer</vt:lpstr>
      <vt:lpstr>MAC Layer continued</vt:lpstr>
      <vt:lpstr>MAC Layer</vt:lpstr>
      <vt:lpstr>PowerPoint Presentation</vt:lpstr>
      <vt:lpstr>Topology</vt:lpstr>
      <vt:lpstr>PowerPoint Presentation</vt:lpstr>
      <vt:lpstr>Security</vt:lpstr>
      <vt:lpstr>PowerPoint Presentation</vt:lpstr>
      <vt:lpstr>Competitive Technologies</vt:lpstr>
      <vt:lpstr>IEEE 802.15.4 Conclusions</vt:lpstr>
      <vt:lpstr>IEEE 802.15.4g and  802.15.4e</vt:lpstr>
      <vt:lpstr>Applied use cases </vt:lpstr>
      <vt:lpstr>Standardization and Alliances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Smart Object</dc:title>
  <dc:creator>ramya</dc:creator>
  <cp:lastModifiedBy>ramya vijay</cp:lastModifiedBy>
  <cp:revision>17</cp:revision>
  <dcterms:created xsi:type="dcterms:W3CDTF">2023-01-02T05:02:33Z</dcterms:created>
  <dcterms:modified xsi:type="dcterms:W3CDTF">2023-12-06T05:42:36Z</dcterms:modified>
</cp:coreProperties>
</file>