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8"/>
  </p:notesMasterIdLst>
  <p:handoutMasterIdLst>
    <p:handoutMasterId r:id="rId39"/>
  </p:handoutMasterIdLst>
  <p:sldIdLst>
    <p:sldId id="256" r:id="rId2"/>
    <p:sldId id="270" r:id="rId3"/>
    <p:sldId id="281" r:id="rId4"/>
    <p:sldId id="318" r:id="rId5"/>
    <p:sldId id="319" r:id="rId6"/>
    <p:sldId id="333" r:id="rId7"/>
    <p:sldId id="282" r:id="rId8"/>
    <p:sldId id="257" r:id="rId9"/>
    <p:sldId id="284" r:id="rId10"/>
    <p:sldId id="285" r:id="rId11"/>
    <p:sldId id="258" r:id="rId12"/>
    <p:sldId id="288" r:id="rId13"/>
    <p:sldId id="320" r:id="rId14"/>
    <p:sldId id="289" r:id="rId15"/>
    <p:sldId id="322" r:id="rId16"/>
    <p:sldId id="259" r:id="rId17"/>
    <p:sldId id="346" r:id="rId18"/>
    <p:sldId id="347" r:id="rId19"/>
    <p:sldId id="334" r:id="rId20"/>
    <p:sldId id="272" r:id="rId21"/>
    <p:sldId id="260" r:id="rId22"/>
    <p:sldId id="291" r:id="rId23"/>
    <p:sldId id="293" r:id="rId24"/>
    <p:sldId id="261" r:id="rId25"/>
    <p:sldId id="323" r:id="rId26"/>
    <p:sldId id="348" r:id="rId27"/>
    <p:sldId id="299" r:id="rId28"/>
    <p:sldId id="262" r:id="rId29"/>
    <p:sldId id="301" r:id="rId30"/>
    <p:sldId id="263" r:id="rId31"/>
    <p:sldId id="303" r:id="rId32"/>
    <p:sldId id="264" r:id="rId33"/>
    <p:sldId id="337" r:id="rId34"/>
    <p:sldId id="273" r:id="rId35"/>
    <p:sldId id="325" r:id="rId36"/>
    <p:sldId id="349" r:id="rId3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83BB4-0A16-5245-9E06-FF8135372772}" type="datetimeFigureOut">
              <a:rPr lang="en-US" smtClean="0"/>
              <a:pPr/>
              <a:t>07/18/2022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F50E6-3C15-004E-9EE0-94B9FD5DD2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319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69228-E2B9-114B-84AC-2DD0140A52E6}" type="datetimeFigureOut">
              <a:rPr lang="en-US" smtClean="0"/>
              <a:pPr/>
              <a:t>07/18/2022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5A050-7306-7B4E-867E-A3663FBCD5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971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84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66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9B40A3-8C98-7643-999B-D2E4C4DFCA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6ACDAE-E963-2B45-BB51-53CEBFE15B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D119D-3673-024B-9609-A7D5472222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7AF1E-9B18-0243-8AD1-50A6A8AC0A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8BC69-CB41-DD44-A638-C4F95AA942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3444D-6BBE-FA46-910D-A293AF635E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DD7DD-CC47-414C-BF78-C5251FE0B0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78AD6-5F3D-BA44-875A-31E2927FBE4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9686C-6E28-9A40-BAFE-97DC9D1AE6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25899C-C9DE-4C43-812F-DCCD705BC8B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3E67C1E-A116-FA4E-B295-2EE9C41BDD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ommerville Cov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432" y="213186"/>
            <a:ext cx="923794" cy="121935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wipe dir="r"/>
  </p:transition>
  <p:timing>
    <p:tnLst>
      <p:par>
        <p:cTn id="1" dur="indefinite" restart="never" nodeType="tmRoot"/>
      </p:par>
    </p:tnLst>
  </p:timing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2 – Software Processes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9B40A3-8C98-7643-999B-D2E4C4DFCA8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Waterfall model problems</a:t>
            </a:r>
            <a:endParaRPr lang="en-GB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Inflexible partitioning of the project into distinct stages makes it difficult to respond to changing customer requirements.</a:t>
            </a:r>
          </a:p>
          <a:p>
            <a:pPr lvl="1"/>
            <a:r>
              <a:rPr lang="en-GB" dirty="0" smtClean="0"/>
              <a:t>Therefore, this model is only appropriate when the requirements are well-understood and changes will be fairly limited during the design process. </a:t>
            </a:r>
          </a:p>
          <a:p>
            <a:pPr lvl="1"/>
            <a:r>
              <a:rPr lang="en-GB" dirty="0" smtClean="0"/>
              <a:t>Few business systems have stable requirements.</a:t>
            </a:r>
          </a:p>
          <a:p>
            <a:r>
              <a:rPr lang="en-GB" dirty="0" smtClean="0"/>
              <a:t>The waterfall model is mostly used for large systems engineering projects where a system is developed at several sites.</a:t>
            </a:r>
          </a:p>
          <a:p>
            <a:pPr lvl="1"/>
            <a:r>
              <a:rPr lang="en-GB" dirty="0" smtClean="0"/>
              <a:t>In those circumstances, the plan-driven nature of the waterfall model helps coordinate the work. 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Incremental development </a:t>
            </a:r>
            <a:br>
              <a:rPr lang="en-GB" dirty="0" smtClean="0"/>
            </a:b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4" name="Picture 3" descr="2.2 Incremental-dev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55" y="1920170"/>
            <a:ext cx="7517728" cy="4051928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Incremental development benefits</a:t>
            </a:r>
            <a:endParaRPr lang="en-GB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cost of accommodating changing customer requirements is reduced. </a:t>
            </a:r>
          </a:p>
          <a:p>
            <a:pPr lvl="1"/>
            <a:r>
              <a:rPr lang="en-GB" dirty="0" smtClean="0"/>
              <a:t>The amount of analysis and documentation that has to be redone is much less than is required with the waterfall model.</a:t>
            </a:r>
          </a:p>
          <a:p>
            <a:r>
              <a:rPr lang="en-GB" dirty="0" smtClean="0"/>
              <a:t>It is easier to get customer feedback on the development work that has been done. </a:t>
            </a:r>
          </a:p>
          <a:p>
            <a:pPr lvl="1"/>
            <a:r>
              <a:rPr lang="en-GB" dirty="0" smtClean="0"/>
              <a:t>Customers can comment on demonstrations of the software and see how much has been implemented. </a:t>
            </a:r>
          </a:p>
          <a:p>
            <a:r>
              <a:rPr lang="en-GB" dirty="0" smtClean="0"/>
              <a:t>More rapid delivery and deployment of useful software to the customer is possible. </a:t>
            </a:r>
          </a:p>
          <a:p>
            <a:pPr lvl="1"/>
            <a:r>
              <a:rPr lang="en-GB" dirty="0" smtClean="0"/>
              <a:t>Customers are able to use and gain value from the software earlier than is possible with a waterfall process. 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development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process is not visible. </a:t>
            </a:r>
          </a:p>
          <a:p>
            <a:pPr lvl="1"/>
            <a:r>
              <a:rPr lang="en-GB" dirty="0" smtClean="0"/>
              <a:t>Managers need regular deliverables to measure progress. If systems are developed quickly, it is not cost-effective to produce documents that reflect every version of the system. </a:t>
            </a:r>
          </a:p>
          <a:p>
            <a:r>
              <a:rPr lang="en-GB" dirty="0" smtClean="0"/>
              <a:t>System structure tends to degrade as new increments are added</a:t>
            </a:r>
            <a:r>
              <a:rPr lang="en-GB" i="1" dirty="0" smtClean="0"/>
              <a:t>. 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Unless time and money is spent on refactoring to improve the software, regular change tends to corrupt its structure. Incorporating further software changes becomes increasingly difficult and costly.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configuration</a:t>
            </a:r>
            <a:endParaRPr lang="en-GB" dirty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Based on software reuse where systems are integrated from existing components or application systems (</a:t>
            </a:r>
            <a:r>
              <a:rPr lang="en-GB" smtClean="0"/>
              <a:t>sometimes called COTS </a:t>
            </a:r>
            <a:r>
              <a:rPr lang="en-GB" dirty="0"/>
              <a:t>-</a:t>
            </a:r>
            <a:r>
              <a:rPr lang="en-GB" smtClean="0"/>
              <a:t>Commercial</a:t>
            </a:r>
            <a:r>
              <a:rPr lang="en-GB" dirty="0" smtClean="0"/>
              <a:t>-off-the-shelf</a:t>
            </a:r>
            <a:r>
              <a:rPr lang="en-GB" smtClean="0"/>
              <a:t>) systems).</a:t>
            </a:r>
            <a:endParaRPr lang="en-GB" dirty="0" smtClean="0"/>
          </a:p>
          <a:p>
            <a:r>
              <a:rPr lang="en-GB" dirty="0" smtClean="0"/>
              <a:t>Reused elements may be configured to adapt their behaviour and functionality to a user’s requirements</a:t>
            </a:r>
          </a:p>
          <a:p>
            <a:r>
              <a:rPr lang="en-GB" dirty="0" smtClean="0"/>
              <a:t>Reuse is now the standard approach for building many types of business system</a:t>
            </a:r>
          </a:p>
          <a:p>
            <a:pPr lvl="1"/>
            <a:r>
              <a:rPr lang="en-GB" dirty="0" smtClean="0"/>
              <a:t>Reuse covered in more depth in Chapter 15.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reusable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Stand-alone application systems (sometimes called COTS) that are configured for use in a particular environment.</a:t>
            </a:r>
          </a:p>
          <a:p>
            <a:r>
              <a:rPr lang="en-GB" dirty="0" smtClean="0"/>
              <a:t>Collections of objects that are developed as a package to be integrated with a component framework such as .NET or J2EE.</a:t>
            </a:r>
          </a:p>
          <a:p>
            <a:r>
              <a:rPr lang="en-GB" dirty="0"/>
              <a:t>Web services that are developed according to service standards and which are available for remote invocation. </a:t>
            </a:r>
          </a:p>
          <a:p>
            <a:endParaRPr lang="en-GB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Reuse-oriented software engineering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2" name="Picture 1" descr="2.3 Reuse oriented S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50" y="2326734"/>
            <a:ext cx="8793575" cy="365468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process stages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 specification</a:t>
            </a:r>
          </a:p>
          <a:p>
            <a:r>
              <a:rPr lang="en-US" dirty="0" smtClean="0"/>
              <a:t>Software discovery and evaluation</a:t>
            </a:r>
          </a:p>
          <a:p>
            <a:r>
              <a:rPr lang="en-US" dirty="0" smtClean="0"/>
              <a:t>Requirements refinement</a:t>
            </a:r>
          </a:p>
          <a:p>
            <a:r>
              <a:rPr lang="en-US" dirty="0" smtClean="0"/>
              <a:t>Application system configuration</a:t>
            </a:r>
          </a:p>
          <a:p>
            <a:r>
              <a:rPr lang="en-US" dirty="0" smtClean="0"/>
              <a:t>Component adaptation and integration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64114"/>
      </p:ext>
    </p:extLst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and 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Reduced costs and risks as less software is developed from scratch</a:t>
            </a:r>
          </a:p>
          <a:p>
            <a:r>
              <a:rPr lang="en-US" dirty="0" smtClean="0"/>
              <a:t>Faster delivery and deployment of system</a:t>
            </a:r>
          </a:p>
          <a:p>
            <a:r>
              <a:rPr lang="en-US" dirty="0" smtClean="0"/>
              <a:t>But requirements compromises are inevitable so system may not meet real needs of users</a:t>
            </a:r>
          </a:p>
          <a:p>
            <a:r>
              <a:rPr lang="en-US" dirty="0" smtClean="0"/>
              <a:t>Loss of control over evolution of reused system elements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14283"/>
      </p:ext>
    </p:extLst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43138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Process activities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70752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Topics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Software process models</a:t>
            </a:r>
          </a:p>
          <a:p>
            <a:r>
              <a:rPr lang="en-GB" dirty="0" smtClean="0"/>
              <a:t>Process activities</a:t>
            </a:r>
          </a:p>
          <a:p>
            <a:r>
              <a:rPr lang="en-GB" dirty="0" smtClean="0"/>
              <a:t>Coping with change</a:t>
            </a:r>
          </a:p>
          <a:p>
            <a:r>
              <a:rPr lang="en-GB" dirty="0" smtClean="0"/>
              <a:t>Process improvement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Process activities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Real software processes are inter-leaved sequences of technical, collaborative and managerial activities with the overall goal of specifying, designing, implementing and testing a software system. </a:t>
            </a:r>
          </a:p>
          <a:p>
            <a:r>
              <a:rPr lang="en-GB" dirty="0" smtClean="0"/>
              <a:t>The four basic process activities of specification, development, validation and evolution are organized differently in different development processes. </a:t>
            </a:r>
          </a:p>
          <a:p>
            <a:r>
              <a:rPr lang="en-GB" dirty="0" smtClean="0"/>
              <a:t>For example, </a:t>
            </a:r>
            <a:r>
              <a:rPr lang="en-GB" dirty="0"/>
              <a:t>i</a:t>
            </a:r>
            <a:r>
              <a:rPr lang="en-GB" dirty="0" smtClean="0"/>
              <a:t>n the waterfall model, they are organized in sequence, whereas in incremental development they are interleaved.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requirements engineering process</a:t>
            </a:r>
            <a:br>
              <a:rPr lang="en-GB" dirty="0" smtClean="0"/>
            </a:b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2" name="Picture 1" descr="2.4 RE-proces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62" y="1720552"/>
            <a:ext cx="6339334" cy="4392817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Software specification</a:t>
            </a:r>
            <a:endParaRPr lang="en-GB"/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416664" y="1600200"/>
            <a:ext cx="8460480" cy="4525963"/>
          </a:xfrm>
        </p:spPr>
        <p:txBody>
          <a:bodyPr/>
          <a:lstStyle/>
          <a:p>
            <a:r>
              <a:rPr lang="en-GB" dirty="0" smtClean="0"/>
              <a:t>The process of establishing what services are required and the constraints on the system’s operation and development.</a:t>
            </a:r>
          </a:p>
          <a:p>
            <a:r>
              <a:rPr lang="en-GB" dirty="0" smtClean="0"/>
              <a:t>Requirements engineering process</a:t>
            </a:r>
          </a:p>
          <a:p>
            <a:pPr lvl="1"/>
            <a:r>
              <a:rPr lang="en-GB" dirty="0" smtClean="0"/>
              <a:t>Requirements elicitation and analysis</a:t>
            </a:r>
          </a:p>
          <a:p>
            <a:pPr lvl="2"/>
            <a:r>
              <a:rPr lang="en-GB" dirty="0" smtClean="0"/>
              <a:t>What do the system stakeholders require or expect from the system?</a:t>
            </a:r>
          </a:p>
          <a:p>
            <a:pPr lvl="1"/>
            <a:r>
              <a:rPr lang="en-GB" dirty="0" smtClean="0"/>
              <a:t>Requirements specification	</a:t>
            </a:r>
          </a:p>
          <a:p>
            <a:pPr lvl="2"/>
            <a:r>
              <a:rPr lang="en-GB" dirty="0" smtClean="0"/>
              <a:t>Defining the requirements in detail</a:t>
            </a:r>
          </a:p>
          <a:p>
            <a:pPr lvl="1"/>
            <a:r>
              <a:rPr lang="en-GB" dirty="0" smtClean="0"/>
              <a:t>Requirements validation</a:t>
            </a:r>
          </a:p>
          <a:p>
            <a:pPr lvl="2"/>
            <a:r>
              <a:rPr lang="en-GB" dirty="0" smtClean="0"/>
              <a:t>Checking the validity of the requirements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Software design and implementation</a:t>
            </a:r>
            <a:endParaRPr lang="en-GB" dirty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The process of converting the system specification into an executable system.</a:t>
            </a:r>
          </a:p>
          <a:p>
            <a:r>
              <a:rPr lang="en-GB" smtClean="0"/>
              <a:t>Software design</a:t>
            </a:r>
          </a:p>
          <a:p>
            <a:pPr lvl="1"/>
            <a:r>
              <a:rPr lang="en-GB" smtClean="0"/>
              <a:t>Design a software structure that realises the specification;</a:t>
            </a:r>
          </a:p>
          <a:p>
            <a:r>
              <a:rPr lang="en-GB" smtClean="0"/>
              <a:t>Implementation</a:t>
            </a:r>
          </a:p>
          <a:p>
            <a:pPr lvl="1"/>
            <a:r>
              <a:rPr lang="en-GB" smtClean="0"/>
              <a:t>Translate this structure into an executable program;</a:t>
            </a:r>
          </a:p>
          <a:p>
            <a:r>
              <a:rPr lang="en-GB" smtClean="0"/>
              <a:t>The activities of design and implementation are closely related and may be inter-leaved.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general model of the design process </a:t>
            </a:r>
            <a:br>
              <a:rPr lang="en-GB" dirty="0" smtClean="0"/>
            </a:b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4" name="Picture 3" descr="2.5 Design-proces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243" y="1638390"/>
            <a:ext cx="6211739" cy="463809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 smtClean="0"/>
              <a:t>Architectural design,</a:t>
            </a:r>
            <a:r>
              <a:rPr lang="en-GB" dirty="0" smtClean="0"/>
              <a:t> where you identify the overall structure of the system, the principal components (subsystems or modules), their relationships and how they are distributed.</a:t>
            </a:r>
          </a:p>
          <a:p>
            <a:r>
              <a:rPr lang="en-GB" i="1" dirty="0"/>
              <a:t>Database design, </a:t>
            </a:r>
            <a:r>
              <a:rPr lang="en-GB" dirty="0"/>
              <a:t>where you design the system data structures and how these are to be represented in a database. </a:t>
            </a:r>
            <a:endParaRPr lang="en-GB" dirty="0" smtClean="0"/>
          </a:p>
          <a:p>
            <a:r>
              <a:rPr lang="en-GB" i="1" dirty="0" smtClean="0"/>
              <a:t>Interface design,</a:t>
            </a:r>
            <a:r>
              <a:rPr lang="en-GB" dirty="0" smtClean="0"/>
              <a:t> where you define the interfaces between system components. </a:t>
            </a:r>
          </a:p>
          <a:p>
            <a:r>
              <a:rPr lang="en-GB" i="1" dirty="0" smtClean="0"/>
              <a:t>Component selection and design, </a:t>
            </a:r>
            <a:r>
              <a:rPr lang="en-GB" dirty="0" smtClean="0"/>
              <a:t>where you search for reusable components. If unavailable, you design how it will operate. 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software is implemented either by developing a program or programs or by configuring an application system.</a:t>
            </a:r>
          </a:p>
          <a:p>
            <a:r>
              <a:rPr lang="en-US" dirty="0" smtClean="0"/>
              <a:t>Design and implementation are interleaved activities for most types of software system.</a:t>
            </a:r>
          </a:p>
          <a:p>
            <a:r>
              <a:rPr lang="en-US" dirty="0" smtClean="0"/>
              <a:t>Programming is an individual activity with no standard process.</a:t>
            </a:r>
          </a:p>
          <a:p>
            <a:r>
              <a:rPr lang="en-US" dirty="0" smtClean="0"/>
              <a:t>Debugging is the activity of finding program faults and correcting these faults.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83746"/>
      </p:ext>
    </p:extLst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Software validation</a:t>
            </a:r>
            <a:endParaRPr lang="en-GB"/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Verification and validation (V &amp; V) is intended to show that a system conforms to its specification and meets the requirements of the system customer.</a:t>
            </a:r>
          </a:p>
          <a:p>
            <a:r>
              <a:rPr lang="en-GB" dirty="0" smtClean="0"/>
              <a:t>Involves checking and review processes and system testing.</a:t>
            </a:r>
          </a:p>
          <a:p>
            <a:r>
              <a:rPr lang="en-GB" dirty="0" smtClean="0"/>
              <a:t>System testing involves executing the system with test cases that are derived from the specification of the real data to be processed by the system.</a:t>
            </a:r>
          </a:p>
          <a:p>
            <a:r>
              <a:rPr lang="en-GB" dirty="0" smtClean="0"/>
              <a:t>Testing is the most commonly used V &amp; V activity.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Stages of testing</a:t>
            </a:r>
            <a:br>
              <a:rPr lang="en-GB" dirty="0" smtClean="0"/>
            </a:b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4" name="Picture 3" descr="2.6 Testing-proces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409" y="2829344"/>
            <a:ext cx="6277535" cy="170704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Testing stages</a:t>
            </a:r>
            <a:endParaRPr lang="en-GB"/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Component testing</a:t>
            </a:r>
          </a:p>
          <a:p>
            <a:pPr lvl="1"/>
            <a:r>
              <a:rPr lang="en-GB" dirty="0" smtClean="0"/>
              <a:t>Individual components are tested independently; </a:t>
            </a:r>
          </a:p>
          <a:p>
            <a:pPr lvl="1"/>
            <a:r>
              <a:rPr lang="en-GB" dirty="0" smtClean="0"/>
              <a:t>Components may be functions or objects or coherent groupings of these entities.</a:t>
            </a:r>
          </a:p>
          <a:p>
            <a:r>
              <a:rPr lang="en-GB" dirty="0" smtClean="0"/>
              <a:t>System testing</a:t>
            </a:r>
          </a:p>
          <a:p>
            <a:pPr lvl="1"/>
            <a:r>
              <a:rPr lang="en-GB" dirty="0" smtClean="0"/>
              <a:t>Testing of the system as a whole. Testing of emergent properties is particularly important.</a:t>
            </a:r>
          </a:p>
          <a:p>
            <a:r>
              <a:rPr lang="en-GB" dirty="0" smtClean="0"/>
              <a:t>Customer testing</a:t>
            </a:r>
          </a:p>
          <a:p>
            <a:pPr lvl="1"/>
            <a:r>
              <a:rPr lang="en-GB" dirty="0" smtClean="0"/>
              <a:t>Testing with customer data to check that the system meets the customer’s needs.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The software process</a:t>
            </a:r>
            <a:endParaRPr lang="en-GB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structured set of activities required to develop a </a:t>
            </a:r>
            <a:br>
              <a:rPr lang="en-GB" dirty="0" smtClean="0"/>
            </a:br>
            <a:r>
              <a:rPr lang="en-GB" dirty="0" smtClean="0"/>
              <a:t>software system. </a:t>
            </a:r>
          </a:p>
          <a:p>
            <a:r>
              <a:rPr lang="en-GB" dirty="0" smtClean="0"/>
              <a:t>Many different software processes but all involve:</a:t>
            </a:r>
          </a:p>
          <a:p>
            <a:pPr lvl="1"/>
            <a:r>
              <a:rPr lang="en-GB" dirty="0" smtClean="0"/>
              <a:t>Specification – defining what the system should do;</a:t>
            </a:r>
          </a:p>
          <a:p>
            <a:pPr lvl="1"/>
            <a:r>
              <a:rPr lang="en-GB" dirty="0" smtClean="0"/>
              <a:t>Design and implementation – defining the organization of the system and implementing the system;</a:t>
            </a:r>
          </a:p>
          <a:p>
            <a:pPr lvl="1"/>
            <a:r>
              <a:rPr lang="en-GB" dirty="0" smtClean="0"/>
              <a:t>Validation – checking that it does what the customer wants;</a:t>
            </a:r>
          </a:p>
          <a:p>
            <a:pPr lvl="1"/>
            <a:r>
              <a:rPr lang="en-GB" dirty="0" smtClean="0"/>
              <a:t>Evolution – changing the system in response to changing customer needs.</a:t>
            </a:r>
          </a:p>
          <a:p>
            <a:r>
              <a:rPr lang="en-GB" dirty="0" smtClean="0"/>
              <a:t>A software process model is an abstract representation of a process. It presents a description of a process from some particular perspective.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 phases in a plan-driven software process</a:t>
            </a:r>
            <a:r>
              <a:rPr lang="en-GB" dirty="0"/>
              <a:t> </a:t>
            </a:r>
            <a:r>
              <a:rPr lang="en-GB" dirty="0" smtClean="0"/>
              <a:t>(V-model)</a:t>
            </a: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4" name="Picture 3" descr="2.7 Testing-phase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57" y="2186304"/>
            <a:ext cx="8647437" cy="298801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Software evolution</a:t>
            </a:r>
            <a:endParaRPr lang="en-GB"/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Software is inherently flexible and can change. </a:t>
            </a:r>
          </a:p>
          <a:p>
            <a:r>
              <a:rPr lang="en-GB" smtClean="0"/>
              <a:t>As requirements change through changing business circumstances, the software that supports the business must also evolve and change.</a:t>
            </a:r>
          </a:p>
          <a:p>
            <a:r>
              <a:rPr lang="en-GB" smtClean="0"/>
              <a:t>Although there has been a demarcation between development and evolution (maintenance) this is increasingly irrelevant as fewer and fewer systems are completely new.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evolution </a:t>
            </a: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4" name="Picture 3" descr="2.8 System evolution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78" y="2563931"/>
            <a:ext cx="7567072" cy="232833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80722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Coping with change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39441"/>
      </p:ext>
    </p:extLst>
  </p:cSld>
  <p:clrMapOvr>
    <a:masterClrMapping/>
  </p:clrMapOvr>
  <p:transition spd="med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Coping with change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is inevitable in all large software projects.</a:t>
            </a:r>
          </a:p>
          <a:p>
            <a:pPr lvl="1"/>
            <a:r>
              <a:rPr lang="en-US" dirty="0" smtClean="0"/>
              <a:t>Business changes lead to new and changed system requirements</a:t>
            </a:r>
          </a:p>
          <a:p>
            <a:pPr lvl="1"/>
            <a:r>
              <a:rPr lang="en-US" dirty="0" smtClean="0"/>
              <a:t>New technologies open up new possibilities for improving implementations</a:t>
            </a:r>
          </a:p>
          <a:p>
            <a:pPr lvl="1"/>
            <a:r>
              <a:rPr lang="en-US" dirty="0" smtClean="0"/>
              <a:t>Changing platforms require application changes</a:t>
            </a:r>
          </a:p>
          <a:p>
            <a:r>
              <a:rPr lang="en-US" dirty="0" smtClean="0"/>
              <a:t>Change leads to rework so the costs of change include both rework (e.g. re-</a:t>
            </a:r>
            <a:r>
              <a:rPr lang="en-US" dirty="0" err="1" smtClean="0"/>
              <a:t>analysing</a:t>
            </a:r>
            <a:r>
              <a:rPr lang="en-US" dirty="0" smtClean="0"/>
              <a:t> requirements) as well as the costs of implementing new functionality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the costs of rework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Change anticipation, where the software process includes activities that can anticipate possible changes before significant rework is required. </a:t>
            </a:r>
          </a:p>
          <a:p>
            <a:pPr lvl="1"/>
            <a:r>
              <a:rPr lang="en-GB" dirty="0" smtClean="0"/>
              <a:t>For example, a prototype system may be developed to show some key features of the system to customers. </a:t>
            </a:r>
          </a:p>
          <a:p>
            <a:r>
              <a:rPr lang="en-GB" dirty="0" smtClean="0"/>
              <a:t>Change tolerance, where the process is designed so that changes can be accommodated at relatively low cost.</a:t>
            </a:r>
          </a:p>
          <a:p>
            <a:pPr lvl="1"/>
            <a:r>
              <a:rPr lang="en-GB" dirty="0" smtClean="0"/>
              <a:t>This normally involves some form of incremental development. Proposed changes may be implemented in increments that have not yet been developed. If this is impossible, then only a single increment (a small part of the system) may have be altered to incorporate the change.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Coping with changing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System prototyping, where a version of the system or part of the system is developed quickly to check the customer’s requirements and the feasibility of design decisions. </a:t>
            </a:r>
            <a:r>
              <a:rPr lang="en-GB" dirty="0" smtClean="0"/>
              <a:t>This approach supports change anticipation. </a:t>
            </a:r>
          </a:p>
          <a:p>
            <a:r>
              <a:rPr lang="en-GB" dirty="0"/>
              <a:t>Incremental delivery, where system increments are delivered to the customer for comment and experimentation. This supports both change avoidance and change tolerance.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83247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Software process descriptions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When we describe and discuss processes, we usually talk about the activities in these processes such as specifying a data model, designing a user interface, etc. and the ordering of these activities.</a:t>
            </a:r>
          </a:p>
          <a:p>
            <a:r>
              <a:rPr lang="en-GB" smtClean="0"/>
              <a:t>Process descriptions may also include:</a:t>
            </a:r>
          </a:p>
          <a:p>
            <a:pPr lvl="1"/>
            <a:r>
              <a:rPr lang="en-GB" smtClean="0"/>
              <a:t>Products, which are the outcomes of a process activity; </a:t>
            </a:r>
          </a:p>
          <a:p>
            <a:pPr lvl="1"/>
            <a:r>
              <a:rPr lang="en-GB" smtClean="0"/>
              <a:t>Roles, which reflect the responsibilities of the people involved in the process;</a:t>
            </a:r>
          </a:p>
          <a:p>
            <a:pPr lvl="1"/>
            <a:r>
              <a:rPr lang="en-GB" smtClean="0"/>
              <a:t>Pre- and post-conditions, which are statements that are true before and after a process activity has been enacted or a product produced.  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Plan-driven and agile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Plan-driven processes are processes where all of the process activities are planned in advance and progress is measured against this plan. </a:t>
            </a:r>
          </a:p>
          <a:p>
            <a:r>
              <a:rPr lang="en-GB" dirty="0" smtClean="0"/>
              <a:t>In agile processes, planning is incremental and it is easier to change the process to reflect changing customer requirements. </a:t>
            </a:r>
          </a:p>
          <a:p>
            <a:r>
              <a:rPr lang="en-GB" dirty="0" smtClean="0"/>
              <a:t>In practice, most practical processes include elements of both plan-driven and agile approaches. </a:t>
            </a:r>
          </a:p>
          <a:p>
            <a:r>
              <a:rPr lang="en-GB" dirty="0" smtClean="0"/>
              <a:t>There are no right or wrong software processes.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47888"/>
            <a:ext cx="9144000" cy="1143000"/>
          </a:xfrm>
        </p:spPr>
        <p:txBody>
          <a:bodyPr/>
          <a:lstStyle/>
          <a:p>
            <a:pPr algn="ctr"/>
            <a:r>
              <a:rPr lang="en-US" dirty="0" smtClean="0"/>
              <a:t>Software process models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4166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Software process models</a:t>
            </a:r>
            <a:endParaRPr lang="en-GB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waterfall model</a:t>
            </a:r>
          </a:p>
          <a:p>
            <a:pPr lvl="1"/>
            <a:r>
              <a:rPr lang="en-GB" dirty="0" smtClean="0"/>
              <a:t>Plan-driven model. Separate and distinct phases of specification and development.</a:t>
            </a:r>
          </a:p>
          <a:p>
            <a:r>
              <a:rPr lang="en-GB" dirty="0" smtClean="0"/>
              <a:t>Incremental development</a:t>
            </a:r>
          </a:p>
          <a:p>
            <a:pPr lvl="1"/>
            <a:r>
              <a:rPr lang="en-GB" dirty="0" smtClean="0"/>
              <a:t>Specification, development and validation are interleaved. May be plan-driven or agile.</a:t>
            </a:r>
          </a:p>
          <a:p>
            <a:r>
              <a:rPr lang="en-GB" dirty="0" smtClean="0"/>
              <a:t>Integration and configuration</a:t>
            </a:r>
          </a:p>
          <a:p>
            <a:pPr lvl="1"/>
            <a:r>
              <a:rPr lang="en-GB" dirty="0" smtClean="0"/>
              <a:t>The system is assembled from existing configurable components. May be plan-driven or agile.</a:t>
            </a:r>
          </a:p>
          <a:p>
            <a:r>
              <a:rPr lang="en-GB" dirty="0" smtClean="0"/>
              <a:t>In practice, most large systems are developed using a process that incorporates elements from all of these models.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waterfall model</a:t>
            </a:r>
            <a:br>
              <a:rPr lang="en-GB" dirty="0" smtClean="0"/>
            </a:b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4" name="Picture 3" descr="2.1.Waterfall-model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053" y="1945797"/>
            <a:ext cx="7183698" cy="403946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Waterfall model phases</a:t>
            </a:r>
            <a:endParaRPr lang="en-GB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There are separate identified phases in the waterfall model:</a:t>
            </a:r>
          </a:p>
          <a:p>
            <a:pPr lvl="1"/>
            <a:r>
              <a:rPr lang="en-GB" dirty="0" smtClean="0"/>
              <a:t>Requirements analysis and definition</a:t>
            </a:r>
          </a:p>
          <a:p>
            <a:pPr lvl="1"/>
            <a:r>
              <a:rPr lang="en-GB" dirty="0" smtClean="0"/>
              <a:t>System and software design</a:t>
            </a:r>
          </a:p>
          <a:p>
            <a:pPr lvl="1"/>
            <a:r>
              <a:rPr lang="en-GB" dirty="0" smtClean="0"/>
              <a:t>Implementation and unit testing</a:t>
            </a:r>
          </a:p>
          <a:p>
            <a:pPr lvl="1"/>
            <a:r>
              <a:rPr lang="en-GB" dirty="0" smtClean="0"/>
              <a:t>Integration and system testing</a:t>
            </a:r>
          </a:p>
          <a:p>
            <a:pPr lvl="1"/>
            <a:r>
              <a:rPr lang="en-GB" dirty="0" smtClean="0"/>
              <a:t>Operation and maintenance</a:t>
            </a:r>
          </a:p>
          <a:p>
            <a:r>
              <a:rPr lang="en-GB" dirty="0" smtClean="0"/>
              <a:t>The main drawback of the waterfall model is the difficulty of accommodating change after the process is underway. In principle, a phase has to be complete before moving onto the next phase.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SE10 slides.thmx</Template>
  <TotalTime>10058</TotalTime>
  <Words>1782</Words>
  <Application>Microsoft Office PowerPoint</Application>
  <PresentationFormat>On-screen Show (4:3)</PresentationFormat>
  <Paragraphs>259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ＭＳ Ｐゴシック</vt:lpstr>
      <vt:lpstr>Arial</vt:lpstr>
      <vt:lpstr>Calibri</vt:lpstr>
      <vt:lpstr>Wingdings</vt:lpstr>
      <vt:lpstr>SE10 slides</vt:lpstr>
      <vt:lpstr>Chapter 2 – Software Processes</vt:lpstr>
      <vt:lpstr>Topics covered</vt:lpstr>
      <vt:lpstr>The software process</vt:lpstr>
      <vt:lpstr>Software process descriptions</vt:lpstr>
      <vt:lpstr>Plan-driven and agile processes</vt:lpstr>
      <vt:lpstr>Software process models</vt:lpstr>
      <vt:lpstr>Software process models</vt:lpstr>
      <vt:lpstr>The waterfall model </vt:lpstr>
      <vt:lpstr>Waterfall model phases</vt:lpstr>
      <vt:lpstr>Waterfall model problems</vt:lpstr>
      <vt:lpstr>Incremental development  </vt:lpstr>
      <vt:lpstr>Incremental development benefits</vt:lpstr>
      <vt:lpstr>Incremental development problems</vt:lpstr>
      <vt:lpstr>Integration and configuration</vt:lpstr>
      <vt:lpstr>Types of reusable software</vt:lpstr>
      <vt:lpstr>Reuse-oriented software engineering</vt:lpstr>
      <vt:lpstr>Key process stages</vt:lpstr>
      <vt:lpstr>Advantages and disadvantages</vt:lpstr>
      <vt:lpstr>Process activities</vt:lpstr>
      <vt:lpstr>Process activities</vt:lpstr>
      <vt:lpstr>The requirements engineering process </vt:lpstr>
      <vt:lpstr>Software specification</vt:lpstr>
      <vt:lpstr>Software design and implementation</vt:lpstr>
      <vt:lpstr>A general model of the design process  </vt:lpstr>
      <vt:lpstr>Design activities</vt:lpstr>
      <vt:lpstr>System implementation</vt:lpstr>
      <vt:lpstr>Software validation</vt:lpstr>
      <vt:lpstr>Stages of testing </vt:lpstr>
      <vt:lpstr>Testing stages</vt:lpstr>
      <vt:lpstr>Testing phases in a plan-driven software process (V-model)</vt:lpstr>
      <vt:lpstr>Software evolution</vt:lpstr>
      <vt:lpstr>System evolution </vt:lpstr>
      <vt:lpstr>Coping with change</vt:lpstr>
      <vt:lpstr>Coping with change</vt:lpstr>
      <vt:lpstr>Reducing the costs of rework</vt:lpstr>
      <vt:lpstr>Coping with changing requirements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Figures-Chapter</dc:title>
  <dc:creator>Ian Sommerville</dc:creator>
  <cp:lastModifiedBy>SHREYA V GOWDA</cp:lastModifiedBy>
  <cp:revision>32</cp:revision>
  <dcterms:created xsi:type="dcterms:W3CDTF">2010-01-06T19:57:16Z</dcterms:created>
  <dcterms:modified xsi:type="dcterms:W3CDTF">2022-07-18T18:03:35Z</dcterms:modified>
</cp:coreProperties>
</file>