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4" r:id="rId2"/>
    <p:sldId id="275" r:id="rId3"/>
    <p:sldId id="259" r:id="rId4"/>
    <p:sldId id="260" r:id="rId5"/>
    <p:sldId id="261" r:id="rId6"/>
    <p:sldId id="341" r:id="rId7"/>
    <p:sldId id="264" r:id="rId8"/>
    <p:sldId id="266" r:id="rId9"/>
    <p:sldId id="268" r:id="rId10"/>
    <p:sldId id="263" r:id="rId11"/>
    <p:sldId id="265" r:id="rId12"/>
    <p:sldId id="269" r:id="rId13"/>
    <p:sldId id="270" r:id="rId14"/>
    <p:sldId id="271" r:id="rId15"/>
    <p:sldId id="342" r:id="rId16"/>
    <p:sldId id="262" r:id="rId17"/>
    <p:sldId id="273" r:id="rId18"/>
    <p:sldId id="277" r:id="rId19"/>
    <p:sldId id="278" r:id="rId20"/>
    <p:sldId id="283" r:id="rId21"/>
    <p:sldId id="284" r:id="rId22"/>
    <p:sldId id="285" r:id="rId23"/>
    <p:sldId id="286" r:id="rId24"/>
    <p:sldId id="287" r:id="rId25"/>
    <p:sldId id="311" r:id="rId26"/>
    <p:sldId id="279" r:id="rId27"/>
    <p:sldId id="288" r:id="rId28"/>
    <p:sldId id="282" r:id="rId29"/>
    <p:sldId id="289" r:id="rId30"/>
    <p:sldId id="290" r:id="rId31"/>
    <p:sldId id="291" r:id="rId32"/>
    <p:sldId id="294" r:id="rId33"/>
    <p:sldId id="296" r:id="rId34"/>
    <p:sldId id="295" r:id="rId35"/>
    <p:sldId id="297" r:id="rId36"/>
    <p:sldId id="293" r:id="rId37"/>
    <p:sldId id="292" r:id="rId38"/>
    <p:sldId id="300" r:id="rId39"/>
    <p:sldId id="305" r:id="rId40"/>
    <p:sldId id="307" r:id="rId41"/>
    <p:sldId id="308" r:id="rId42"/>
    <p:sldId id="309" r:id="rId43"/>
    <p:sldId id="306" r:id="rId44"/>
    <p:sldId id="310" r:id="rId45"/>
    <p:sldId id="303" r:id="rId46"/>
    <p:sldId id="313" r:id="rId47"/>
    <p:sldId id="314" r:id="rId48"/>
    <p:sldId id="315" r:id="rId49"/>
    <p:sldId id="316" r:id="rId50"/>
    <p:sldId id="317" r:id="rId51"/>
    <p:sldId id="318" r:id="rId52"/>
    <p:sldId id="319" r:id="rId53"/>
    <p:sldId id="320" r:id="rId54"/>
    <p:sldId id="322" r:id="rId55"/>
    <p:sldId id="324" r:id="rId56"/>
    <p:sldId id="323" r:id="rId57"/>
    <p:sldId id="325" r:id="rId58"/>
    <p:sldId id="326" r:id="rId59"/>
    <p:sldId id="327" r:id="rId60"/>
    <p:sldId id="328" r:id="rId61"/>
    <p:sldId id="329" r:id="rId62"/>
    <p:sldId id="330" r:id="rId63"/>
    <p:sldId id="331" r:id="rId64"/>
    <p:sldId id="332" r:id="rId65"/>
    <p:sldId id="333" r:id="rId66"/>
    <p:sldId id="334" r:id="rId67"/>
    <p:sldId id="298" r:id="rId68"/>
    <p:sldId id="335" r:id="rId69"/>
    <p:sldId id="301" r:id="rId70"/>
    <p:sldId id="302" r:id="rId71"/>
    <p:sldId id="312"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CDCBFD"/>
    <a:srgbClr val="FF0066"/>
    <a:srgbClr val="006600"/>
    <a:srgbClr val="FF6600"/>
    <a:srgbClr val="2A20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62" autoAdjust="0"/>
  </p:normalViewPr>
  <p:slideViewPr>
    <p:cSldViewPr>
      <p:cViewPr varScale="1">
        <p:scale>
          <a:sx n="75" d="100"/>
          <a:sy n="75" d="100"/>
        </p:scale>
        <p:origin x="1104" y="60"/>
      </p:cViewPr>
      <p:guideLst>
        <p:guide orient="horz" pos="2160"/>
        <p:guide pos="2880"/>
      </p:guideLst>
    </p:cSldViewPr>
  </p:slideViewPr>
  <p:notesTextViewPr>
    <p:cViewPr>
      <p:scale>
        <a:sx n="3" d="2"/>
        <a:sy n="3" d="2"/>
      </p:scale>
      <p:origin x="0" y="0"/>
    </p:cViewPr>
  </p:notesTextViewPr>
  <p:sorterViewPr>
    <p:cViewPr>
      <p:scale>
        <a:sx n="100" d="100"/>
        <a:sy n="100" d="100"/>
      </p:scale>
      <p:origin x="0" y="184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fontAlgn="base">
              <a:spcBef>
                <a:spcPct val="0"/>
              </a:spcBef>
              <a:spcAft>
                <a:spcPct val="0"/>
              </a:spcAft>
              <a:defRPr>
                <a:latin typeface="Times New Roman" pitchFamily="18" charset="0"/>
              </a:defRPr>
            </a:lvl1pPr>
          </a:lstStyle>
          <a:p>
            <a:pPr>
              <a:defRPr/>
            </a:pPr>
            <a:fld id="{DF880897-AAB7-44DF-93CF-5F35FB01E53C}" type="datetime1">
              <a:rPr lang="en-IN"/>
              <a:pPr>
                <a:defRPr/>
              </a:pPr>
              <a:t>06-03-2023</a:t>
            </a:fld>
            <a:endParaRPr lang="en-IN"/>
          </a:p>
        </p:txBody>
      </p:sp>
      <p:sp>
        <p:nvSpPr>
          <p:cNvPr id="3" name="Footer Placeholder 4"/>
          <p:cNvSpPr>
            <a:spLocks noGrp="1"/>
          </p:cNvSpPr>
          <p:nvPr>
            <p:ph type="ftr" sz="quarter" idx="11"/>
          </p:nvPr>
        </p:nvSpPr>
        <p:spPr/>
        <p:txBody>
          <a:bodyPr/>
          <a:lstStyle>
            <a:lvl1pPr fontAlgn="base">
              <a:spcBef>
                <a:spcPct val="0"/>
              </a:spcBef>
              <a:spcAft>
                <a:spcPct val="0"/>
              </a:spcAft>
              <a:defRPr>
                <a:latin typeface="Times New Roman" pitchFamily="18" charset="0"/>
              </a:defRPr>
            </a:lvl1pPr>
          </a:lstStyle>
          <a:p>
            <a:pPr>
              <a:defRPr/>
            </a:pPr>
            <a:endParaRPr lang="en-IN"/>
          </a:p>
        </p:txBody>
      </p:sp>
      <p:sp>
        <p:nvSpPr>
          <p:cNvPr id="4" name="Slide Number Placeholder 5"/>
          <p:cNvSpPr>
            <a:spLocks noGrp="1"/>
          </p:cNvSpPr>
          <p:nvPr>
            <p:ph type="sldNum" sz="quarter" idx="12"/>
          </p:nvPr>
        </p:nvSpPr>
        <p:spPr/>
        <p:txBody>
          <a:bodyPr/>
          <a:lstStyle>
            <a:lvl1pPr fontAlgn="base">
              <a:spcBef>
                <a:spcPct val="0"/>
              </a:spcBef>
              <a:spcAft>
                <a:spcPct val="0"/>
              </a:spcAft>
              <a:defRPr>
                <a:latin typeface="Times New Roman" pitchFamily="18" charset="0"/>
              </a:defRPr>
            </a:lvl1pPr>
          </a:lstStyle>
          <a:p>
            <a:pPr>
              <a:defRPr/>
            </a:pPr>
            <a:fld id="{E3AB1D9A-9FC2-4E1F-8794-265F0C2A48B1}" type="slidenum">
              <a:rPr lang="en-IN"/>
              <a:pPr>
                <a:defRPr/>
              </a:pPr>
              <a:t>‹#›</a:t>
            </a:fld>
            <a:endParaRPr lang="en-IN"/>
          </a:p>
        </p:txBody>
      </p:sp>
    </p:spTree>
    <p:extLst>
      <p:ext uri="{BB962C8B-B14F-4D97-AF65-F5344CB8AC3E}">
        <p14:creationId xmlns:p14="http://schemas.microsoft.com/office/powerpoint/2010/main" val="2437559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4C2AE83E-5608-475A-AC5E-0F10C85B6EE5}" type="datetimeFigureOut">
              <a:rPr lang="en-US"/>
              <a:pPr>
                <a:defRPr/>
              </a:pPr>
              <a:t>3/6/2023</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69957EA3-E64A-4FA9-8FBF-19D6EC892FC7}" type="slidenum">
              <a:rPr lang="en-IN"/>
              <a:pPr>
                <a:defRPr/>
              </a:pPr>
              <a:t>‹#›</a:t>
            </a:fld>
            <a:endParaRPr lang="en-IN"/>
          </a:p>
        </p:txBody>
      </p:sp>
    </p:spTree>
    <p:extLst>
      <p:ext uri="{BB962C8B-B14F-4D97-AF65-F5344CB8AC3E}">
        <p14:creationId xmlns:p14="http://schemas.microsoft.com/office/powerpoint/2010/main" val="3319495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505D2958-483D-4E3A-A273-2AF78E630322}" type="datetimeFigureOut">
              <a:rPr lang="en-US"/>
              <a:pPr>
                <a:defRPr/>
              </a:pPr>
              <a:t>3/6/2023</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30F03459-23C5-4C14-8716-86F2F191635F}" type="slidenum">
              <a:rPr lang="en-IN"/>
              <a:pPr>
                <a:defRPr/>
              </a:pPr>
              <a:t>‹#›</a:t>
            </a:fld>
            <a:endParaRPr lang="en-IN"/>
          </a:p>
        </p:txBody>
      </p:sp>
    </p:spTree>
    <p:extLst>
      <p:ext uri="{BB962C8B-B14F-4D97-AF65-F5344CB8AC3E}">
        <p14:creationId xmlns:p14="http://schemas.microsoft.com/office/powerpoint/2010/main" val="30142313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fontAlgn="auto">
              <a:spcBef>
                <a:spcPts val="0"/>
              </a:spcBef>
              <a:spcAft>
                <a:spcPts val="0"/>
              </a:spcAft>
              <a:defRPr sz="900">
                <a:solidFill>
                  <a:prstClr val="black">
                    <a:tint val="75000"/>
                  </a:prstClr>
                </a:solidFill>
                <a:latin typeface="Calibri" panose="020F0502020204030204"/>
              </a:defRPr>
            </a:lvl1pPr>
          </a:lstStyle>
          <a:p>
            <a:pPr>
              <a:defRPr/>
            </a:pPr>
            <a:fld id="{04BE9AD3-A4F1-4C80-8F8A-A43B27C355AB}" type="datetime1">
              <a:rPr lang="en-IN"/>
              <a:pPr>
                <a:defRPr/>
              </a:pPr>
              <a:t>06-03-2023</a:t>
            </a:fld>
            <a:endParaRPr lang="en-I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fontAlgn="auto">
              <a:spcBef>
                <a:spcPts val="0"/>
              </a:spcBef>
              <a:spcAft>
                <a:spcPts val="0"/>
              </a:spcAft>
              <a:defRPr sz="900">
                <a:solidFill>
                  <a:prstClr val="black">
                    <a:tint val="75000"/>
                  </a:prstClr>
                </a:solidFill>
                <a:latin typeface="Calibri" panose="020F0502020204030204"/>
              </a:defRPr>
            </a:lvl1pPr>
          </a:lstStyle>
          <a:p>
            <a:pPr>
              <a:defRPr/>
            </a:pPr>
            <a:endParaRPr lang="en-I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fontAlgn="auto">
              <a:spcBef>
                <a:spcPts val="0"/>
              </a:spcBef>
              <a:spcAft>
                <a:spcPts val="0"/>
              </a:spcAft>
              <a:defRPr sz="900">
                <a:solidFill>
                  <a:prstClr val="black">
                    <a:tint val="75000"/>
                  </a:prstClr>
                </a:solidFill>
                <a:latin typeface="Calibri" panose="020F0502020204030204"/>
              </a:defRPr>
            </a:lvl1pPr>
          </a:lstStyle>
          <a:p>
            <a:pPr>
              <a:defRPr/>
            </a:pPr>
            <a:fld id="{1B01C7B5-3AAC-451B-8290-73BC87D40F3C}" type="slidenum">
              <a:rPr lang="en-IN"/>
              <a:pPr>
                <a:defRPr/>
              </a:pPr>
              <a:t>‹#›</a:t>
            </a:fld>
            <a:endParaRPr lang="en-IN"/>
          </a:p>
        </p:txBody>
      </p:sp>
      <p:sp>
        <p:nvSpPr>
          <p:cNvPr id="7" name="Rectangle 6"/>
          <p:cNvSpPr/>
          <p:nvPr userDrawn="1"/>
        </p:nvSpPr>
        <p:spPr>
          <a:xfrm>
            <a:off x="0" y="639157"/>
            <a:ext cx="9144000" cy="6210670"/>
          </a:xfrm>
          <a:prstGeom prst="rect">
            <a:avLst/>
          </a:prstGeom>
          <a:blipFill dpi="0" rotWithShape="1">
            <a:blip r:embed="rId5">
              <a:extLst/>
            </a:blip>
            <a:srcRect/>
            <a:tile tx="0" ty="0" sx="100000" sy="100000" flip="none" algn="tl"/>
          </a:blipFill>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prstClr val="white"/>
              </a:solidFill>
            </a:endParaRPr>
          </a:p>
        </p:txBody>
      </p:sp>
      <p:sp>
        <p:nvSpPr>
          <p:cNvPr id="9" name="TextBox 8"/>
          <p:cNvSpPr txBox="1">
            <a:spLocks noChangeArrowheads="1"/>
          </p:cNvSpPr>
          <p:nvPr userDrawn="1"/>
        </p:nvSpPr>
        <p:spPr bwMode="auto">
          <a:xfrm>
            <a:off x="0" y="-26713"/>
            <a:ext cx="9144000" cy="646331"/>
          </a:xfrm>
          <a:prstGeom prst="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spcAft>
                <a:spcPts val="200"/>
              </a:spcAft>
              <a:defRPr/>
            </a:pPr>
            <a:r>
              <a:rPr lang="en-US" sz="3600" b="1" dirty="0" smtClean="0">
                <a:ln w="10541" cmpd="sng">
                  <a:solidFill>
                    <a:srgbClr val="5B9BD5">
                      <a:shade val="88000"/>
                      <a:satMod val="110000"/>
                    </a:srgbClr>
                  </a:solidFill>
                  <a:prstDash val="solid"/>
                </a:ln>
                <a:solidFill>
                  <a:srgbClr val="FF0000"/>
                </a:solidFill>
                <a:latin typeface="Lucida Sans" pitchFamily="34" charset="0"/>
              </a:rPr>
              <a:t>BMS</a:t>
            </a:r>
            <a:r>
              <a:rPr lang="en-US" sz="2700" b="1" dirty="0" smtClean="0">
                <a:ln w="10541" cmpd="sng">
                  <a:solidFill>
                    <a:srgbClr val="5B9BD5">
                      <a:shade val="88000"/>
                      <a:satMod val="110000"/>
                    </a:srgbClr>
                  </a:solidFill>
                  <a:prstDash val="solid"/>
                </a:ln>
                <a:solidFill>
                  <a:srgbClr val="FF0000"/>
                </a:solidFill>
                <a:latin typeface="Lucida Sans" pitchFamily="34" charset="0"/>
              </a:rPr>
              <a:t> </a:t>
            </a:r>
            <a:r>
              <a:rPr lang="en-US" sz="2000" b="1" dirty="0" smtClean="0">
                <a:ln w="10541" cmpd="sng">
                  <a:solidFill>
                    <a:srgbClr val="5B9BD5">
                      <a:shade val="88000"/>
                      <a:satMod val="110000"/>
                    </a:srgbClr>
                  </a:solidFill>
                  <a:prstDash val="solid"/>
                </a:ln>
                <a:solidFill>
                  <a:srgbClr val="002060"/>
                </a:solidFill>
                <a:latin typeface="Lucida Sans" pitchFamily="34" charset="0"/>
              </a:rPr>
              <a:t>INSTITUTE OF TECHNOLOGY AND MANAGEMENT</a:t>
            </a:r>
            <a:endParaRPr lang="en-US" b="1" dirty="0" smtClean="0">
              <a:ln w="10541" cmpd="sng">
                <a:solidFill>
                  <a:srgbClr val="5B9BD5">
                    <a:shade val="88000"/>
                    <a:satMod val="110000"/>
                  </a:srgbClr>
                </a:solidFill>
                <a:prstDash val="solid"/>
              </a:ln>
              <a:solidFill>
                <a:srgbClr val="002060"/>
              </a:solidFill>
              <a:latin typeface="Lucida Sans" pitchFamily="34" charset="0"/>
            </a:endParaRPr>
          </a:p>
        </p:txBody>
      </p:sp>
      <p:pic>
        <p:nvPicPr>
          <p:cNvPr id="1033" name="Picture 9" descr="C:\Users\Placement\Downloads\Logos\BMSIT LOGO Sept 2015.jp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39700" y="17463"/>
            <a:ext cx="6270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2" descr="Image result for india"/>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l="19693" r="16351" b="17178"/>
          <a:stretch>
            <a:fillRect/>
          </a:stretch>
        </p:blipFill>
        <p:spPr bwMode="auto">
          <a:xfrm>
            <a:off x="8504238" y="103188"/>
            <a:ext cx="460375"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7860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ciencedirect.com/" TargetMode="External"/><Relationship Id="rId7" Type="http://schemas.openxmlformats.org/officeDocument/2006/relationships/hyperlink" Target="https://www.springer.com/in" TargetMode="External"/><Relationship Id="rId2" Type="http://schemas.openxmlformats.org/officeDocument/2006/relationships/hyperlink" Target="https://ieeexplore.ieee.org/Xplore/home.jsp" TargetMode="External"/><Relationship Id="rId1" Type="http://schemas.openxmlformats.org/officeDocument/2006/relationships/slideLayout" Target="../slideLayouts/slideLayout2.xml"/><Relationship Id="rId6" Type="http://schemas.openxmlformats.org/officeDocument/2006/relationships/hyperlink" Target="https://www.nature.com/" TargetMode="External"/><Relationship Id="rId5" Type="http://schemas.openxmlformats.org/officeDocument/2006/relationships/hyperlink" Target="https://www.elsevier.com/en-in" TargetMode="External"/><Relationship Id="rId4" Type="http://schemas.openxmlformats.org/officeDocument/2006/relationships/hyperlink" Target="https://clarivate.com/webofsciencegroup/solutions/web-of-science/"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nptel.ac.in/" TargetMode="External"/><Relationship Id="rId3" Type="http://schemas.openxmlformats.org/officeDocument/2006/relationships/hyperlink" Target="https://www.kaggle.com/" TargetMode="External"/><Relationship Id="rId7" Type="http://schemas.openxmlformats.org/officeDocument/2006/relationships/hyperlink" Target="https://www.mooc.org/" TargetMode="External"/><Relationship Id="rId2" Type="http://schemas.openxmlformats.org/officeDocument/2006/relationships/hyperlink" Target="https://nvd.nist.gov/" TargetMode="External"/><Relationship Id="rId1" Type="http://schemas.openxmlformats.org/officeDocument/2006/relationships/slideLayout" Target="../slideLayouts/slideLayout2.xml"/><Relationship Id="rId6" Type="http://schemas.openxmlformats.org/officeDocument/2006/relationships/hyperlink" Target="https://atalacademy.aicte-india.org/" TargetMode="External"/><Relationship Id="rId5" Type="http://schemas.openxmlformats.org/officeDocument/2006/relationships/hyperlink" Target="https://ndl.iitkgp.ac.in/" TargetMode="External"/><Relationship Id="rId4" Type="http://schemas.openxmlformats.org/officeDocument/2006/relationships/hyperlink" Target="https://data.gov.in/" TargetMode="External"/></Relationships>
</file>

<file path=ppt/slides/_rels/slide7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serbonline.in/SERB/HomePage" TargetMode="External"/><Relationship Id="rId13" Type="http://schemas.openxmlformats.org/officeDocument/2006/relationships/hyperlink" Target="https://csirhrdg.res.in/Home/Index/1/Default/581/63" TargetMode="External"/><Relationship Id="rId3" Type="http://schemas.openxmlformats.org/officeDocument/2006/relationships/hyperlink" Target="https://www.aicte-india.org/opportunities/students/research-funds" TargetMode="External"/><Relationship Id="rId7" Type="http://schemas.openxmlformats.org/officeDocument/2006/relationships/hyperlink" Target="https://aim.gov.in/aatmanirbhar-bharat-arise-anic.php" TargetMode="External"/><Relationship Id="rId12" Type="http://schemas.openxmlformats.org/officeDocument/2006/relationships/hyperlink" Target="https://dst.gov.in/scientific-programmes/scientific-engineering-research/fund-improvement-st-infrastructure-higher-educational-institutions-fist" TargetMode="External"/><Relationship Id="rId2" Type="http://schemas.openxmlformats.org/officeDocument/2006/relationships/hyperlink" Target="https://nvd.nist.gov/" TargetMode="External"/><Relationship Id="rId1" Type="http://schemas.openxmlformats.org/officeDocument/2006/relationships/slideLayout" Target="../slideLayouts/slideLayout2.xml"/><Relationship Id="rId6" Type="http://schemas.openxmlformats.org/officeDocument/2006/relationships/hyperlink" Target="https://www.ncbs.res.in/rdo/sponsor-grants" TargetMode="External"/><Relationship Id="rId11" Type="http://schemas.openxmlformats.org/officeDocument/2006/relationships/hyperlink" Target="http://www.cefipra.org/Collaborative_Research.aspx" TargetMode="External"/><Relationship Id="rId5" Type="http://schemas.openxmlformats.org/officeDocument/2006/relationships/hyperlink" Target="https://www.tifr.res.in/" TargetMode="External"/><Relationship Id="rId10" Type="http://schemas.openxmlformats.org/officeDocument/2006/relationships/hyperlink" Target="http://dst.gov.in/sites/default/files/rfbr-interdisciplinary-call-05-feb-2016_0.pdf" TargetMode="External"/><Relationship Id="rId4" Type="http://schemas.openxmlformats.org/officeDocument/2006/relationships/hyperlink" Target="https://www.nitt.edu/home/icsr/funding_agencies.pdf" TargetMode="External"/><Relationship Id="rId9" Type="http://schemas.openxmlformats.org/officeDocument/2006/relationships/hyperlink" Target="https://www.dbtctep.gov.in/"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niti.gov.in/" TargetMode="External"/><Relationship Id="rId7" Type="http://schemas.openxmlformats.org/officeDocument/2006/relationships/hyperlink" Target="https://www.ipindia.gov.in/" TargetMode="External"/><Relationship Id="rId2" Type="http://schemas.openxmlformats.org/officeDocument/2006/relationships/hyperlink" Target="https://aim.gov.in/" TargetMode="External"/><Relationship Id="rId1" Type="http://schemas.openxmlformats.org/officeDocument/2006/relationships/slideLayout" Target="../slideLayouts/slideLayout2.xml"/><Relationship Id="rId6" Type="http://schemas.openxmlformats.org/officeDocument/2006/relationships/hyperlink" Target="https://www.epo.org/" TargetMode="External"/><Relationship Id="rId5" Type="http://schemas.openxmlformats.org/officeDocument/2006/relationships/hyperlink" Target="https://nvd.nist.gov/" TargetMode="External"/><Relationship Id="rId4" Type="http://schemas.openxmlformats.org/officeDocument/2006/relationships/hyperlink" Target="https://www.makeinindia.com/atmanirbhar-bharat-abhiya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F880897-AAB7-44DF-93CF-5F35FB01E53C}" type="datetime1">
              <a:rPr lang="en-IN" smtClean="0"/>
              <a:pPr>
                <a:defRPr/>
              </a:pPr>
              <a:t>06-03-2023</a:t>
            </a:fld>
            <a:endParaRPr lang="en-IN"/>
          </a:p>
        </p:txBody>
      </p:sp>
      <p:sp>
        <p:nvSpPr>
          <p:cNvPr id="3" name="Slide Number Placeholder 2"/>
          <p:cNvSpPr>
            <a:spLocks noGrp="1"/>
          </p:cNvSpPr>
          <p:nvPr>
            <p:ph type="sldNum" sz="quarter" idx="12"/>
          </p:nvPr>
        </p:nvSpPr>
        <p:spPr/>
        <p:txBody>
          <a:bodyPr/>
          <a:lstStyle/>
          <a:p>
            <a:pPr>
              <a:defRPr/>
            </a:pPr>
            <a:fld id="{E3AB1D9A-9FC2-4E1F-8794-265F0C2A48B1}" type="slidenum">
              <a:rPr lang="en-IN" smtClean="0"/>
              <a:pPr>
                <a:defRPr/>
              </a:pPr>
              <a:t>1</a:t>
            </a:fld>
            <a:endParaRPr lang="en-IN"/>
          </a:p>
        </p:txBody>
      </p:sp>
      <p:sp>
        <p:nvSpPr>
          <p:cNvPr id="4" name="Rectangle 3"/>
          <p:cNvSpPr/>
          <p:nvPr/>
        </p:nvSpPr>
        <p:spPr>
          <a:xfrm>
            <a:off x="642910" y="2571550"/>
            <a:ext cx="7885492" cy="1754326"/>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Necessity is the Mother of </a:t>
            </a:r>
          </a:p>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Invention</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2048724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85801"/>
            <a:ext cx="8763000" cy="762000"/>
          </a:xfrm>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n-US" dirty="0" smtClean="0"/>
              <a:t>Module-1 – Research Methodology – 06 Hours</a:t>
            </a:r>
            <a:endParaRPr lang="en-US" dirty="0"/>
          </a:p>
        </p:txBody>
      </p:sp>
      <p:sp>
        <p:nvSpPr>
          <p:cNvPr id="4" name="Date Placeholder 3"/>
          <p:cNvSpPr>
            <a:spLocks noGrp="1"/>
          </p:cNvSpPr>
          <p:nvPr>
            <p:ph type="dt" sz="half" idx="10"/>
          </p:nvPr>
        </p:nvSpPr>
        <p:spPr/>
        <p:txBody>
          <a:bodyPr/>
          <a:lstStyle/>
          <a:p>
            <a:pPr>
              <a:defRPr/>
            </a:pPr>
            <a:fld id="{F9EEE4D3-3559-40CB-A18D-C9B97D621D6D}"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10</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3944875012"/>
              </p:ext>
            </p:extLst>
          </p:nvPr>
        </p:nvGraphicFramePr>
        <p:xfrm>
          <a:off x="4916" y="1219200"/>
          <a:ext cx="9144000" cy="50292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8229600">
                  <a:extLst>
                    <a:ext uri="{9D8B030D-6E8A-4147-A177-3AD203B41FA5}">
                      <a16:colId xmlns:a16="http://schemas.microsoft.com/office/drawing/2014/main" val="20001"/>
                    </a:ext>
                  </a:extLst>
                </a:gridCol>
              </a:tblGrid>
              <a:tr h="370840">
                <a:tc>
                  <a:txBody>
                    <a:bodyPr/>
                    <a:lstStyle/>
                    <a:p>
                      <a:r>
                        <a:rPr lang="en-US" sz="2600" dirty="0" smtClean="0"/>
                        <a:t>Hour</a:t>
                      </a:r>
                      <a:endParaRPr lang="en-US" sz="2600" dirty="0"/>
                    </a:p>
                  </a:txBody>
                  <a:tcPr/>
                </a:tc>
                <a:tc>
                  <a:txBody>
                    <a:bodyPr/>
                    <a:lstStyle/>
                    <a:p>
                      <a:r>
                        <a:rPr lang="en-US" sz="2600" dirty="0" smtClean="0"/>
                        <a:t>Topics will be Covered</a:t>
                      </a:r>
                      <a:endParaRPr lang="en-US" sz="2600" dirty="0"/>
                    </a:p>
                  </a:txBody>
                  <a:tcPr/>
                </a:tc>
                <a:extLst>
                  <a:ext uri="{0D108BD9-81ED-4DB2-BD59-A6C34878D82A}">
                    <a16:rowId xmlns:a16="http://schemas.microsoft.com/office/drawing/2014/main" val="10000"/>
                  </a:ext>
                </a:extLst>
              </a:tr>
              <a:tr h="243840">
                <a:tc>
                  <a:txBody>
                    <a:bodyPr/>
                    <a:lstStyle/>
                    <a:p>
                      <a:r>
                        <a:rPr lang="en-US" sz="2600" dirty="0" smtClean="0"/>
                        <a:t>1</a:t>
                      </a:r>
                      <a:endParaRPr lang="en-US" sz="26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effectLst/>
                          <a:latin typeface="+mn-lt"/>
                          <a:ea typeface="+mn-ea"/>
                          <a:cs typeface="+mn-cs"/>
                        </a:rPr>
                        <a:t>Implication and Scope of RM &amp; IPR concepts and its Importance in Economic growth of Nation, Impact of the course on Societal Problems / Sustainable Solutions / National Economy, Career Perspective, Overview of the course in current Innovations and Research Trends. </a:t>
                      </a:r>
                    </a:p>
                  </a:txBody>
                  <a:tcPr/>
                </a:tc>
                <a:extLst>
                  <a:ext uri="{0D108BD9-81ED-4DB2-BD59-A6C34878D82A}">
                    <a16:rowId xmlns:a16="http://schemas.microsoft.com/office/drawing/2014/main" val="10001"/>
                  </a:ext>
                </a:extLst>
              </a:tr>
              <a:tr h="243840">
                <a:tc>
                  <a:txBody>
                    <a:bodyPr/>
                    <a:lstStyle/>
                    <a:p>
                      <a:r>
                        <a:rPr lang="en-US" sz="2600" dirty="0" smtClean="0"/>
                        <a:t>2</a:t>
                      </a:r>
                      <a:endParaRPr lang="en-US" sz="26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600" dirty="0" smtClean="0"/>
                        <a:t>Introduction, Meaning of Research, Objectives of Research</a:t>
                      </a:r>
                    </a:p>
                  </a:txBody>
                  <a:tcPr/>
                </a:tc>
                <a:extLst>
                  <a:ext uri="{0D108BD9-81ED-4DB2-BD59-A6C34878D82A}">
                    <a16:rowId xmlns:a16="http://schemas.microsoft.com/office/drawing/2014/main" val="27508555"/>
                  </a:ext>
                </a:extLst>
              </a:tr>
              <a:tr h="370840">
                <a:tc>
                  <a:txBody>
                    <a:bodyPr/>
                    <a:lstStyle/>
                    <a:p>
                      <a:r>
                        <a:rPr lang="en-US" sz="2600" dirty="0" smtClean="0"/>
                        <a:t>3</a:t>
                      </a:r>
                      <a:endParaRPr lang="en-US" sz="26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600" dirty="0" smtClean="0"/>
                        <a:t>Motivation in Research, Types</a:t>
                      </a:r>
                      <a:r>
                        <a:rPr lang="en-US" sz="2600" baseline="0" dirty="0" smtClean="0"/>
                        <a:t> of Research, Research  Approaches</a:t>
                      </a:r>
                      <a:endParaRPr lang="en-US" sz="2600" dirty="0" smtClean="0"/>
                    </a:p>
                  </a:txBody>
                  <a:tcPr/>
                </a:tc>
                <a:extLst>
                  <a:ext uri="{0D108BD9-81ED-4DB2-BD59-A6C34878D82A}">
                    <a16:rowId xmlns:a16="http://schemas.microsoft.com/office/drawing/2014/main" val="10002"/>
                  </a:ext>
                </a:extLst>
              </a:tr>
              <a:tr h="370840">
                <a:tc>
                  <a:txBody>
                    <a:bodyPr/>
                    <a:lstStyle/>
                    <a:p>
                      <a:r>
                        <a:rPr lang="en-US" sz="2600" dirty="0" smtClean="0"/>
                        <a:t>4</a:t>
                      </a:r>
                      <a:endParaRPr lang="en-US" sz="26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600" dirty="0" smtClean="0"/>
                        <a:t>Significance</a:t>
                      </a:r>
                      <a:r>
                        <a:rPr lang="en-US" sz="2600" baseline="0" dirty="0" smtClean="0"/>
                        <a:t> of Research, </a:t>
                      </a:r>
                      <a:r>
                        <a:rPr lang="en-US" sz="2600" dirty="0" smtClean="0"/>
                        <a:t>Research methods  versus  methodology</a:t>
                      </a:r>
                    </a:p>
                  </a:txBody>
                  <a:tcPr/>
                </a:tc>
                <a:extLst>
                  <a:ext uri="{0D108BD9-81ED-4DB2-BD59-A6C34878D82A}">
                    <a16:rowId xmlns:a16="http://schemas.microsoft.com/office/drawing/2014/main" val="10003"/>
                  </a:ext>
                </a:extLst>
              </a:tr>
              <a:tr h="370840">
                <a:tc>
                  <a:txBody>
                    <a:bodyPr/>
                    <a:lstStyle/>
                    <a:p>
                      <a:r>
                        <a:rPr lang="en-US" sz="2600" dirty="0" smtClean="0"/>
                        <a:t>5</a:t>
                      </a:r>
                      <a:endParaRPr lang="en-US" sz="26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600" dirty="0" smtClean="0"/>
                        <a:t>Research and Scientific method</a:t>
                      </a:r>
                    </a:p>
                  </a:txBody>
                  <a:tcPr/>
                </a:tc>
                <a:extLst>
                  <a:ext uri="{0D108BD9-81ED-4DB2-BD59-A6C34878D82A}">
                    <a16:rowId xmlns:a16="http://schemas.microsoft.com/office/drawing/2014/main" val="10004"/>
                  </a:ext>
                </a:extLst>
              </a:tr>
              <a:tr h="370840">
                <a:tc>
                  <a:txBody>
                    <a:bodyPr/>
                    <a:lstStyle/>
                    <a:p>
                      <a:r>
                        <a:rPr lang="en-US" sz="2600" dirty="0" smtClean="0"/>
                        <a:t>6</a:t>
                      </a:r>
                      <a:endParaRPr lang="en-US" sz="26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600" dirty="0" smtClean="0"/>
                        <a:t>Criteria of Good Research</a:t>
                      </a:r>
                    </a:p>
                  </a:txBody>
                  <a:tcPr/>
                </a:tc>
                <a:extLst>
                  <a:ext uri="{0D108BD9-81ED-4DB2-BD59-A6C34878D82A}">
                    <a16:rowId xmlns:a16="http://schemas.microsoft.com/office/drawing/2014/main" val="10005"/>
                  </a:ext>
                </a:extLst>
              </a:tr>
            </a:tbl>
          </a:graphicData>
        </a:graphic>
      </p:graphicFrame>
      <p:sp>
        <p:nvSpPr>
          <p:cNvPr id="3" name="Action Button: Forward or Next 2">
            <a:hlinkClick r:id="rId2" action="ppaction://hlinksldjump" highlightClick="1"/>
          </p:cNvPr>
          <p:cNvSpPr/>
          <p:nvPr/>
        </p:nvSpPr>
        <p:spPr>
          <a:xfrm>
            <a:off x="8229600" y="6553200"/>
            <a:ext cx="457200" cy="30480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19498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6252" y="609600"/>
            <a:ext cx="8763000" cy="533400"/>
          </a:xfrm>
        </p:spPr>
        <p:style>
          <a:lnRef idx="0">
            <a:schemeClr val="accent2"/>
          </a:lnRef>
          <a:fillRef idx="3">
            <a:schemeClr val="accent2"/>
          </a:fillRef>
          <a:effectRef idx="3">
            <a:schemeClr val="accent2"/>
          </a:effectRef>
          <a:fontRef idx="minor">
            <a:schemeClr val="lt1"/>
          </a:fontRef>
        </p:style>
        <p:txBody>
          <a:bodyPr/>
          <a:lstStyle/>
          <a:p>
            <a:pPr algn="ctr"/>
            <a:r>
              <a:rPr lang="en-US" sz="2800" dirty="0" smtClean="0"/>
              <a:t>Module-2 – Defining the </a:t>
            </a:r>
            <a:r>
              <a:rPr lang="en-US" sz="2800" dirty="0"/>
              <a:t>R</a:t>
            </a:r>
            <a:r>
              <a:rPr lang="en-US" sz="2800" dirty="0" smtClean="0"/>
              <a:t>esearch problem – 05 </a:t>
            </a:r>
            <a:r>
              <a:rPr lang="en-US" sz="2800" dirty="0"/>
              <a:t>Hours</a:t>
            </a:r>
          </a:p>
        </p:txBody>
      </p:sp>
      <p:sp>
        <p:nvSpPr>
          <p:cNvPr id="4" name="Date Placeholder 3"/>
          <p:cNvSpPr>
            <a:spLocks noGrp="1"/>
          </p:cNvSpPr>
          <p:nvPr>
            <p:ph type="dt" sz="half" idx="10"/>
          </p:nvPr>
        </p:nvSpPr>
        <p:spPr/>
        <p:txBody>
          <a:bodyPr/>
          <a:lstStyle/>
          <a:p>
            <a:pPr>
              <a:defRPr/>
            </a:pPr>
            <a:fld id="{F9EEE4D3-3559-40CB-A18D-C9B97D621D6D}"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11</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433059984"/>
              </p:ext>
            </p:extLst>
          </p:nvPr>
        </p:nvGraphicFramePr>
        <p:xfrm>
          <a:off x="2458" y="990600"/>
          <a:ext cx="9144000" cy="27432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8229600">
                  <a:extLst>
                    <a:ext uri="{9D8B030D-6E8A-4147-A177-3AD203B41FA5}">
                      <a16:colId xmlns:a16="http://schemas.microsoft.com/office/drawing/2014/main" val="20001"/>
                    </a:ext>
                  </a:extLst>
                </a:gridCol>
              </a:tblGrid>
              <a:tr h="370840">
                <a:tc>
                  <a:txBody>
                    <a:bodyPr/>
                    <a:lstStyle/>
                    <a:p>
                      <a:r>
                        <a:rPr lang="en-US" sz="2400" dirty="0" smtClean="0"/>
                        <a:t>Hour</a:t>
                      </a:r>
                      <a:endParaRPr lang="en-US" sz="2400" dirty="0"/>
                    </a:p>
                  </a:txBody>
                  <a:tcPr/>
                </a:tc>
                <a:tc>
                  <a:txBody>
                    <a:bodyPr/>
                    <a:lstStyle/>
                    <a:p>
                      <a:r>
                        <a:rPr lang="en-US" sz="2400" dirty="0" smtClean="0"/>
                        <a:t>Topics will be Covered</a:t>
                      </a:r>
                      <a:endParaRPr lang="en-US" sz="2400" dirty="0"/>
                    </a:p>
                  </a:txBody>
                  <a:tcPr/>
                </a:tc>
                <a:extLst>
                  <a:ext uri="{0D108BD9-81ED-4DB2-BD59-A6C34878D82A}">
                    <a16:rowId xmlns:a16="http://schemas.microsoft.com/office/drawing/2014/main" val="10000"/>
                  </a:ext>
                </a:extLst>
              </a:tr>
              <a:tr h="370840">
                <a:tc>
                  <a:txBody>
                    <a:bodyPr/>
                    <a:lstStyle/>
                    <a:p>
                      <a:r>
                        <a:rPr lang="en-US" sz="2400" dirty="0" smtClean="0"/>
                        <a:t>1</a:t>
                      </a:r>
                      <a:endParaRPr lang="en-US" sz="24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400" dirty="0" smtClean="0"/>
                        <a:t>Research Problem, </a:t>
                      </a:r>
                    </a:p>
                  </a:txBody>
                  <a:tcPr/>
                </a:tc>
                <a:extLst>
                  <a:ext uri="{0D108BD9-81ED-4DB2-BD59-A6C34878D82A}">
                    <a16:rowId xmlns:a16="http://schemas.microsoft.com/office/drawing/2014/main" val="10001"/>
                  </a:ext>
                </a:extLst>
              </a:tr>
              <a:tr h="370840">
                <a:tc>
                  <a:txBody>
                    <a:bodyPr/>
                    <a:lstStyle/>
                    <a:p>
                      <a:r>
                        <a:rPr lang="en-US" sz="2400" dirty="0" smtClean="0"/>
                        <a:t>2</a:t>
                      </a:r>
                      <a:endParaRPr lang="en-US" sz="24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400" dirty="0" smtClean="0"/>
                        <a:t>Selecting the problem, </a:t>
                      </a:r>
                    </a:p>
                  </a:txBody>
                  <a:tcPr/>
                </a:tc>
                <a:extLst>
                  <a:ext uri="{0D108BD9-81ED-4DB2-BD59-A6C34878D82A}">
                    <a16:rowId xmlns:a16="http://schemas.microsoft.com/office/drawing/2014/main" val="10002"/>
                  </a:ext>
                </a:extLst>
              </a:tr>
              <a:tr h="370840">
                <a:tc>
                  <a:txBody>
                    <a:bodyPr/>
                    <a:lstStyle/>
                    <a:p>
                      <a:r>
                        <a:rPr lang="en-US" sz="2400" dirty="0" smtClean="0"/>
                        <a:t>3</a:t>
                      </a:r>
                      <a:endParaRPr lang="en-US" sz="24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400" dirty="0" smtClean="0"/>
                        <a:t>necessity of defining the problem</a:t>
                      </a:r>
                    </a:p>
                  </a:txBody>
                  <a:tcPr/>
                </a:tc>
                <a:extLst>
                  <a:ext uri="{0D108BD9-81ED-4DB2-BD59-A6C34878D82A}">
                    <a16:rowId xmlns:a16="http://schemas.microsoft.com/office/drawing/2014/main" val="10003"/>
                  </a:ext>
                </a:extLst>
              </a:tr>
              <a:tr h="370840">
                <a:tc>
                  <a:txBody>
                    <a:bodyPr/>
                    <a:lstStyle/>
                    <a:p>
                      <a:r>
                        <a:rPr lang="en-US" sz="2400" dirty="0" smtClean="0"/>
                        <a:t>4</a:t>
                      </a:r>
                      <a:endParaRPr lang="en-US" sz="24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400" dirty="0" smtClean="0"/>
                        <a:t>Techniques involved in defining a problem</a:t>
                      </a:r>
                    </a:p>
                  </a:txBody>
                  <a:tcPr/>
                </a:tc>
                <a:extLst>
                  <a:ext uri="{0D108BD9-81ED-4DB2-BD59-A6C34878D82A}">
                    <a16:rowId xmlns:a16="http://schemas.microsoft.com/office/drawing/2014/main" val="10004"/>
                  </a:ext>
                </a:extLst>
              </a:tr>
              <a:tr h="370840">
                <a:tc>
                  <a:txBody>
                    <a:bodyPr/>
                    <a:lstStyle/>
                    <a:p>
                      <a:r>
                        <a:rPr lang="en-US" sz="2400" dirty="0" smtClean="0"/>
                        <a:t>5</a:t>
                      </a:r>
                      <a:endParaRPr lang="en-US" sz="24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400" dirty="0" smtClean="0"/>
                        <a:t>an illustration</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89138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6252" y="609600"/>
            <a:ext cx="8763000" cy="533400"/>
          </a:xfrm>
        </p:spPr>
        <p:style>
          <a:lnRef idx="0">
            <a:schemeClr val="accent2"/>
          </a:lnRef>
          <a:fillRef idx="3">
            <a:schemeClr val="accent2"/>
          </a:fillRef>
          <a:effectRef idx="3">
            <a:schemeClr val="accent2"/>
          </a:effectRef>
          <a:fontRef idx="minor">
            <a:schemeClr val="lt1"/>
          </a:fontRef>
        </p:style>
        <p:txBody>
          <a:bodyPr/>
          <a:lstStyle/>
          <a:p>
            <a:pPr algn="ctr"/>
            <a:r>
              <a:rPr lang="en-US" sz="2800" dirty="0" smtClean="0"/>
              <a:t>Module-3 – Reviewing the Literature – 05 </a:t>
            </a:r>
            <a:r>
              <a:rPr lang="en-US" sz="2800" dirty="0"/>
              <a:t>Hours</a:t>
            </a:r>
          </a:p>
        </p:txBody>
      </p:sp>
      <p:sp>
        <p:nvSpPr>
          <p:cNvPr id="4" name="Date Placeholder 3"/>
          <p:cNvSpPr>
            <a:spLocks noGrp="1"/>
          </p:cNvSpPr>
          <p:nvPr>
            <p:ph type="dt" sz="half" idx="10"/>
          </p:nvPr>
        </p:nvSpPr>
        <p:spPr/>
        <p:txBody>
          <a:bodyPr/>
          <a:lstStyle/>
          <a:p>
            <a:pPr>
              <a:defRPr/>
            </a:pPr>
            <a:fld id="{F9EEE4D3-3559-40CB-A18D-C9B97D621D6D}"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12</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3068375637"/>
              </p:ext>
            </p:extLst>
          </p:nvPr>
        </p:nvGraphicFramePr>
        <p:xfrm>
          <a:off x="0" y="1143000"/>
          <a:ext cx="9144000" cy="3985953"/>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8229600">
                  <a:extLst>
                    <a:ext uri="{9D8B030D-6E8A-4147-A177-3AD203B41FA5}">
                      <a16:colId xmlns:a16="http://schemas.microsoft.com/office/drawing/2014/main" val="20001"/>
                    </a:ext>
                  </a:extLst>
                </a:gridCol>
              </a:tblGrid>
              <a:tr h="505691">
                <a:tc>
                  <a:txBody>
                    <a:bodyPr/>
                    <a:lstStyle/>
                    <a:p>
                      <a:r>
                        <a:rPr lang="en-US" sz="2400" dirty="0" smtClean="0"/>
                        <a:t>Hour</a:t>
                      </a:r>
                      <a:endParaRPr lang="en-US" sz="2400" dirty="0"/>
                    </a:p>
                  </a:txBody>
                  <a:tcPr/>
                </a:tc>
                <a:tc>
                  <a:txBody>
                    <a:bodyPr/>
                    <a:lstStyle/>
                    <a:p>
                      <a:r>
                        <a:rPr lang="en-US" sz="2400" dirty="0" smtClean="0"/>
                        <a:t>Topics will be Covered</a:t>
                      </a:r>
                      <a:endParaRPr lang="en-US" sz="2400" dirty="0"/>
                    </a:p>
                  </a:txBody>
                  <a:tcPr/>
                </a:tc>
                <a:extLst>
                  <a:ext uri="{0D108BD9-81ED-4DB2-BD59-A6C34878D82A}">
                    <a16:rowId xmlns:a16="http://schemas.microsoft.com/office/drawing/2014/main" val="10000"/>
                  </a:ext>
                </a:extLst>
              </a:tr>
              <a:tr h="505691">
                <a:tc>
                  <a:txBody>
                    <a:bodyPr/>
                    <a:lstStyle/>
                    <a:p>
                      <a:r>
                        <a:rPr lang="en-US" sz="2400" dirty="0" smtClean="0"/>
                        <a:t>1</a:t>
                      </a:r>
                      <a:endParaRPr lang="en-US" sz="24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400" dirty="0" smtClean="0"/>
                        <a:t>Bringing clarity and focus to your research problem</a:t>
                      </a:r>
                    </a:p>
                  </a:txBody>
                  <a:tcPr/>
                </a:tc>
                <a:extLst>
                  <a:ext uri="{0D108BD9-81ED-4DB2-BD59-A6C34878D82A}">
                    <a16:rowId xmlns:a16="http://schemas.microsoft.com/office/drawing/2014/main" val="10001"/>
                  </a:ext>
                </a:extLst>
              </a:tr>
              <a:tr h="505691">
                <a:tc>
                  <a:txBody>
                    <a:bodyPr/>
                    <a:lstStyle/>
                    <a:p>
                      <a:r>
                        <a:rPr lang="en-US" sz="2400" dirty="0" smtClean="0"/>
                        <a:t>2</a:t>
                      </a:r>
                      <a:endParaRPr lang="en-US" sz="24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400" dirty="0" smtClean="0"/>
                        <a:t>Improving research methodology, broadening knowledge base in research area</a:t>
                      </a:r>
                    </a:p>
                  </a:txBody>
                  <a:tcPr/>
                </a:tc>
                <a:extLst>
                  <a:ext uri="{0D108BD9-81ED-4DB2-BD59-A6C34878D82A}">
                    <a16:rowId xmlns:a16="http://schemas.microsoft.com/office/drawing/2014/main" val="10002"/>
                  </a:ext>
                </a:extLst>
              </a:tr>
              <a:tr h="505691">
                <a:tc>
                  <a:txBody>
                    <a:bodyPr/>
                    <a:lstStyle/>
                    <a:p>
                      <a:r>
                        <a:rPr lang="en-US" sz="2400" dirty="0" smtClean="0"/>
                        <a:t>3</a:t>
                      </a:r>
                      <a:endParaRPr lang="en-US" sz="24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400" dirty="0" smtClean="0"/>
                        <a:t>How to review the literature, searching the existing literature</a:t>
                      </a:r>
                    </a:p>
                  </a:txBody>
                  <a:tcPr/>
                </a:tc>
                <a:extLst>
                  <a:ext uri="{0D108BD9-81ED-4DB2-BD59-A6C34878D82A}">
                    <a16:rowId xmlns:a16="http://schemas.microsoft.com/office/drawing/2014/main" val="10003"/>
                  </a:ext>
                </a:extLst>
              </a:tr>
              <a:tr h="505691">
                <a:tc>
                  <a:txBody>
                    <a:bodyPr/>
                    <a:lstStyle/>
                    <a:p>
                      <a:r>
                        <a:rPr lang="en-US" sz="2400" dirty="0" smtClean="0"/>
                        <a:t>4</a:t>
                      </a:r>
                      <a:endParaRPr lang="en-US" sz="24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400" dirty="0" smtClean="0"/>
                        <a:t>Reviewing the selected literature, developing a theoretical framework</a:t>
                      </a:r>
                    </a:p>
                  </a:txBody>
                  <a:tcPr/>
                </a:tc>
                <a:extLst>
                  <a:ext uri="{0D108BD9-81ED-4DB2-BD59-A6C34878D82A}">
                    <a16:rowId xmlns:a16="http://schemas.microsoft.com/office/drawing/2014/main" val="10004"/>
                  </a:ext>
                </a:extLst>
              </a:tr>
              <a:tr h="505691">
                <a:tc>
                  <a:txBody>
                    <a:bodyPr/>
                    <a:lstStyle/>
                    <a:p>
                      <a:r>
                        <a:rPr lang="en-US" sz="2400" dirty="0" smtClean="0"/>
                        <a:t>5</a:t>
                      </a:r>
                      <a:endParaRPr lang="en-US" sz="24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400" dirty="0" smtClean="0"/>
                        <a:t>Developing a conceptual framework, writing about the literature reviewed.</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09800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6252" y="609600"/>
            <a:ext cx="8763000" cy="533400"/>
          </a:xfrm>
        </p:spPr>
        <p:style>
          <a:lnRef idx="0">
            <a:schemeClr val="accent2"/>
          </a:lnRef>
          <a:fillRef idx="3">
            <a:schemeClr val="accent2"/>
          </a:fillRef>
          <a:effectRef idx="3">
            <a:schemeClr val="accent2"/>
          </a:effectRef>
          <a:fontRef idx="minor">
            <a:schemeClr val="lt1"/>
          </a:fontRef>
        </p:style>
        <p:txBody>
          <a:bodyPr/>
          <a:lstStyle/>
          <a:p>
            <a:pPr algn="ctr"/>
            <a:r>
              <a:rPr lang="en-US" sz="2800" dirty="0" smtClean="0"/>
              <a:t>Module-4 – Research Design and Data Collection –05 </a:t>
            </a:r>
            <a:r>
              <a:rPr lang="en-US" sz="2800" dirty="0"/>
              <a:t>Hours</a:t>
            </a:r>
          </a:p>
        </p:txBody>
      </p:sp>
      <p:sp>
        <p:nvSpPr>
          <p:cNvPr id="4" name="Date Placeholder 3"/>
          <p:cNvSpPr>
            <a:spLocks noGrp="1"/>
          </p:cNvSpPr>
          <p:nvPr>
            <p:ph type="dt" sz="half" idx="10"/>
          </p:nvPr>
        </p:nvSpPr>
        <p:spPr/>
        <p:txBody>
          <a:bodyPr/>
          <a:lstStyle/>
          <a:p>
            <a:pPr>
              <a:defRPr/>
            </a:pPr>
            <a:fld id="{F9EEE4D3-3559-40CB-A18D-C9B97D621D6D}"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13</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4273323982"/>
              </p:ext>
            </p:extLst>
          </p:nvPr>
        </p:nvGraphicFramePr>
        <p:xfrm>
          <a:off x="0" y="1240270"/>
          <a:ext cx="9144000" cy="2876862"/>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8229600">
                  <a:extLst>
                    <a:ext uri="{9D8B030D-6E8A-4147-A177-3AD203B41FA5}">
                      <a16:colId xmlns:a16="http://schemas.microsoft.com/office/drawing/2014/main" val="20001"/>
                    </a:ext>
                  </a:extLst>
                </a:gridCol>
              </a:tblGrid>
              <a:tr h="479477">
                <a:tc>
                  <a:txBody>
                    <a:bodyPr/>
                    <a:lstStyle/>
                    <a:p>
                      <a:r>
                        <a:rPr lang="en-US" sz="2400" dirty="0" smtClean="0"/>
                        <a:t>Hour</a:t>
                      </a:r>
                      <a:endParaRPr lang="en-US" sz="2400" dirty="0"/>
                    </a:p>
                  </a:txBody>
                  <a:tcPr/>
                </a:tc>
                <a:tc>
                  <a:txBody>
                    <a:bodyPr/>
                    <a:lstStyle/>
                    <a:p>
                      <a:r>
                        <a:rPr lang="en-US" sz="2400" dirty="0" smtClean="0"/>
                        <a:t>Topics will be Covered</a:t>
                      </a:r>
                      <a:endParaRPr lang="en-US" sz="2400" dirty="0"/>
                    </a:p>
                  </a:txBody>
                  <a:tcPr/>
                </a:tc>
                <a:extLst>
                  <a:ext uri="{0D108BD9-81ED-4DB2-BD59-A6C34878D82A}">
                    <a16:rowId xmlns:a16="http://schemas.microsoft.com/office/drawing/2014/main" val="10000"/>
                  </a:ext>
                </a:extLst>
              </a:tr>
              <a:tr h="479477">
                <a:tc>
                  <a:txBody>
                    <a:bodyPr/>
                    <a:lstStyle/>
                    <a:p>
                      <a:r>
                        <a:rPr lang="en-US" sz="2400" dirty="0" smtClean="0"/>
                        <a:t>1</a:t>
                      </a:r>
                      <a:endParaRPr lang="en-US" sz="24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400" dirty="0" smtClean="0"/>
                        <a:t>Important</a:t>
                      </a:r>
                      <a:r>
                        <a:rPr lang="en-US" sz="2400" baseline="0" dirty="0" smtClean="0"/>
                        <a:t> concepts relating to Research Design</a:t>
                      </a:r>
                      <a:endParaRPr lang="en-US" sz="2400" dirty="0" smtClean="0"/>
                    </a:p>
                  </a:txBody>
                  <a:tcPr/>
                </a:tc>
                <a:extLst>
                  <a:ext uri="{0D108BD9-81ED-4DB2-BD59-A6C34878D82A}">
                    <a16:rowId xmlns:a16="http://schemas.microsoft.com/office/drawing/2014/main" val="10001"/>
                  </a:ext>
                </a:extLst>
              </a:tr>
              <a:tr h="479477">
                <a:tc>
                  <a:txBody>
                    <a:bodyPr/>
                    <a:lstStyle/>
                    <a:p>
                      <a:r>
                        <a:rPr lang="en-US" sz="2400" dirty="0" smtClean="0"/>
                        <a:t>2</a:t>
                      </a:r>
                      <a:endParaRPr lang="en-US" sz="24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400" dirty="0" smtClean="0"/>
                        <a:t>Different Research Designs</a:t>
                      </a:r>
                    </a:p>
                  </a:txBody>
                  <a:tcPr/>
                </a:tc>
                <a:extLst>
                  <a:ext uri="{0D108BD9-81ED-4DB2-BD59-A6C34878D82A}">
                    <a16:rowId xmlns:a16="http://schemas.microsoft.com/office/drawing/2014/main" val="10002"/>
                  </a:ext>
                </a:extLst>
              </a:tr>
              <a:tr h="479477">
                <a:tc>
                  <a:txBody>
                    <a:bodyPr/>
                    <a:lstStyle/>
                    <a:p>
                      <a:r>
                        <a:rPr lang="en-US" sz="2400" dirty="0" smtClean="0"/>
                        <a:t>3</a:t>
                      </a:r>
                      <a:endParaRPr lang="en-US" sz="24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400" dirty="0" smtClean="0"/>
                        <a:t>Experimental and Surveys</a:t>
                      </a:r>
                    </a:p>
                  </a:txBody>
                  <a:tcPr/>
                </a:tc>
                <a:extLst>
                  <a:ext uri="{0D108BD9-81ED-4DB2-BD59-A6C34878D82A}">
                    <a16:rowId xmlns:a16="http://schemas.microsoft.com/office/drawing/2014/main" val="10003"/>
                  </a:ext>
                </a:extLst>
              </a:tr>
              <a:tr h="479477">
                <a:tc>
                  <a:txBody>
                    <a:bodyPr/>
                    <a:lstStyle/>
                    <a:p>
                      <a:r>
                        <a:rPr lang="en-US" sz="2400" dirty="0" smtClean="0"/>
                        <a:t>4</a:t>
                      </a:r>
                      <a:endParaRPr lang="en-US" sz="24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400" dirty="0" smtClean="0"/>
                        <a:t>Collection of Primary Data, Collection of Secondary Data</a:t>
                      </a:r>
                    </a:p>
                  </a:txBody>
                  <a:tcPr/>
                </a:tc>
                <a:extLst>
                  <a:ext uri="{0D108BD9-81ED-4DB2-BD59-A6C34878D82A}">
                    <a16:rowId xmlns:a16="http://schemas.microsoft.com/office/drawing/2014/main" val="10004"/>
                  </a:ext>
                </a:extLst>
              </a:tr>
              <a:tr h="479477">
                <a:tc>
                  <a:txBody>
                    <a:bodyPr/>
                    <a:lstStyle/>
                    <a:p>
                      <a:r>
                        <a:rPr lang="en-US" sz="2400" dirty="0" smtClean="0"/>
                        <a:t>5</a:t>
                      </a:r>
                      <a:endParaRPr lang="en-US" sz="24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400" dirty="0" smtClean="0"/>
                        <a:t>Selection of appropriate method</a:t>
                      </a:r>
                      <a:r>
                        <a:rPr lang="en-US" sz="2400" baseline="0" dirty="0" smtClean="0"/>
                        <a:t> for Data collection</a:t>
                      </a:r>
                      <a:endParaRPr lang="en-US" sz="2400" dirty="0" smtClean="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20394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6252" y="609600"/>
            <a:ext cx="8763000" cy="1066800"/>
          </a:xfrm>
        </p:spPr>
        <p:style>
          <a:lnRef idx="0">
            <a:schemeClr val="accent2"/>
          </a:lnRef>
          <a:fillRef idx="3">
            <a:schemeClr val="accent2"/>
          </a:fillRef>
          <a:effectRef idx="3">
            <a:schemeClr val="accent2"/>
          </a:effectRef>
          <a:fontRef idx="minor">
            <a:schemeClr val="lt1"/>
          </a:fontRef>
        </p:style>
        <p:txBody>
          <a:bodyPr/>
          <a:lstStyle/>
          <a:p>
            <a:pPr algn="ctr"/>
            <a:r>
              <a:rPr lang="en-US" sz="2800" dirty="0" smtClean="0"/>
              <a:t>Module-5 – </a:t>
            </a:r>
            <a:r>
              <a:rPr lang="en-US" sz="2800" dirty="0"/>
              <a:t>Interpretation and Report Writing, Intellectual Property (IP) </a:t>
            </a:r>
            <a:r>
              <a:rPr lang="en-US" sz="2800" dirty="0" smtClean="0"/>
              <a:t>Acts – 06 Hours</a:t>
            </a:r>
            <a:r>
              <a:rPr lang="en-US" sz="2800" dirty="0"/>
              <a:t/>
            </a:r>
            <a:br>
              <a:rPr lang="en-US" sz="2800" dirty="0"/>
            </a:br>
            <a:endParaRPr lang="en-US" sz="2800" dirty="0"/>
          </a:p>
        </p:txBody>
      </p:sp>
      <p:sp>
        <p:nvSpPr>
          <p:cNvPr id="4" name="Date Placeholder 3"/>
          <p:cNvSpPr>
            <a:spLocks noGrp="1"/>
          </p:cNvSpPr>
          <p:nvPr>
            <p:ph type="dt" sz="half" idx="10"/>
          </p:nvPr>
        </p:nvSpPr>
        <p:spPr/>
        <p:txBody>
          <a:bodyPr/>
          <a:lstStyle/>
          <a:p>
            <a:pPr>
              <a:defRPr/>
            </a:pPr>
            <a:fld id="{F9EEE4D3-3559-40CB-A18D-C9B97D621D6D}"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14</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3189540061"/>
              </p:ext>
            </p:extLst>
          </p:nvPr>
        </p:nvGraphicFramePr>
        <p:xfrm>
          <a:off x="21538" y="1905000"/>
          <a:ext cx="9144000" cy="4730271"/>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8229600">
                  <a:extLst>
                    <a:ext uri="{9D8B030D-6E8A-4147-A177-3AD203B41FA5}">
                      <a16:colId xmlns:a16="http://schemas.microsoft.com/office/drawing/2014/main" val="20001"/>
                    </a:ext>
                  </a:extLst>
                </a:gridCol>
              </a:tblGrid>
              <a:tr h="479477">
                <a:tc>
                  <a:txBody>
                    <a:bodyPr/>
                    <a:lstStyle/>
                    <a:p>
                      <a:r>
                        <a:rPr lang="en-US" sz="2400" dirty="0" smtClean="0"/>
                        <a:t>Hour</a:t>
                      </a:r>
                      <a:endParaRPr lang="en-US" sz="2400" dirty="0"/>
                    </a:p>
                  </a:txBody>
                  <a:tcPr/>
                </a:tc>
                <a:tc>
                  <a:txBody>
                    <a:bodyPr/>
                    <a:lstStyle/>
                    <a:p>
                      <a:r>
                        <a:rPr lang="en-US" sz="2400" dirty="0" smtClean="0"/>
                        <a:t>Topics will be Covered</a:t>
                      </a:r>
                      <a:endParaRPr lang="en-US" sz="2400" dirty="0"/>
                    </a:p>
                  </a:txBody>
                  <a:tcPr/>
                </a:tc>
                <a:extLst>
                  <a:ext uri="{0D108BD9-81ED-4DB2-BD59-A6C34878D82A}">
                    <a16:rowId xmlns:a16="http://schemas.microsoft.com/office/drawing/2014/main" val="10000"/>
                  </a:ext>
                </a:extLst>
              </a:tr>
              <a:tr h="479477">
                <a:tc>
                  <a:txBody>
                    <a:bodyPr/>
                    <a:lstStyle/>
                    <a:p>
                      <a:r>
                        <a:rPr lang="en-US" sz="2400" dirty="0" smtClean="0"/>
                        <a:t>1</a:t>
                      </a:r>
                      <a:endParaRPr lang="en-US" sz="24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400" dirty="0" smtClean="0"/>
                        <a:t>Meaning, Technique and Precaution in Interpretation, Significance of Report Writing</a:t>
                      </a:r>
                    </a:p>
                  </a:txBody>
                  <a:tcPr/>
                </a:tc>
                <a:extLst>
                  <a:ext uri="{0D108BD9-81ED-4DB2-BD59-A6C34878D82A}">
                    <a16:rowId xmlns:a16="http://schemas.microsoft.com/office/drawing/2014/main" val="10001"/>
                  </a:ext>
                </a:extLst>
              </a:tr>
              <a:tr h="479477">
                <a:tc>
                  <a:txBody>
                    <a:bodyPr/>
                    <a:lstStyle/>
                    <a:p>
                      <a:r>
                        <a:rPr lang="en-US" sz="2400" dirty="0" smtClean="0"/>
                        <a:t>2</a:t>
                      </a:r>
                      <a:endParaRPr lang="en-US" sz="24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400" dirty="0" smtClean="0"/>
                        <a:t>Different</a:t>
                      </a:r>
                      <a:r>
                        <a:rPr lang="en-US" sz="2400" baseline="0" dirty="0" smtClean="0"/>
                        <a:t> steps in Writing Report</a:t>
                      </a:r>
                      <a:endParaRPr lang="en-US" sz="2400" dirty="0" smtClean="0"/>
                    </a:p>
                  </a:txBody>
                  <a:tcPr/>
                </a:tc>
                <a:extLst>
                  <a:ext uri="{0D108BD9-81ED-4DB2-BD59-A6C34878D82A}">
                    <a16:rowId xmlns:a16="http://schemas.microsoft.com/office/drawing/2014/main" val="10002"/>
                  </a:ext>
                </a:extLst>
              </a:tr>
              <a:tr h="479477">
                <a:tc>
                  <a:txBody>
                    <a:bodyPr/>
                    <a:lstStyle/>
                    <a:p>
                      <a:r>
                        <a:rPr lang="en-US" sz="2400" dirty="0" smtClean="0"/>
                        <a:t>3</a:t>
                      </a:r>
                      <a:endParaRPr lang="en-US" sz="24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400" dirty="0" smtClean="0"/>
                        <a:t>Layouts, Mechanics, and Precautions of writing a Research Reports</a:t>
                      </a:r>
                    </a:p>
                  </a:txBody>
                  <a:tcPr/>
                </a:tc>
                <a:extLst>
                  <a:ext uri="{0D108BD9-81ED-4DB2-BD59-A6C34878D82A}">
                    <a16:rowId xmlns:a16="http://schemas.microsoft.com/office/drawing/2014/main" val="10003"/>
                  </a:ext>
                </a:extLst>
              </a:tr>
              <a:tr h="479477">
                <a:tc>
                  <a:txBody>
                    <a:bodyPr/>
                    <a:lstStyle/>
                    <a:p>
                      <a:r>
                        <a:rPr lang="en-US" sz="2400" dirty="0" smtClean="0"/>
                        <a:t>4</a:t>
                      </a:r>
                      <a:endParaRPr lang="en-US" sz="24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400" dirty="0" smtClean="0"/>
                        <a:t>Different types of IPs and its importance in the present scenario.</a:t>
                      </a:r>
                    </a:p>
                  </a:txBody>
                  <a:tcPr/>
                </a:tc>
                <a:extLst>
                  <a:ext uri="{0D108BD9-81ED-4DB2-BD59-A6C34878D82A}">
                    <a16:rowId xmlns:a16="http://schemas.microsoft.com/office/drawing/2014/main" val="10004"/>
                  </a:ext>
                </a:extLst>
              </a:tr>
              <a:tr h="479477">
                <a:tc>
                  <a:txBody>
                    <a:bodyPr/>
                    <a:lstStyle/>
                    <a:p>
                      <a:r>
                        <a:rPr lang="en-US" sz="2400" dirty="0" smtClean="0"/>
                        <a:t>5</a:t>
                      </a:r>
                      <a:endParaRPr lang="en-US" sz="24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400" dirty="0" smtClean="0"/>
                        <a:t>Patent Acts: Indian Patent Acts 1970, Design Act, Industrial design act 2000</a:t>
                      </a:r>
                    </a:p>
                  </a:txBody>
                  <a:tcPr/>
                </a:tc>
                <a:extLst>
                  <a:ext uri="{0D108BD9-81ED-4DB2-BD59-A6C34878D82A}">
                    <a16:rowId xmlns:a16="http://schemas.microsoft.com/office/drawing/2014/main" val="10005"/>
                  </a:ext>
                </a:extLst>
              </a:tr>
              <a:tr h="479477">
                <a:tc>
                  <a:txBody>
                    <a:bodyPr/>
                    <a:lstStyle/>
                    <a:p>
                      <a:r>
                        <a:rPr lang="en-US" sz="2400" dirty="0" smtClean="0"/>
                        <a:t>6</a:t>
                      </a:r>
                      <a:endParaRPr lang="en-US" sz="24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400" dirty="0" smtClean="0"/>
                        <a:t>Copyrights Act</a:t>
                      </a:r>
                      <a:r>
                        <a:rPr lang="en-US" sz="2400" baseline="0" dirty="0" smtClean="0"/>
                        <a:t> 1957, Trademark act 1999, and Summary of RM &amp; IPR Concepts</a:t>
                      </a:r>
                      <a:endParaRPr lang="en-US" sz="2400" dirty="0" smtClean="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43573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pPr>
              <a:defRPr/>
            </a:pPr>
            <a:fld id="{58E2E979-2735-4D26-8D4E-594C56533CA0}"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15</a:t>
            </a:fld>
            <a:endParaRPr lang="en-IN"/>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5091" t="7503" r="3816" b="6167"/>
          <a:stretch/>
        </p:blipFill>
        <p:spPr bwMode="auto">
          <a:xfrm>
            <a:off x="41728" y="609600"/>
            <a:ext cx="9102271"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1728" y="476250"/>
            <a:ext cx="1981200" cy="536575"/>
          </a:xfrm>
          <a:solidFill>
            <a:schemeClr val="accent2"/>
          </a:solidFill>
        </p:spPr>
        <p:txBody>
          <a:bodyPr/>
          <a:lstStyle/>
          <a:p>
            <a:r>
              <a:rPr lang="en-US" b="1" dirty="0" smtClean="0">
                <a:solidFill>
                  <a:srgbClr val="FFFF00"/>
                </a:solidFill>
              </a:rPr>
              <a:t>DOMAINS</a:t>
            </a:r>
            <a:endParaRPr lang="en-US" b="1" dirty="0">
              <a:solidFill>
                <a:srgbClr val="FFFF00"/>
              </a:solidFill>
            </a:endParaRPr>
          </a:p>
        </p:txBody>
      </p:sp>
    </p:spTree>
    <p:extLst>
      <p:ext uri="{BB962C8B-B14F-4D97-AF65-F5344CB8AC3E}">
        <p14:creationId xmlns:p14="http://schemas.microsoft.com/office/powerpoint/2010/main" val="735408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b="7790"/>
          <a:stretch/>
        </p:blipFill>
        <p:spPr bwMode="auto">
          <a:xfrm>
            <a:off x="4989" y="609600"/>
            <a:ext cx="9141542" cy="5761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24581" y="1676399"/>
            <a:ext cx="5417538" cy="4710975"/>
          </a:xfrm>
          <a:solidFill>
            <a:schemeClr val="accent6">
              <a:lumMod val="75000"/>
            </a:schemeClr>
          </a:solidFill>
        </p:spPr>
        <p:style>
          <a:lnRef idx="1">
            <a:schemeClr val="accent5"/>
          </a:lnRef>
          <a:fillRef idx="3">
            <a:schemeClr val="accent5"/>
          </a:fillRef>
          <a:effectRef idx="2">
            <a:schemeClr val="accent5"/>
          </a:effectRef>
          <a:fontRef idx="minor">
            <a:schemeClr val="lt1"/>
          </a:fontRef>
        </p:style>
        <p:txBody>
          <a:bodyPr/>
          <a:lstStyle/>
          <a:p>
            <a:r>
              <a:rPr lang="en-US" sz="3600" b="1" dirty="0">
                <a:solidFill>
                  <a:srgbClr val="FFFF00"/>
                </a:solidFill>
              </a:rPr>
              <a:t>Meaning of </a:t>
            </a:r>
            <a:r>
              <a:rPr lang="en-US" sz="3600" b="1" dirty="0" err="1" smtClean="0">
                <a:solidFill>
                  <a:srgbClr val="FFFF00"/>
                </a:solidFill>
              </a:rPr>
              <a:t>Re</a:t>
            </a:r>
            <a:r>
              <a:rPr lang="en-US" sz="3600" b="1" dirty="0" err="1" smtClean="0">
                <a:solidFill>
                  <a:srgbClr val="C00000"/>
                </a:solidFill>
              </a:rPr>
              <a:t>+</a:t>
            </a:r>
            <a:r>
              <a:rPr lang="en-US" sz="3600" b="1" dirty="0" err="1" smtClean="0">
                <a:solidFill>
                  <a:srgbClr val="FFFF00"/>
                </a:solidFill>
              </a:rPr>
              <a:t>search</a:t>
            </a:r>
            <a:r>
              <a:rPr lang="en-US" sz="3600" b="1" dirty="0" smtClean="0">
                <a:solidFill>
                  <a:srgbClr val="FFFF00"/>
                </a:solidFill>
              </a:rPr>
              <a:t>:</a:t>
            </a:r>
            <a:r>
              <a:rPr lang="en-US" sz="2200" b="1" dirty="0" smtClean="0">
                <a:solidFill>
                  <a:srgbClr val="FFFF00"/>
                </a:solidFill>
              </a:rPr>
              <a:t/>
            </a:r>
            <a:br>
              <a:rPr lang="en-US" sz="2200" b="1" dirty="0" smtClean="0">
                <a:solidFill>
                  <a:srgbClr val="FFFF00"/>
                </a:solidFill>
              </a:rPr>
            </a:br>
            <a:r>
              <a:rPr lang="en-US" sz="2200" b="1" dirty="0" smtClean="0">
                <a:solidFill>
                  <a:schemeClr val="accent3">
                    <a:lumMod val="20000"/>
                    <a:lumOff val="80000"/>
                  </a:schemeClr>
                </a:solidFill>
              </a:rPr>
              <a:t>Research refers to a search for knowledge. </a:t>
            </a:r>
            <a:br>
              <a:rPr lang="en-US" sz="2200" b="1" dirty="0" smtClean="0">
                <a:solidFill>
                  <a:schemeClr val="accent3">
                    <a:lumMod val="20000"/>
                    <a:lumOff val="80000"/>
                  </a:schemeClr>
                </a:solidFill>
              </a:rPr>
            </a:br>
            <a:r>
              <a:rPr lang="en-US" sz="2200" b="1" dirty="0" smtClean="0">
                <a:solidFill>
                  <a:schemeClr val="accent3">
                    <a:lumMod val="20000"/>
                    <a:lumOff val="80000"/>
                  </a:schemeClr>
                </a:solidFill>
              </a:rPr>
              <a:t>It is a movement from known to unknown </a:t>
            </a:r>
            <a:br>
              <a:rPr lang="en-US" sz="2200" b="1" dirty="0" smtClean="0">
                <a:solidFill>
                  <a:schemeClr val="accent3">
                    <a:lumMod val="20000"/>
                    <a:lumOff val="80000"/>
                  </a:schemeClr>
                </a:solidFill>
              </a:rPr>
            </a:br>
            <a:r>
              <a:rPr lang="en-US" sz="2200" b="1" dirty="0" smtClean="0">
                <a:solidFill>
                  <a:srgbClr val="FFFF00"/>
                </a:solidFill>
              </a:rPr>
              <a:t>or </a:t>
            </a:r>
            <a:br>
              <a:rPr lang="en-US" sz="2200" b="1" dirty="0" smtClean="0">
                <a:solidFill>
                  <a:srgbClr val="FFFF00"/>
                </a:solidFill>
              </a:rPr>
            </a:br>
            <a:r>
              <a:rPr lang="en-US" sz="2200" b="1" dirty="0" smtClean="0">
                <a:solidFill>
                  <a:srgbClr val="FFFF00"/>
                </a:solidFill>
              </a:rPr>
              <a:t>R</a:t>
            </a:r>
            <a:r>
              <a:rPr lang="en-US" sz="2200" b="1" dirty="0" smtClean="0">
                <a:solidFill>
                  <a:schemeClr val="accent3">
                    <a:lumMod val="20000"/>
                    <a:lumOff val="80000"/>
                  </a:schemeClr>
                </a:solidFill>
              </a:rPr>
              <a:t>esearch is an art of scientific investigation </a:t>
            </a:r>
            <a:br>
              <a:rPr lang="en-US" sz="2200" b="1" dirty="0" smtClean="0">
                <a:solidFill>
                  <a:schemeClr val="accent3">
                    <a:lumMod val="20000"/>
                    <a:lumOff val="80000"/>
                  </a:schemeClr>
                </a:solidFill>
              </a:rPr>
            </a:br>
            <a:r>
              <a:rPr lang="en-US" sz="2200" b="1" dirty="0" smtClean="0">
                <a:solidFill>
                  <a:srgbClr val="FFFF00"/>
                </a:solidFill>
              </a:rPr>
              <a:t>or</a:t>
            </a:r>
            <a:br>
              <a:rPr lang="en-US" sz="2200" b="1" dirty="0" smtClean="0">
                <a:solidFill>
                  <a:srgbClr val="FFFF00"/>
                </a:solidFill>
              </a:rPr>
            </a:br>
            <a:r>
              <a:rPr lang="en-US" sz="2200" b="1" dirty="0" smtClean="0">
                <a:solidFill>
                  <a:srgbClr val="FFFF00"/>
                </a:solidFill>
              </a:rPr>
              <a:t>R</a:t>
            </a:r>
            <a:r>
              <a:rPr lang="en-US" sz="2200" b="1" dirty="0" smtClean="0">
                <a:solidFill>
                  <a:schemeClr val="accent2">
                    <a:lumMod val="20000"/>
                    <a:lumOff val="80000"/>
                  </a:schemeClr>
                </a:solidFill>
              </a:rPr>
              <a:t>esearch is an academic activity and as such the term should be used in a technical sense. According to </a:t>
            </a:r>
            <a:r>
              <a:rPr lang="en-US" sz="2200" b="1" dirty="0" smtClean="0">
                <a:solidFill>
                  <a:schemeClr val="accent1">
                    <a:lumMod val="20000"/>
                    <a:lumOff val="80000"/>
                  </a:schemeClr>
                </a:solidFill>
              </a:rPr>
              <a:t>Clifford Woody</a:t>
            </a:r>
            <a:r>
              <a:rPr lang="en-US" sz="2200" b="1" dirty="0" smtClean="0">
                <a:solidFill>
                  <a:srgbClr val="002060"/>
                </a:solidFill>
              </a:rPr>
              <a:t>,</a:t>
            </a:r>
            <a:r>
              <a:rPr lang="en-US" sz="2200" b="1" dirty="0" smtClean="0">
                <a:solidFill>
                  <a:schemeClr val="accent2">
                    <a:lumMod val="20000"/>
                    <a:lumOff val="80000"/>
                  </a:schemeClr>
                </a:solidFill>
              </a:rPr>
              <a:t> </a:t>
            </a:r>
            <a:r>
              <a:rPr lang="en-US" sz="2200" b="1" dirty="0" smtClean="0">
                <a:solidFill>
                  <a:srgbClr val="FFFF00"/>
                </a:solidFill>
              </a:rPr>
              <a:t>R</a:t>
            </a:r>
            <a:r>
              <a:rPr lang="en-US" sz="2200" b="1" dirty="0" smtClean="0">
                <a:solidFill>
                  <a:schemeClr val="accent2">
                    <a:lumMod val="20000"/>
                    <a:lumOff val="80000"/>
                  </a:schemeClr>
                </a:solidFill>
              </a:rPr>
              <a:t>esearch comprises defining and redefining problems, formulating hypothesis or suggested solutions; collecting, organizing, and evaluating data; making deductions and reaching conclusions to determine whether they fit the formulating hypothesis</a:t>
            </a:r>
            <a:r>
              <a:rPr lang="en-US" sz="2200" b="1" dirty="0">
                <a:solidFill>
                  <a:srgbClr val="2A20F8"/>
                </a:solidFill>
              </a:rPr>
              <a:t/>
            </a:r>
            <a:br>
              <a:rPr lang="en-US" sz="2200" b="1" dirty="0">
                <a:solidFill>
                  <a:srgbClr val="2A20F8"/>
                </a:solidFill>
              </a:rPr>
            </a:br>
            <a:endParaRPr lang="en-US" sz="2200" b="1" dirty="0">
              <a:solidFill>
                <a:srgbClr val="2A20F8"/>
              </a:solidFill>
            </a:endParaRPr>
          </a:p>
        </p:txBody>
      </p:sp>
      <p:sp>
        <p:nvSpPr>
          <p:cNvPr id="4" name="Date Placeholder 3"/>
          <p:cNvSpPr>
            <a:spLocks noGrp="1"/>
          </p:cNvSpPr>
          <p:nvPr>
            <p:ph type="dt" sz="half" idx="10"/>
          </p:nvPr>
        </p:nvSpPr>
        <p:spPr/>
        <p:txBody>
          <a:bodyPr/>
          <a:lstStyle/>
          <a:p>
            <a:pPr>
              <a:defRPr/>
            </a:pPr>
            <a:fld id="{635D9616-C571-4183-81A2-C39DAC50BC66}"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16</a:t>
            </a:fld>
            <a:endParaRPr lang="en-IN"/>
          </a:p>
        </p:txBody>
      </p:sp>
      <p:sp>
        <p:nvSpPr>
          <p:cNvPr id="6" name="Title 1"/>
          <p:cNvSpPr txBox="1">
            <a:spLocks/>
          </p:cNvSpPr>
          <p:nvPr/>
        </p:nvSpPr>
        <p:spPr>
          <a:xfrm>
            <a:off x="-1" y="609600"/>
            <a:ext cx="9141543" cy="534987"/>
          </a:xfrm>
          <a:prstGeom prst="rect">
            <a:avLst/>
          </a:prstGeom>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r>
              <a:rPr lang="en-US" sz="4000" b="1" dirty="0" smtClean="0">
                <a:solidFill>
                  <a:srgbClr val="FFFF00"/>
                </a:solidFill>
              </a:rPr>
              <a:t>Introduction</a:t>
            </a:r>
            <a:r>
              <a:rPr lang="en-US" sz="3600" b="1" dirty="0" smtClean="0">
                <a:solidFill>
                  <a:srgbClr val="FFFF00"/>
                </a:solidFill>
              </a:rPr>
              <a:t>: </a:t>
            </a:r>
            <a:r>
              <a:rPr lang="en-US" sz="3600" b="1" dirty="0" smtClean="0">
                <a:solidFill>
                  <a:schemeClr val="accent4">
                    <a:lumMod val="20000"/>
                    <a:lumOff val="80000"/>
                  </a:schemeClr>
                </a:solidFill>
              </a:rPr>
              <a:t>Drawing new knowledge in favor of well being of society</a:t>
            </a:r>
            <a:endParaRPr lang="en-US" b="1" dirty="0">
              <a:solidFill>
                <a:schemeClr val="accent4">
                  <a:lumMod val="20000"/>
                  <a:lumOff val="80000"/>
                </a:schemeClr>
              </a:solidFill>
            </a:endParaRPr>
          </a:p>
        </p:txBody>
      </p:sp>
      <p:sp>
        <p:nvSpPr>
          <p:cNvPr id="8" name="TextBox 7"/>
          <p:cNvSpPr txBox="1"/>
          <p:nvPr/>
        </p:nvSpPr>
        <p:spPr>
          <a:xfrm>
            <a:off x="4989" y="6387375"/>
            <a:ext cx="4507709" cy="369332"/>
          </a:xfrm>
          <a:prstGeom prst="rect">
            <a:avLst/>
          </a:prstGeom>
          <a:noFill/>
        </p:spPr>
        <p:txBody>
          <a:bodyPr wrap="none" rtlCol="0">
            <a:spAutoFit/>
          </a:bodyPr>
          <a:lstStyle/>
          <a:p>
            <a:r>
              <a:rPr lang="en-US" dirty="0" smtClean="0"/>
              <a:t>Source of images: </a:t>
            </a:r>
            <a:r>
              <a:rPr lang="en-US" dirty="0"/>
              <a:t>shutterstock.com, </a:t>
            </a:r>
            <a:r>
              <a:rPr lang="en-US" dirty="0" err="1" smtClean="0"/>
              <a:t>shashitek</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2957" y="1676401"/>
            <a:ext cx="3731342" cy="2339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descr="What is Research- Definition, Types, Methods &amp; Exampl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0200" y="4015957"/>
            <a:ext cx="3733800" cy="235079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876800" y="6310431"/>
            <a:ext cx="4276492" cy="523220"/>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sz="2800" dirty="0" smtClean="0"/>
              <a:t>Curiosity leads to </a:t>
            </a:r>
            <a:r>
              <a:rPr lang="en-US" sz="2800" dirty="0" err="1" smtClean="0"/>
              <a:t>Re</a:t>
            </a:r>
            <a:r>
              <a:rPr lang="en-US" sz="2800" dirty="0" err="1" smtClean="0">
                <a:solidFill>
                  <a:srgbClr val="002060"/>
                </a:solidFill>
              </a:rPr>
              <a:t>+</a:t>
            </a:r>
            <a:r>
              <a:rPr lang="en-US" sz="2800" dirty="0" err="1" smtClean="0"/>
              <a:t>search</a:t>
            </a:r>
            <a:endParaRPr lang="en-US" sz="2800" dirty="0"/>
          </a:p>
        </p:txBody>
      </p:sp>
    </p:spTree>
    <p:extLst>
      <p:ext uri="{BB962C8B-B14F-4D97-AF65-F5344CB8AC3E}">
        <p14:creationId xmlns:p14="http://schemas.microsoft.com/office/powerpoint/2010/main" val="12946585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CECB62B-808D-4088-B726-971C5FB35C5B}"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17</a:t>
            </a:fld>
            <a:endParaRPr lang="en-IN"/>
          </a:p>
        </p:txBody>
      </p:sp>
      <p:sp>
        <p:nvSpPr>
          <p:cNvPr id="6" name="Title 1"/>
          <p:cNvSpPr txBox="1">
            <a:spLocks/>
          </p:cNvSpPr>
          <p:nvPr/>
        </p:nvSpPr>
        <p:spPr>
          <a:xfrm>
            <a:off x="36394" y="609599"/>
            <a:ext cx="9168581" cy="4542401"/>
          </a:xfrm>
          <a:prstGeom prst="rect">
            <a:avLst/>
          </a:prstGeom>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lgn="just"/>
            <a:r>
              <a:rPr lang="en-US" sz="3600" b="1" dirty="0">
                <a:solidFill>
                  <a:srgbClr val="2A20F8"/>
                </a:solidFill>
              </a:rPr>
              <a:t>Objectives of </a:t>
            </a:r>
            <a:r>
              <a:rPr lang="en-US" sz="3600" b="1" dirty="0" err="1" smtClean="0">
                <a:solidFill>
                  <a:srgbClr val="2A20F8"/>
                </a:solidFill>
              </a:rPr>
              <a:t>Re</a:t>
            </a:r>
            <a:r>
              <a:rPr lang="en-US" sz="3600" b="1" dirty="0" err="1" smtClean="0">
                <a:solidFill>
                  <a:srgbClr val="C00000"/>
                </a:solidFill>
              </a:rPr>
              <a:t>+</a:t>
            </a:r>
            <a:r>
              <a:rPr lang="en-US" sz="3600" b="1" dirty="0" err="1" smtClean="0">
                <a:solidFill>
                  <a:srgbClr val="2A20F8"/>
                </a:solidFill>
              </a:rPr>
              <a:t>search</a:t>
            </a:r>
            <a:r>
              <a:rPr lang="en-US" sz="3600" b="1" dirty="0" smtClean="0">
                <a:solidFill>
                  <a:srgbClr val="2A20F8"/>
                </a:solidFill>
              </a:rPr>
              <a:t>: </a:t>
            </a:r>
          </a:p>
          <a:p>
            <a:pPr marL="457200" indent="-457200" algn="just">
              <a:buFont typeface="Arial" panose="020B0604020202020204" pitchFamily="34" charset="0"/>
              <a:buChar char="•"/>
            </a:pPr>
            <a:r>
              <a:rPr lang="en-US" sz="3200" b="1" dirty="0" err="1" smtClean="0">
                <a:solidFill>
                  <a:srgbClr val="C00000"/>
                </a:solidFill>
              </a:rPr>
              <a:t>Re</a:t>
            </a:r>
            <a:r>
              <a:rPr lang="en-US" sz="3200" b="1" dirty="0" err="1" smtClean="0">
                <a:solidFill>
                  <a:srgbClr val="2A20F8"/>
                </a:solidFill>
              </a:rPr>
              <a:t>+</a:t>
            </a:r>
            <a:r>
              <a:rPr lang="en-US" sz="3200" b="1" dirty="0" err="1" smtClean="0">
                <a:solidFill>
                  <a:srgbClr val="C00000"/>
                </a:solidFill>
              </a:rPr>
              <a:t>search</a:t>
            </a:r>
            <a:r>
              <a:rPr lang="en-US" sz="3200" b="1" dirty="0" smtClean="0">
                <a:solidFill>
                  <a:srgbClr val="C00000"/>
                </a:solidFill>
              </a:rPr>
              <a:t> is an organized investigation of a problem where an  investigator attempts to gain solution to a problem. </a:t>
            </a:r>
          </a:p>
          <a:p>
            <a:pPr marL="457200" indent="-457200" algn="just">
              <a:buFont typeface="Arial" panose="020B0604020202020204" pitchFamily="34" charset="0"/>
              <a:buChar char="•"/>
            </a:pPr>
            <a:r>
              <a:rPr lang="en-US" sz="3200" b="1" dirty="0" smtClean="0">
                <a:solidFill>
                  <a:srgbClr val="C00000"/>
                </a:solidFill>
              </a:rPr>
              <a:t>So, </a:t>
            </a:r>
            <a:r>
              <a:rPr lang="en-US" sz="3200" b="1" dirty="0" smtClean="0">
                <a:solidFill>
                  <a:srgbClr val="2A20F8"/>
                </a:solidFill>
              </a:rPr>
              <a:t>every research starts with a problem and this becomes the first step of the research that is defining and formulating a research problem which is followed by extensive literature survey, preparing research design, determining sample and its design, data collection and so on. </a:t>
            </a:r>
            <a:endParaRPr lang="en-US" sz="3600" b="1" dirty="0">
              <a:solidFill>
                <a:srgbClr val="2A20F8"/>
              </a:solidFill>
            </a:endParaRPr>
          </a:p>
        </p:txBody>
      </p:sp>
      <p:sp>
        <p:nvSpPr>
          <p:cNvPr id="7" name="Title 1"/>
          <p:cNvSpPr txBox="1">
            <a:spLocks/>
          </p:cNvSpPr>
          <p:nvPr/>
        </p:nvSpPr>
        <p:spPr>
          <a:xfrm>
            <a:off x="0" y="5288526"/>
            <a:ext cx="9168581" cy="1569474"/>
          </a:xfrm>
          <a:prstGeom prst="rect">
            <a:avLst/>
          </a:prstGeom>
        </p:spPr>
        <p:style>
          <a:lnRef idx="0">
            <a:schemeClr val="accent4"/>
          </a:lnRef>
          <a:fillRef idx="3">
            <a:schemeClr val="accent4"/>
          </a:fillRef>
          <a:effectRef idx="3">
            <a:schemeClr val="accent4"/>
          </a:effectRef>
          <a:fontRef idx="minor">
            <a:schemeClr val="lt1"/>
          </a:fontRef>
        </p:style>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lgn="just"/>
            <a:r>
              <a:rPr lang="en-US" sz="2800" b="1" dirty="0" smtClean="0">
                <a:solidFill>
                  <a:srgbClr val="2A20F8"/>
                </a:solidFill>
              </a:rPr>
              <a:t>Note: Each and every one of us makes use of research at some point or the other in </a:t>
            </a:r>
            <a:r>
              <a:rPr lang="en-US" sz="2800" b="1" dirty="0" smtClean="0">
                <a:solidFill>
                  <a:srgbClr val="C00000"/>
                </a:solidFill>
              </a:rPr>
              <a:t>his / her life</a:t>
            </a:r>
            <a:r>
              <a:rPr lang="en-US" sz="2800" b="1" dirty="0" smtClean="0">
                <a:solidFill>
                  <a:srgbClr val="2A20F8"/>
                </a:solidFill>
              </a:rPr>
              <a:t>, hence a clear and accurate knowledge of research methods and methodology is a must for everyone.</a:t>
            </a:r>
            <a:endParaRPr lang="en-US" sz="2800" b="1" dirty="0">
              <a:solidFill>
                <a:srgbClr val="C00000"/>
              </a:solidFill>
            </a:endParaRPr>
          </a:p>
        </p:txBody>
      </p:sp>
    </p:spTree>
    <p:extLst>
      <p:ext uri="{BB962C8B-B14F-4D97-AF65-F5344CB8AC3E}">
        <p14:creationId xmlns:p14="http://schemas.microsoft.com/office/powerpoint/2010/main" val="31905052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762000"/>
          </a:xfrm>
          <a:solidFill>
            <a:schemeClr val="accent6">
              <a:lumMod val="75000"/>
            </a:schemeClr>
          </a:solidFill>
        </p:spPr>
        <p:txBody>
          <a:bodyPr/>
          <a:lstStyle/>
          <a:p>
            <a:r>
              <a:rPr lang="en-US" b="1" dirty="0" smtClean="0">
                <a:solidFill>
                  <a:schemeClr val="accent4">
                    <a:lumMod val="20000"/>
                    <a:lumOff val="80000"/>
                  </a:schemeClr>
                </a:solidFill>
                <a:effectLst>
                  <a:outerShdw blurRad="38100" dist="38100" dir="2700000" algn="tl">
                    <a:srgbClr val="000000">
                      <a:alpha val="43137"/>
                    </a:srgbClr>
                  </a:outerShdw>
                </a:effectLst>
              </a:rPr>
              <a:t>Objectives of Research – </a:t>
            </a:r>
            <a:r>
              <a:rPr lang="en-US" sz="2000" b="1" dirty="0" smtClean="0">
                <a:solidFill>
                  <a:schemeClr val="accent4">
                    <a:lumMod val="20000"/>
                    <a:lumOff val="80000"/>
                  </a:schemeClr>
                </a:solidFill>
                <a:effectLst>
                  <a:outerShdw blurRad="38100" dist="38100" dir="2700000" algn="tl">
                    <a:srgbClr val="000000">
                      <a:alpha val="43137"/>
                    </a:srgbClr>
                  </a:outerShdw>
                </a:effectLst>
              </a:rPr>
              <a:t>The purpose of research is to discover answers to questions through the application of scientific procedures</a:t>
            </a:r>
            <a:endParaRPr lang="en-US" b="1" dirty="0">
              <a:solidFill>
                <a:schemeClr val="accent4">
                  <a:lumMod val="20000"/>
                  <a:lumOff val="80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 y="1447800"/>
            <a:ext cx="8991600" cy="5181600"/>
          </a:xfrm>
        </p:spPr>
        <p:txBody>
          <a:bodyPr/>
          <a:lstStyle/>
          <a:p>
            <a:pPr marL="514350" indent="-514350" algn="l">
              <a:buAutoNum type="romanLcParenBoth"/>
            </a:pPr>
            <a:r>
              <a:rPr lang="en-US" sz="2800" b="1" dirty="0" smtClean="0">
                <a:solidFill>
                  <a:schemeClr val="tx1"/>
                </a:solidFill>
              </a:rPr>
              <a:t>To gain familiarity with a phenomenon or to achieve new insights into it (studies with this object in view are termed as </a:t>
            </a:r>
            <a:r>
              <a:rPr lang="en-US" sz="2800" b="1" dirty="0" smtClean="0">
                <a:solidFill>
                  <a:srgbClr val="FF0000"/>
                </a:solidFill>
              </a:rPr>
              <a:t>exploratory</a:t>
            </a:r>
            <a:r>
              <a:rPr lang="en-US" sz="2800" b="1" dirty="0" smtClean="0">
                <a:solidFill>
                  <a:schemeClr val="tx1"/>
                </a:solidFill>
              </a:rPr>
              <a:t> or </a:t>
            </a:r>
            <a:r>
              <a:rPr lang="en-US" sz="2800" b="1" dirty="0" err="1">
                <a:solidFill>
                  <a:srgbClr val="FF0000"/>
                </a:solidFill>
              </a:rPr>
              <a:t>formulative</a:t>
            </a:r>
            <a:r>
              <a:rPr lang="en-US" sz="2800" b="1" dirty="0">
                <a:solidFill>
                  <a:srgbClr val="FF0000"/>
                </a:solidFill>
              </a:rPr>
              <a:t> research </a:t>
            </a:r>
            <a:r>
              <a:rPr lang="en-US" sz="2800" b="1" dirty="0" smtClean="0">
                <a:solidFill>
                  <a:schemeClr val="tx1"/>
                </a:solidFill>
              </a:rPr>
              <a:t>studies)</a:t>
            </a:r>
          </a:p>
          <a:p>
            <a:pPr marL="514350" indent="-514350" algn="l">
              <a:buAutoNum type="romanLcParenBoth"/>
            </a:pPr>
            <a:r>
              <a:rPr lang="en-US" sz="2800" b="1" dirty="0" smtClean="0">
                <a:solidFill>
                  <a:schemeClr val="tx1"/>
                </a:solidFill>
              </a:rPr>
              <a:t>To portray accurately the characteristics of a particular individual, situation or a group (studies with this object in view are known as </a:t>
            </a:r>
            <a:r>
              <a:rPr lang="en-US" sz="2800" b="1" dirty="0">
                <a:solidFill>
                  <a:srgbClr val="FF0000"/>
                </a:solidFill>
              </a:rPr>
              <a:t>descriptive research </a:t>
            </a:r>
            <a:r>
              <a:rPr lang="en-US" sz="2800" b="1" dirty="0" smtClean="0">
                <a:solidFill>
                  <a:schemeClr val="tx1"/>
                </a:solidFill>
              </a:rPr>
              <a:t>studies)</a:t>
            </a:r>
          </a:p>
          <a:p>
            <a:pPr marL="514350" indent="-514350" algn="l">
              <a:buAutoNum type="romanLcParenBoth"/>
            </a:pPr>
            <a:r>
              <a:rPr lang="en-US" sz="2800" b="1" dirty="0" smtClean="0">
                <a:solidFill>
                  <a:schemeClr val="tx1"/>
                </a:solidFill>
              </a:rPr>
              <a:t>To determine the frequency with which something occurs or with which it is associated with something else (studies with this object in view are known as </a:t>
            </a:r>
            <a:r>
              <a:rPr lang="en-US" sz="2800" b="1" dirty="0">
                <a:solidFill>
                  <a:srgbClr val="FF0000"/>
                </a:solidFill>
              </a:rPr>
              <a:t>diagnostic research </a:t>
            </a:r>
            <a:r>
              <a:rPr lang="en-US" sz="2800" b="1" dirty="0" smtClean="0">
                <a:solidFill>
                  <a:schemeClr val="tx1"/>
                </a:solidFill>
              </a:rPr>
              <a:t>studies)</a:t>
            </a:r>
          </a:p>
          <a:p>
            <a:pPr marL="514350" indent="-514350" algn="l">
              <a:buAutoNum type="romanLcParenBoth"/>
            </a:pPr>
            <a:r>
              <a:rPr lang="en-US" sz="2800" b="1" dirty="0" smtClean="0">
                <a:solidFill>
                  <a:schemeClr val="tx1"/>
                </a:solidFill>
              </a:rPr>
              <a:t>To test a hypothesis of a causal relationship between variables (such studies are known as </a:t>
            </a:r>
            <a:r>
              <a:rPr lang="en-US" sz="2800" b="1" dirty="0">
                <a:solidFill>
                  <a:srgbClr val="FF0000"/>
                </a:solidFill>
              </a:rPr>
              <a:t>hypothesis-testing research </a:t>
            </a:r>
            <a:r>
              <a:rPr lang="en-US" sz="2800" b="1" dirty="0" smtClean="0">
                <a:solidFill>
                  <a:schemeClr val="tx1"/>
                </a:solidFill>
              </a:rPr>
              <a:t>studies). </a:t>
            </a:r>
            <a:endParaRPr lang="en-US" sz="2800" b="1" dirty="0">
              <a:solidFill>
                <a:schemeClr val="tx1"/>
              </a:solidFill>
            </a:endParaRPr>
          </a:p>
        </p:txBody>
      </p:sp>
      <p:sp>
        <p:nvSpPr>
          <p:cNvPr id="4" name="Date Placeholder 3"/>
          <p:cNvSpPr>
            <a:spLocks noGrp="1"/>
          </p:cNvSpPr>
          <p:nvPr>
            <p:ph type="dt" sz="half" idx="10"/>
          </p:nvPr>
        </p:nvSpPr>
        <p:spPr/>
        <p:txBody>
          <a:bodyPr/>
          <a:lstStyle/>
          <a:p>
            <a:pPr>
              <a:defRPr/>
            </a:pPr>
            <a:fld id="{9C4A0788-1E5F-4C5D-9CA2-E0DEC97EBC6E}"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18</a:t>
            </a:fld>
            <a:endParaRPr lang="en-IN"/>
          </a:p>
        </p:txBody>
      </p:sp>
    </p:spTree>
    <p:extLst>
      <p:ext uri="{BB962C8B-B14F-4D97-AF65-F5344CB8AC3E}">
        <p14:creationId xmlns:p14="http://schemas.microsoft.com/office/powerpoint/2010/main" val="25740034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1"/>
            <a:ext cx="7772400" cy="609600"/>
          </a:xfrm>
        </p:spPr>
        <p:txBody>
          <a:bodyPr/>
          <a:lstStyle/>
          <a:p>
            <a:r>
              <a:rPr lang="en-US" sz="4000" b="1" dirty="0" smtClean="0">
                <a:solidFill>
                  <a:schemeClr val="accent4">
                    <a:lumMod val="50000"/>
                  </a:schemeClr>
                </a:solidFill>
              </a:rPr>
              <a:t>Types of Research</a:t>
            </a:r>
            <a:endParaRPr lang="en-US" sz="4000" b="1" dirty="0">
              <a:solidFill>
                <a:schemeClr val="accent4">
                  <a:lumMod val="50000"/>
                </a:schemeClr>
              </a:solidFill>
            </a:endParaRPr>
          </a:p>
        </p:txBody>
      </p:sp>
      <p:sp>
        <p:nvSpPr>
          <p:cNvPr id="3" name="Subtitle 2"/>
          <p:cNvSpPr>
            <a:spLocks noGrp="1"/>
          </p:cNvSpPr>
          <p:nvPr>
            <p:ph type="subTitle" idx="1"/>
          </p:nvPr>
        </p:nvSpPr>
        <p:spPr>
          <a:xfrm>
            <a:off x="0" y="1219200"/>
            <a:ext cx="9144000" cy="5410200"/>
          </a:xfrm>
        </p:spPr>
        <p:txBody>
          <a:bodyPr/>
          <a:lstStyle/>
          <a:p>
            <a:pPr marL="514350" indent="-514350" algn="l">
              <a:buAutoNum type="romanLcParenBoth"/>
            </a:pPr>
            <a:r>
              <a:rPr lang="en-US" sz="2400" b="1" dirty="0" smtClean="0">
                <a:solidFill>
                  <a:srgbClr val="2A20F8"/>
                </a:solidFill>
              </a:rPr>
              <a:t>Descriptive</a:t>
            </a:r>
            <a:r>
              <a:rPr lang="en-US" sz="2400" b="1" dirty="0" smtClean="0">
                <a:solidFill>
                  <a:schemeClr val="tx1"/>
                </a:solidFill>
              </a:rPr>
              <a:t> vs </a:t>
            </a:r>
            <a:r>
              <a:rPr lang="en-US" sz="2400" b="1" dirty="0" smtClean="0">
                <a:solidFill>
                  <a:srgbClr val="C00000"/>
                </a:solidFill>
              </a:rPr>
              <a:t>Analytical</a:t>
            </a:r>
            <a:r>
              <a:rPr lang="en-US" sz="2400" b="1" dirty="0" smtClean="0">
                <a:solidFill>
                  <a:schemeClr val="tx1"/>
                </a:solidFill>
              </a:rPr>
              <a:t>:  It includes surveys and fact-finding  enquiries of different kinds. Major purpose of this is description of the </a:t>
            </a:r>
            <a:r>
              <a:rPr lang="en-US" sz="2400" b="1" dirty="0" smtClean="0">
                <a:solidFill>
                  <a:srgbClr val="C00000"/>
                </a:solidFill>
              </a:rPr>
              <a:t>state of affairs as it exists at present</a:t>
            </a:r>
            <a:r>
              <a:rPr lang="en-US" sz="2400" b="1" dirty="0" smtClean="0">
                <a:solidFill>
                  <a:schemeClr val="tx1"/>
                </a:solidFill>
              </a:rPr>
              <a:t>. </a:t>
            </a:r>
          </a:p>
          <a:p>
            <a:pPr algn="l"/>
            <a:r>
              <a:rPr lang="en-US" sz="2400" b="1" dirty="0" smtClean="0">
                <a:solidFill>
                  <a:schemeClr val="tx1"/>
                </a:solidFill>
              </a:rPr>
              <a:t>Example1: Social science research </a:t>
            </a:r>
          </a:p>
          <a:p>
            <a:pPr algn="l"/>
            <a:r>
              <a:rPr lang="en-US" sz="2400" b="1" dirty="0" smtClean="0">
                <a:solidFill>
                  <a:schemeClr val="tx1"/>
                </a:solidFill>
              </a:rPr>
              <a:t>Example2: Business research (Ex post facto research)</a:t>
            </a:r>
          </a:p>
          <a:p>
            <a:pPr algn="l"/>
            <a:r>
              <a:rPr lang="en-US" sz="2400" b="1" dirty="0" smtClean="0">
                <a:solidFill>
                  <a:schemeClr val="tx1"/>
                </a:solidFill>
              </a:rPr>
              <a:t>The main characteristics of this method is that the researcher has no control over the variables; he can only report </a:t>
            </a:r>
            <a:r>
              <a:rPr lang="en-US" sz="2400" b="1" dirty="0" smtClean="0">
                <a:solidFill>
                  <a:srgbClr val="2A20F8"/>
                </a:solidFill>
              </a:rPr>
              <a:t>what has happened </a:t>
            </a:r>
            <a:r>
              <a:rPr lang="en-US" sz="2400" b="1" dirty="0" smtClean="0">
                <a:solidFill>
                  <a:schemeClr val="tx1"/>
                </a:solidFill>
              </a:rPr>
              <a:t>or </a:t>
            </a:r>
            <a:r>
              <a:rPr lang="en-US" sz="2400" b="1" dirty="0" smtClean="0">
                <a:solidFill>
                  <a:srgbClr val="2A20F8"/>
                </a:solidFill>
              </a:rPr>
              <a:t>what is happening. </a:t>
            </a:r>
          </a:p>
          <a:p>
            <a:pPr algn="l"/>
            <a:r>
              <a:rPr lang="en-US" sz="2400" b="1" dirty="0" smtClean="0">
                <a:solidFill>
                  <a:schemeClr val="tx1"/>
                </a:solidFill>
              </a:rPr>
              <a:t>For example: Frequency of shopping, preferences of people, or similar data</a:t>
            </a:r>
          </a:p>
          <a:p>
            <a:pPr algn="l"/>
            <a:r>
              <a:rPr lang="en-US" sz="2400" b="1" dirty="0" smtClean="0">
                <a:solidFill>
                  <a:schemeClr val="tx1"/>
                </a:solidFill>
              </a:rPr>
              <a:t>Usually, in this type, the methods of research utilized are </a:t>
            </a:r>
            <a:r>
              <a:rPr lang="en-US" sz="2400" b="1" dirty="0" smtClean="0">
                <a:solidFill>
                  <a:srgbClr val="C00000"/>
                </a:solidFill>
              </a:rPr>
              <a:t>survey methods of all kinds</a:t>
            </a:r>
            <a:r>
              <a:rPr lang="en-US" sz="2400" b="1" dirty="0" smtClean="0">
                <a:solidFill>
                  <a:schemeClr val="tx1"/>
                </a:solidFill>
              </a:rPr>
              <a:t>. </a:t>
            </a:r>
          </a:p>
          <a:p>
            <a:pPr algn="l"/>
            <a:r>
              <a:rPr lang="en-US" sz="2400" b="1" dirty="0" smtClean="0">
                <a:solidFill>
                  <a:schemeClr val="tx1"/>
                </a:solidFill>
              </a:rPr>
              <a:t>In </a:t>
            </a:r>
            <a:r>
              <a:rPr lang="en-US" sz="2400" b="1" dirty="0" smtClean="0">
                <a:solidFill>
                  <a:srgbClr val="2A20F8"/>
                </a:solidFill>
              </a:rPr>
              <a:t>analytical research</a:t>
            </a:r>
            <a:r>
              <a:rPr lang="en-US" sz="2400" b="1" dirty="0" smtClean="0">
                <a:solidFill>
                  <a:schemeClr val="tx1"/>
                </a:solidFill>
              </a:rPr>
              <a:t>, the researcher has to use facts or information already available, and analyze these to make a critical evaluation of the material.</a:t>
            </a:r>
          </a:p>
        </p:txBody>
      </p:sp>
      <p:sp>
        <p:nvSpPr>
          <p:cNvPr id="4" name="Date Placeholder 3"/>
          <p:cNvSpPr>
            <a:spLocks noGrp="1"/>
          </p:cNvSpPr>
          <p:nvPr>
            <p:ph type="dt" sz="half" idx="10"/>
          </p:nvPr>
        </p:nvSpPr>
        <p:spPr/>
        <p:txBody>
          <a:bodyPr/>
          <a:lstStyle/>
          <a:p>
            <a:pPr>
              <a:defRPr/>
            </a:pPr>
            <a:fld id="{B0301971-970F-455F-8309-3AC874D25BAA}"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19</a:t>
            </a:fld>
            <a:endParaRPr lang="en-IN"/>
          </a:p>
        </p:txBody>
      </p:sp>
    </p:spTree>
    <p:extLst>
      <p:ext uri="{BB962C8B-B14F-4D97-AF65-F5344CB8AC3E}">
        <p14:creationId xmlns:p14="http://schemas.microsoft.com/office/powerpoint/2010/main" val="3968167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98561240-4A44-4BFB-8B95-8902BF58D6FB}"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2</a:t>
            </a:fld>
            <a:endParaRPr lang="en-IN" dirty="0"/>
          </a:p>
        </p:txBody>
      </p:sp>
      <p:sp>
        <p:nvSpPr>
          <p:cNvPr id="6" name="Rectangle 5"/>
          <p:cNvSpPr/>
          <p:nvPr/>
        </p:nvSpPr>
        <p:spPr>
          <a:xfrm>
            <a:off x="318512" y="1295400"/>
            <a:ext cx="8507008" cy="4247317"/>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Anything that won’t sell,</a:t>
            </a:r>
          </a:p>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I don’t want to invent. </a:t>
            </a:r>
          </a:p>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Its sale is proof of utility</a:t>
            </a: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and </a:t>
            </a:r>
          </a:p>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utility is success</a:t>
            </a:r>
          </a:p>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Thomas Edison</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2417395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1"/>
            <a:ext cx="7772400" cy="609600"/>
          </a:xfrm>
        </p:spPr>
        <p:txBody>
          <a:bodyPr/>
          <a:lstStyle/>
          <a:p>
            <a:r>
              <a:rPr lang="en-US" dirty="0" smtClean="0"/>
              <a:t>Types of Research Continued</a:t>
            </a:r>
            <a:endParaRPr lang="en-US" dirty="0"/>
          </a:p>
        </p:txBody>
      </p:sp>
      <p:sp>
        <p:nvSpPr>
          <p:cNvPr id="3" name="Subtitle 2"/>
          <p:cNvSpPr>
            <a:spLocks noGrp="1"/>
          </p:cNvSpPr>
          <p:nvPr>
            <p:ph type="subTitle" idx="1"/>
          </p:nvPr>
        </p:nvSpPr>
        <p:spPr>
          <a:xfrm>
            <a:off x="0" y="1219200"/>
            <a:ext cx="9144000" cy="5410200"/>
          </a:xfrm>
        </p:spPr>
        <p:txBody>
          <a:bodyPr/>
          <a:lstStyle/>
          <a:p>
            <a:pPr algn="l"/>
            <a:r>
              <a:rPr lang="en-US" b="1" dirty="0" smtClean="0">
                <a:solidFill>
                  <a:schemeClr val="tx1"/>
                </a:solidFill>
              </a:rPr>
              <a:t>(ii) </a:t>
            </a:r>
            <a:r>
              <a:rPr lang="en-US" b="1" dirty="0" smtClean="0">
                <a:solidFill>
                  <a:srgbClr val="FF0000"/>
                </a:solidFill>
              </a:rPr>
              <a:t>Applied </a:t>
            </a:r>
            <a:r>
              <a:rPr lang="en-US" b="1" dirty="0">
                <a:solidFill>
                  <a:srgbClr val="FF0000"/>
                </a:solidFill>
              </a:rPr>
              <a:t>vs. </a:t>
            </a:r>
            <a:r>
              <a:rPr lang="en-US" b="1" dirty="0" smtClean="0">
                <a:solidFill>
                  <a:srgbClr val="FF0000"/>
                </a:solidFill>
              </a:rPr>
              <a:t>Fundamental</a:t>
            </a:r>
            <a:r>
              <a:rPr lang="en-US" b="1" dirty="0" smtClean="0">
                <a:solidFill>
                  <a:schemeClr val="tx1"/>
                </a:solidFill>
              </a:rPr>
              <a:t>: Applied research aims at finding a solution for an immediate problem facing a society or an industrial/business organization. </a:t>
            </a:r>
          </a:p>
          <a:p>
            <a:pPr algn="l"/>
            <a:r>
              <a:rPr lang="en-US" b="1" dirty="0" smtClean="0">
                <a:solidFill>
                  <a:schemeClr val="tx1"/>
                </a:solidFill>
              </a:rPr>
              <a:t>Example:</a:t>
            </a:r>
          </a:p>
          <a:p>
            <a:pPr marL="457200" indent="-457200" algn="l">
              <a:buAutoNum type="alphaLcParenBoth"/>
            </a:pPr>
            <a:r>
              <a:rPr lang="en-US" b="1" dirty="0" smtClean="0">
                <a:solidFill>
                  <a:schemeClr val="tx1"/>
                </a:solidFill>
              </a:rPr>
              <a:t>Research aimed at certain conclusions facing a concrete social or business problem is an example of applied research. </a:t>
            </a:r>
          </a:p>
          <a:p>
            <a:pPr marL="457200" indent="-457200" algn="l">
              <a:buAutoNum type="alphaLcParenBoth"/>
            </a:pPr>
            <a:r>
              <a:rPr lang="en-US" b="1" dirty="0" smtClean="0">
                <a:solidFill>
                  <a:schemeClr val="tx1"/>
                </a:solidFill>
              </a:rPr>
              <a:t>Research to identify social, economic  or political trends that may affect a particular institution, marketing research, evaluation research.</a:t>
            </a:r>
          </a:p>
          <a:p>
            <a:pPr algn="l"/>
            <a:r>
              <a:rPr lang="en-US" b="1" dirty="0" smtClean="0">
                <a:solidFill>
                  <a:srgbClr val="2A20F8"/>
                </a:solidFill>
              </a:rPr>
              <a:t>Fundamental research </a:t>
            </a:r>
            <a:r>
              <a:rPr lang="en-US" b="1" dirty="0" smtClean="0">
                <a:solidFill>
                  <a:schemeClr val="tx1"/>
                </a:solidFill>
              </a:rPr>
              <a:t>is mainly concerned with generalizations and with the formulation of a theory. Gathering knowledge for knowledge’s sake is termed fundamental research. </a:t>
            </a:r>
          </a:p>
          <a:p>
            <a:pPr algn="l"/>
            <a:r>
              <a:rPr lang="en-US" b="1" dirty="0" smtClean="0">
                <a:solidFill>
                  <a:schemeClr val="tx1"/>
                </a:solidFill>
              </a:rPr>
              <a:t>Example:</a:t>
            </a:r>
          </a:p>
          <a:p>
            <a:pPr marL="457200" indent="-457200" algn="l">
              <a:buAutoNum type="alphaLcParenBoth"/>
            </a:pPr>
            <a:r>
              <a:rPr lang="en-US" b="1" dirty="0" smtClean="0">
                <a:solidFill>
                  <a:schemeClr val="tx1"/>
                </a:solidFill>
              </a:rPr>
              <a:t>Research concern some natural phenomenon </a:t>
            </a:r>
          </a:p>
          <a:p>
            <a:pPr marL="457200" indent="-457200" algn="l">
              <a:buAutoNum type="alphaLcParenBoth"/>
            </a:pPr>
            <a:r>
              <a:rPr lang="en-US" b="1" dirty="0" smtClean="0">
                <a:solidFill>
                  <a:schemeClr val="tx1"/>
                </a:solidFill>
              </a:rPr>
              <a:t>Pure mathematics </a:t>
            </a:r>
          </a:p>
          <a:p>
            <a:pPr marL="457200" indent="-457200" algn="l">
              <a:buAutoNum type="alphaLcParenBoth"/>
            </a:pPr>
            <a:r>
              <a:rPr lang="en-US" b="1" dirty="0" smtClean="0">
                <a:solidFill>
                  <a:schemeClr val="tx1"/>
                </a:solidFill>
              </a:rPr>
              <a:t>Human behavior carried on with a view to make generalizations about human behavior</a:t>
            </a:r>
          </a:p>
          <a:p>
            <a:pPr algn="l"/>
            <a:endParaRPr lang="en-US" b="1" dirty="0">
              <a:solidFill>
                <a:schemeClr val="tx1"/>
              </a:solidFill>
            </a:endParaRPr>
          </a:p>
          <a:p>
            <a:pPr algn="l"/>
            <a:endParaRPr lang="en-US" b="1" dirty="0">
              <a:solidFill>
                <a:schemeClr val="tx1"/>
              </a:solidFill>
            </a:endParaRPr>
          </a:p>
        </p:txBody>
      </p:sp>
      <p:sp>
        <p:nvSpPr>
          <p:cNvPr id="4" name="Date Placeholder 3"/>
          <p:cNvSpPr>
            <a:spLocks noGrp="1"/>
          </p:cNvSpPr>
          <p:nvPr>
            <p:ph type="dt" sz="half" idx="10"/>
          </p:nvPr>
        </p:nvSpPr>
        <p:spPr/>
        <p:txBody>
          <a:bodyPr/>
          <a:lstStyle/>
          <a:p>
            <a:pPr>
              <a:defRPr/>
            </a:pPr>
            <a:fld id="{B0301971-970F-455F-8309-3AC874D25BAA}"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20</a:t>
            </a:fld>
            <a:endParaRPr lang="en-IN" dirty="0"/>
          </a:p>
        </p:txBody>
      </p:sp>
    </p:spTree>
    <p:extLst>
      <p:ext uri="{BB962C8B-B14F-4D97-AF65-F5344CB8AC3E}">
        <p14:creationId xmlns:p14="http://schemas.microsoft.com/office/powerpoint/2010/main" val="33245129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1"/>
            <a:ext cx="7772400" cy="609600"/>
          </a:xfrm>
        </p:spPr>
        <p:txBody>
          <a:bodyPr/>
          <a:lstStyle/>
          <a:p>
            <a:r>
              <a:rPr lang="en-US" dirty="0" smtClean="0"/>
              <a:t>Types of Research Continued</a:t>
            </a:r>
            <a:endParaRPr lang="en-US" dirty="0"/>
          </a:p>
        </p:txBody>
      </p:sp>
      <p:sp>
        <p:nvSpPr>
          <p:cNvPr id="3" name="Subtitle 2"/>
          <p:cNvSpPr>
            <a:spLocks noGrp="1"/>
          </p:cNvSpPr>
          <p:nvPr>
            <p:ph type="subTitle" idx="1"/>
          </p:nvPr>
        </p:nvSpPr>
        <p:spPr>
          <a:xfrm>
            <a:off x="0" y="1219200"/>
            <a:ext cx="9144000" cy="5410200"/>
          </a:xfrm>
        </p:spPr>
        <p:txBody>
          <a:bodyPr/>
          <a:lstStyle/>
          <a:p>
            <a:pPr algn="l"/>
            <a:r>
              <a:rPr lang="en-US" b="1" dirty="0" smtClean="0">
                <a:solidFill>
                  <a:schemeClr val="tx1"/>
                </a:solidFill>
              </a:rPr>
              <a:t>(iii) </a:t>
            </a:r>
            <a:r>
              <a:rPr lang="en-US" b="1" dirty="0">
                <a:solidFill>
                  <a:srgbClr val="2A20F8"/>
                </a:solidFill>
              </a:rPr>
              <a:t>Quantitative vs. </a:t>
            </a:r>
            <a:r>
              <a:rPr lang="en-US" b="1" dirty="0" smtClean="0">
                <a:solidFill>
                  <a:srgbClr val="2A20F8"/>
                </a:solidFill>
              </a:rPr>
              <a:t>Qualitative</a:t>
            </a:r>
            <a:r>
              <a:rPr lang="en-US" b="1" dirty="0" smtClean="0">
                <a:solidFill>
                  <a:schemeClr val="tx1"/>
                </a:solidFill>
              </a:rPr>
              <a:t>: </a:t>
            </a:r>
          </a:p>
          <a:p>
            <a:pPr algn="l"/>
            <a:r>
              <a:rPr lang="en-US" b="1" dirty="0" smtClean="0">
                <a:solidFill>
                  <a:srgbClr val="C00000"/>
                </a:solidFill>
              </a:rPr>
              <a:t>Quantitative research </a:t>
            </a:r>
            <a:r>
              <a:rPr lang="en-US" b="1" dirty="0" smtClean="0">
                <a:solidFill>
                  <a:schemeClr val="tx1"/>
                </a:solidFill>
              </a:rPr>
              <a:t>is based on the quantitative measurements of some characteristics. It is applicable to phenomena that can be expressed in terms of quantities. </a:t>
            </a:r>
          </a:p>
          <a:p>
            <a:pPr algn="l"/>
            <a:r>
              <a:rPr lang="en-US" b="1" dirty="0" smtClean="0">
                <a:solidFill>
                  <a:schemeClr val="tx1"/>
                </a:solidFill>
              </a:rPr>
              <a:t>Example:</a:t>
            </a:r>
          </a:p>
          <a:p>
            <a:pPr algn="l"/>
            <a:r>
              <a:rPr lang="en-US" b="1" dirty="0" smtClean="0">
                <a:solidFill>
                  <a:schemeClr val="tx1"/>
                </a:solidFill>
              </a:rPr>
              <a:t>(a) Quantities / Numbers / Measurements</a:t>
            </a:r>
          </a:p>
          <a:p>
            <a:pPr algn="l"/>
            <a:r>
              <a:rPr lang="en-US" b="1" dirty="0" smtClean="0">
                <a:solidFill>
                  <a:srgbClr val="C00000"/>
                </a:solidFill>
              </a:rPr>
              <a:t>Qualitative research </a:t>
            </a:r>
            <a:r>
              <a:rPr lang="en-US" b="1" dirty="0" smtClean="0">
                <a:solidFill>
                  <a:schemeClr val="tx1"/>
                </a:solidFill>
              </a:rPr>
              <a:t>is concerned with qualitative phenomenon, i.e., phenomena relating to or involving quality or kind. </a:t>
            </a:r>
          </a:p>
          <a:p>
            <a:pPr algn="l"/>
            <a:r>
              <a:rPr lang="en-US" b="1" dirty="0" smtClean="0">
                <a:solidFill>
                  <a:schemeClr val="tx1"/>
                </a:solidFill>
              </a:rPr>
              <a:t>Example:</a:t>
            </a:r>
          </a:p>
          <a:p>
            <a:pPr marL="457200" indent="-457200" algn="l">
              <a:buAutoNum type="alphaLcParenBoth"/>
            </a:pPr>
            <a:r>
              <a:rPr lang="en-US" b="1" dirty="0" smtClean="0">
                <a:solidFill>
                  <a:schemeClr val="tx1"/>
                </a:solidFill>
              </a:rPr>
              <a:t>Investigating the reasons for human behavior (why people think or do certain things)</a:t>
            </a:r>
          </a:p>
          <a:p>
            <a:pPr marL="457200" indent="-457200" algn="l">
              <a:buAutoNum type="alphaLcParenBoth"/>
            </a:pPr>
            <a:r>
              <a:rPr lang="en-US" b="1" dirty="0" smtClean="0">
                <a:solidFill>
                  <a:schemeClr val="tx1"/>
                </a:solidFill>
              </a:rPr>
              <a:t>Motivation research / attitude research / opinion research – word association tests, sentence completion tests, story completion tests and similar other projective techniques</a:t>
            </a:r>
            <a:endParaRPr lang="en-US" b="1" dirty="0">
              <a:solidFill>
                <a:schemeClr val="tx1"/>
              </a:solidFill>
            </a:endParaRPr>
          </a:p>
          <a:p>
            <a:pPr algn="l"/>
            <a:endParaRPr lang="en-US" b="1" dirty="0">
              <a:solidFill>
                <a:schemeClr val="tx1"/>
              </a:solidFill>
            </a:endParaRPr>
          </a:p>
          <a:p>
            <a:pPr algn="l"/>
            <a:endParaRPr lang="en-US" b="1" dirty="0">
              <a:solidFill>
                <a:schemeClr val="tx1"/>
              </a:solidFill>
            </a:endParaRPr>
          </a:p>
        </p:txBody>
      </p:sp>
      <p:sp>
        <p:nvSpPr>
          <p:cNvPr id="4" name="Date Placeholder 3"/>
          <p:cNvSpPr>
            <a:spLocks noGrp="1"/>
          </p:cNvSpPr>
          <p:nvPr>
            <p:ph type="dt" sz="half" idx="10"/>
          </p:nvPr>
        </p:nvSpPr>
        <p:spPr/>
        <p:txBody>
          <a:bodyPr/>
          <a:lstStyle/>
          <a:p>
            <a:pPr>
              <a:defRPr/>
            </a:pPr>
            <a:fld id="{B0301971-970F-455F-8309-3AC874D25BAA}"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21</a:t>
            </a:fld>
            <a:endParaRPr lang="en-IN" dirty="0"/>
          </a:p>
        </p:txBody>
      </p:sp>
    </p:spTree>
    <p:extLst>
      <p:ext uri="{BB962C8B-B14F-4D97-AF65-F5344CB8AC3E}">
        <p14:creationId xmlns:p14="http://schemas.microsoft.com/office/powerpoint/2010/main" val="18512970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1"/>
            <a:ext cx="7772400" cy="609600"/>
          </a:xfrm>
        </p:spPr>
        <p:txBody>
          <a:bodyPr/>
          <a:lstStyle/>
          <a:p>
            <a:r>
              <a:rPr lang="en-US" dirty="0" smtClean="0"/>
              <a:t>Types of Research Continued</a:t>
            </a:r>
            <a:endParaRPr lang="en-US" dirty="0"/>
          </a:p>
        </p:txBody>
      </p:sp>
      <p:sp>
        <p:nvSpPr>
          <p:cNvPr id="3" name="Subtitle 2"/>
          <p:cNvSpPr>
            <a:spLocks noGrp="1"/>
          </p:cNvSpPr>
          <p:nvPr>
            <p:ph type="subTitle" idx="1"/>
          </p:nvPr>
        </p:nvSpPr>
        <p:spPr>
          <a:xfrm>
            <a:off x="0" y="1219200"/>
            <a:ext cx="9144000" cy="5410200"/>
          </a:xfrm>
        </p:spPr>
        <p:txBody>
          <a:bodyPr/>
          <a:lstStyle/>
          <a:p>
            <a:pPr algn="l"/>
            <a:r>
              <a:rPr lang="en-US" b="1" dirty="0" smtClean="0">
                <a:solidFill>
                  <a:schemeClr val="tx1"/>
                </a:solidFill>
              </a:rPr>
              <a:t>(iv) </a:t>
            </a:r>
            <a:r>
              <a:rPr lang="en-US" b="1" dirty="0">
                <a:solidFill>
                  <a:srgbClr val="C00000"/>
                </a:solidFill>
              </a:rPr>
              <a:t>Conceptual vs. </a:t>
            </a:r>
            <a:r>
              <a:rPr lang="en-US" b="1" dirty="0" smtClean="0">
                <a:solidFill>
                  <a:srgbClr val="C00000"/>
                </a:solidFill>
              </a:rPr>
              <a:t>Empirical:</a:t>
            </a:r>
          </a:p>
          <a:p>
            <a:pPr algn="l"/>
            <a:r>
              <a:rPr lang="en-US" b="1" dirty="0" smtClean="0">
                <a:solidFill>
                  <a:srgbClr val="2A20F8"/>
                </a:solidFill>
              </a:rPr>
              <a:t>Conceptual research </a:t>
            </a:r>
            <a:r>
              <a:rPr lang="en-US" b="1" dirty="0" smtClean="0">
                <a:solidFill>
                  <a:schemeClr val="tx1"/>
                </a:solidFill>
              </a:rPr>
              <a:t>is that related to some abstract idea (s) or theory. It is generally used by philosophers and thinkers to develop new concepts or to reinterpret existing ones. </a:t>
            </a:r>
          </a:p>
          <a:p>
            <a:pPr algn="l"/>
            <a:r>
              <a:rPr lang="en-US" b="1" dirty="0" smtClean="0">
                <a:solidFill>
                  <a:schemeClr val="tx1"/>
                </a:solidFill>
              </a:rPr>
              <a:t>Example:</a:t>
            </a:r>
          </a:p>
          <a:p>
            <a:pPr marL="457200" indent="-457200" algn="l">
              <a:buAutoNum type="alphaLcParenBoth"/>
            </a:pPr>
            <a:r>
              <a:rPr lang="en-US" b="1" dirty="0" smtClean="0">
                <a:solidFill>
                  <a:schemeClr val="tx1"/>
                </a:solidFill>
              </a:rPr>
              <a:t>God is existing?</a:t>
            </a:r>
          </a:p>
          <a:p>
            <a:pPr algn="just"/>
            <a:r>
              <a:rPr lang="en-US" b="1" dirty="0" smtClean="0">
                <a:solidFill>
                  <a:srgbClr val="2A20F8"/>
                </a:solidFill>
              </a:rPr>
              <a:t>Empirical (Experimental ) Research </a:t>
            </a:r>
            <a:r>
              <a:rPr lang="en-US" b="1" dirty="0" smtClean="0">
                <a:solidFill>
                  <a:schemeClr val="tx1"/>
                </a:solidFill>
              </a:rPr>
              <a:t>is relies on experience or observation alone. </a:t>
            </a:r>
            <a:r>
              <a:rPr lang="en-US" b="1" dirty="0" smtClean="0">
                <a:solidFill>
                  <a:srgbClr val="7030A0"/>
                </a:solidFill>
              </a:rPr>
              <a:t>It is data-based research</a:t>
            </a:r>
            <a:r>
              <a:rPr lang="en-US" b="1" dirty="0" smtClean="0">
                <a:solidFill>
                  <a:schemeClr val="tx1"/>
                </a:solidFill>
              </a:rPr>
              <a:t>, coming up with conclusions where are capable of being verified by observation or experiment. </a:t>
            </a:r>
          </a:p>
          <a:p>
            <a:pPr algn="just"/>
            <a:r>
              <a:rPr lang="en-US" b="1" dirty="0" smtClean="0">
                <a:solidFill>
                  <a:schemeClr val="tx1"/>
                </a:solidFill>
              </a:rPr>
              <a:t>In such a research the researcher must first provide himself with a working hypothesis or guess as to the probable results. </a:t>
            </a:r>
          </a:p>
          <a:p>
            <a:pPr algn="just"/>
            <a:r>
              <a:rPr lang="en-US" b="1" dirty="0" smtClean="0">
                <a:solidFill>
                  <a:schemeClr val="tx1"/>
                </a:solidFill>
              </a:rPr>
              <a:t>He then works to get enough facts (data) to prove or disprove his hypothesis. He then sets up experimental designs which he thinks will manipulate the persons or the materials concerned experimenter’s control over the variables under study and his deliberate manipulation of one of them to study its effects. </a:t>
            </a:r>
            <a:endParaRPr lang="en-US" b="1" dirty="0">
              <a:solidFill>
                <a:srgbClr val="C00000"/>
              </a:solidFill>
            </a:endParaRPr>
          </a:p>
          <a:p>
            <a:pPr algn="l"/>
            <a:endParaRPr lang="en-US" b="1" dirty="0">
              <a:solidFill>
                <a:schemeClr val="tx1"/>
              </a:solidFill>
            </a:endParaRPr>
          </a:p>
          <a:p>
            <a:pPr algn="l"/>
            <a:endParaRPr lang="en-US" b="1" dirty="0">
              <a:solidFill>
                <a:schemeClr val="tx1"/>
              </a:solidFill>
            </a:endParaRPr>
          </a:p>
        </p:txBody>
      </p:sp>
      <p:sp>
        <p:nvSpPr>
          <p:cNvPr id="4" name="Date Placeholder 3"/>
          <p:cNvSpPr>
            <a:spLocks noGrp="1"/>
          </p:cNvSpPr>
          <p:nvPr>
            <p:ph type="dt" sz="half" idx="10"/>
          </p:nvPr>
        </p:nvSpPr>
        <p:spPr/>
        <p:txBody>
          <a:bodyPr/>
          <a:lstStyle/>
          <a:p>
            <a:pPr>
              <a:defRPr/>
            </a:pPr>
            <a:fld id="{B0301971-970F-455F-8309-3AC874D25BAA}"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22</a:t>
            </a:fld>
            <a:endParaRPr lang="en-IN" dirty="0"/>
          </a:p>
        </p:txBody>
      </p:sp>
    </p:spTree>
    <p:extLst>
      <p:ext uri="{BB962C8B-B14F-4D97-AF65-F5344CB8AC3E}">
        <p14:creationId xmlns:p14="http://schemas.microsoft.com/office/powerpoint/2010/main" val="29499517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1"/>
            <a:ext cx="7772400" cy="609600"/>
          </a:xfrm>
        </p:spPr>
        <p:txBody>
          <a:bodyPr/>
          <a:lstStyle/>
          <a:p>
            <a:r>
              <a:rPr lang="en-US" dirty="0" smtClean="0"/>
              <a:t>Types of Research Continued</a:t>
            </a:r>
            <a:endParaRPr lang="en-US" dirty="0"/>
          </a:p>
        </p:txBody>
      </p:sp>
      <p:sp>
        <p:nvSpPr>
          <p:cNvPr id="3" name="Subtitle 2"/>
          <p:cNvSpPr>
            <a:spLocks noGrp="1"/>
          </p:cNvSpPr>
          <p:nvPr>
            <p:ph type="subTitle" idx="1"/>
          </p:nvPr>
        </p:nvSpPr>
        <p:spPr>
          <a:xfrm>
            <a:off x="0" y="1219200"/>
            <a:ext cx="9296400" cy="5410200"/>
          </a:xfrm>
        </p:spPr>
        <p:txBody>
          <a:bodyPr/>
          <a:lstStyle/>
          <a:p>
            <a:pPr algn="just"/>
            <a:r>
              <a:rPr lang="en-US" b="1" dirty="0" smtClean="0">
                <a:solidFill>
                  <a:srgbClr val="2A20F8"/>
                </a:solidFill>
              </a:rPr>
              <a:t>Empirical (Experimental ) Research </a:t>
            </a:r>
            <a:r>
              <a:rPr lang="en-US" b="1" dirty="0" smtClean="0">
                <a:solidFill>
                  <a:schemeClr val="tx1"/>
                </a:solidFill>
              </a:rPr>
              <a:t>is appropriate when proof is sought that certain variables affect other variables in some way. Evidence gathered through experiments or empirical studies are considered to be </a:t>
            </a:r>
            <a:r>
              <a:rPr lang="en-US" b="1" dirty="0" smtClean="0">
                <a:solidFill>
                  <a:srgbClr val="7030A0"/>
                </a:solidFill>
              </a:rPr>
              <a:t>the </a:t>
            </a:r>
            <a:r>
              <a:rPr lang="en-US" b="1" dirty="0" smtClean="0">
                <a:solidFill>
                  <a:srgbClr val="C00000"/>
                </a:solidFill>
              </a:rPr>
              <a:t>most powerful support </a:t>
            </a:r>
            <a:r>
              <a:rPr lang="en-US" b="1" dirty="0" smtClean="0">
                <a:solidFill>
                  <a:srgbClr val="7030A0"/>
                </a:solidFill>
              </a:rPr>
              <a:t>possible for testing a given hypothesis</a:t>
            </a:r>
            <a:r>
              <a:rPr lang="en-US" b="1" dirty="0" smtClean="0">
                <a:solidFill>
                  <a:schemeClr val="tx1"/>
                </a:solidFill>
              </a:rPr>
              <a:t>.</a:t>
            </a:r>
          </a:p>
          <a:p>
            <a:pPr algn="just"/>
            <a:endParaRPr lang="en-US" b="1" dirty="0">
              <a:solidFill>
                <a:srgbClr val="C00000"/>
              </a:solidFill>
            </a:endParaRPr>
          </a:p>
          <a:p>
            <a:pPr algn="l"/>
            <a:r>
              <a:rPr lang="en-US" sz="2400" b="1" dirty="0" smtClean="0">
                <a:solidFill>
                  <a:srgbClr val="C00000"/>
                </a:solidFill>
              </a:rPr>
              <a:t>Other Types </a:t>
            </a:r>
            <a:r>
              <a:rPr lang="en-US" sz="2400" b="1" dirty="0">
                <a:solidFill>
                  <a:srgbClr val="C00000"/>
                </a:solidFill>
              </a:rPr>
              <a:t>of </a:t>
            </a:r>
            <a:r>
              <a:rPr lang="en-US" sz="2400" b="1" dirty="0" smtClean="0">
                <a:solidFill>
                  <a:srgbClr val="C00000"/>
                </a:solidFill>
              </a:rPr>
              <a:t>Researches are as below:</a:t>
            </a:r>
          </a:p>
          <a:p>
            <a:pPr marL="342900" indent="-342900" algn="l">
              <a:buFont typeface="Arial" panose="020B0604020202020204" pitchFamily="34" charset="0"/>
              <a:buChar char="•"/>
            </a:pPr>
            <a:r>
              <a:rPr lang="en-US" b="1" dirty="0" smtClean="0">
                <a:solidFill>
                  <a:srgbClr val="00B050"/>
                </a:solidFill>
              </a:rPr>
              <a:t>One-time research </a:t>
            </a:r>
            <a:r>
              <a:rPr lang="en-US" b="1" dirty="0" smtClean="0">
                <a:solidFill>
                  <a:schemeClr val="tx1"/>
                </a:solidFill>
              </a:rPr>
              <a:t>– confined to a single time-period</a:t>
            </a:r>
          </a:p>
          <a:p>
            <a:pPr marL="342900" indent="-342900" algn="l">
              <a:buFont typeface="Arial" panose="020B0604020202020204" pitchFamily="34" charset="0"/>
              <a:buChar char="•"/>
            </a:pPr>
            <a:r>
              <a:rPr lang="en-US" b="1" dirty="0" smtClean="0">
                <a:solidFill>
                  <a:srgbClr val="002060"/>
                </a:solidFill>
              </a:rPr>
              <a:t>Longitudinal research </a:t>
            </a:r>
            <a:r>
              <a:rPr lang="en-US" b="1" dirty="0" smtClean="0">
                <a:solidFill>
                  <a:schemeClr val="tx1"/>
                </a:solidFill>
              </a:rPr>
              <a:t>– Research is carried on over several time-periods.</a:t>
            </a:r>
          </a:p>
          <a:p>
            <a:pPr marL="342900" indent="-342900" algn="l">
              <a:buFont typeface="Arial" panose="020B0604020202020204" pitchFamily="34" charset="0"/>
              <a:buChar char="•"/>
            </a:pPr>
            <a:r>
              <a:rPr lang="en-US" b="1" dirty="0" smtClean="0">
                <a:solidFill>
                  <a:srgbClr val="7030A0"/>
                </a:solidFill>
              </a:rPr>
              <a:t>Field-setting research / Laboratory research / Simulation research </a:t>
            </a:r>
            <a:r>
              <a:rPr lang="en-US" b="1" dirty="0" smtClean="0">
                <a:solidFill>
                  <a:schemeClr val="tx1"/>
                </a:solidFill>
              </a:rPr>
              <a:t>– depending upon the environment in which it is to be carried out. </a:t>
            </a:r>
          </a:p>
          <a:p>
            <a:pPr marL="342900" indent="-342900" algn="l">
              <a:buFont typeface="Arial" panose="020B0604020202020204" pitchFamily="34" charset="0"/>
              <a:buChar char="•"/>
            </a:pPr>
            <a:r>
              <a:rPr lang="en-US" b="1" dirty="0" smtClean="0">
                <a:solidFill>
                  <a:schemeClr val="accent6">
                    <a:lumMod val="50000"/>
                  </a:schemeClr>
                </a:solidFill>
              </a:rPr>
              <a:t>Clinical or diagnostic research </a:t>
            </a:r>
            <a:r>
              <a:rPr lang="en-US" b="1" dirty="0" smtClean="0">
                <a:solidFill>
                  <a:schemeClr val="tx1"/>
                </a:solidFill>
              </a:rPr>
              <a:t>– follows case study methods or </a:t>
            </a:r>
            <a:r>
              <a:rPr lang="en-US" b="1" dirty="0" err="1" smtClean="0">
                <a:solidFill>
                  <a:schemeClr val="tx1"/>
                </a:solidFill>
              </a:rPr>
              <a:t>indepth</a:t>
            </a:r>
            <a:r>
              <a:rPr lang="en-US" b="1" dirty="0" smtClean="0">
                <a:solidFill>
                  <a:schemeClr val="tx1"/>
                </a:solidFill>
              </a:rPr>
              <a:t> approaches to reach the basic casual relations. </a:t>
            </a:r>
          </a:p>
          <a:p>
            <a:pPr marL="342900" indent="-342900" algn="l">
              <a:buFont typeface="Arial" panose="020B0604020202020204" pitchFamily="34" charset="0"/>
              <a:buChar char="•"/>
            </a:pPr>
            <a:r>
              <a:rPr lang="en-US" b="1" dirty="0" smtClean="0">
                <a:solidFill>
                  <a:srgbClr val="2A20F8"/>
                </a:solidFill>
              </a:rPr>
              <a:t>Exploratory research </a:t>
            </a:r>
            <a:r>
              <a:rPr lang="en-US" b="1" dirty="0" smtClean="0">
                <a:solidFill>
                  <a:schemeClr val="tx1"/>
                </a:solidFill>
              </a:rPr>
              <a:t>– is the development of hypothesis rather than their testing</a:t>
            </a:r>
          </a:p>
          <a:p>
            <a:pPr marL="342900" indent="-342900" algn="l">
              <a:buFont typeface="Arial" panose="020B0604020202020204" pitchFamily="34" charset="0"/>
              <a:buChar char="•"/>
            </a:pPr>
            <a:r>
              <a:rPr lang="en-US" b="1" dirty="0" smtClean="0">
                <a:solidFill>
                  <a:srgbClr val="FF0000"/>
                </a:solidFill>
              </a:rPr>
              <a:t>Formalized research </a:t>
            </a:r>
            <a:r>
              <a:rPr lang="en-US" b="1" dirty="0" smtClean="0">
                <a:solidFill>
                  <a:schemeClr val="tx1"/>
                </a:solidFill>
              </a:rPr>
              <a:t>– studies are those with substantial structure and with specific hypotheses to be tested. </a:t>
            </a:r>
            <a:endParaRPr lang="en-US" b="1" dirty="0">
              <a:solidFill>
                <a:schemeClr val="tx1"/>
              </a:solidFill>
            </a:endParaRPr>
          </a:p>
          <a:p>
            <a:pPr algn="l"/>
            <a:endParaRPr lang="en-US" b="1" dirty="0">
              <a:solidFill>
                <a:schemeClr val="tx1"/>
              </a:solidFill>
            </a:endParaRPr>
          </a:p>
        </p:txBody>
      </p:sp>
      <p:sp>
        <p:nvSpPr>
          <p:cNvPr id="4" name="Date Placeholder 3"/>
          <p:cNvSpPr>
            <a:spLocks noGrp="1"/>
          </p:cNvSpPr>
          <p:nvPr>
            <p:ph type="dt" sz="half" idx="10"/>
          </p:nvPr>
        </p:nvSpPr>
        <p:spPr/>
        <p:txBody>
          <a:bodyPr/>
          <a:lstStyle/>
          <a:p>
            <a:pPr>
              <a:defRPr/>
            </a:pPr>
            <a:fld id="{B0301971-970F-455F-8309-3AC874D25BAA}"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23</a:t>
            </a:fld>
            <a:endParaRPr lang="en-IN" dirty="0"/>
          </a:p>
        </p:txBody>
      </p:sp>
    </p:spTree>
    <p:extLst>
      <p:ext uri="{BB962C8B-B14F-4D97-AF65-F5344CB8AC3E}">
        <p14:creationId xmlns:p14="http://schemas.microsoft.com/office/powerpoint/2010/main" val="36810462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762000"/>
            <a:ext cx="9144000" cy="5867400"/>
          </a:xfrm>
        </p:spPr>
        <p:txBody>
          <a:bodyPr/>
          <a:lstStyle/>
          <a:p>
            <a:pPr algn="l"/>
            <a:r>
              <a:rPr lang="en-US" sz="2400" b="1" dirty="0" smtClean="0">
                <a:solidFill>
                  <a:srgbClr val="C00000"/>
                </a:solidFill>
              </a:rPr>
              <a:t>Other Types </a:t>
            </a:r>
            <a:r>
              <a:rPr lang="en-US" sz="2400" b="1" dirty="0">
                <a:solidFill>
                  <a:srgbClr val="C00000"/>
                </a:solidFill>
              </a:rPr>
              <a:t>of </a:t>
            </a:r>
            <a:r>
              <a:rPr lang="en-US" sz="2400" b="1" dirty="0" smtClean="0">
                <a:solidFill>
                  <a:srgbClr val="C00000"/>
                </a:solidFill>
              </a:rPr>
              <a:t>Researches are as below continued:</a:t>
            </a:r>
          </a:p>
          <a:p>
            <a:pPr marL="342900" indent="-342900" algn="l">
              <a:buFont typeface="Arial" panose="020B0604020202020204" pitchFamily="34" charset="0"/>
              <a:buChar char="•"/>
            </a:pPr>
            <a:r>
              <a:rPr lang="en-US" b="1" dirty="0" smtClean="0">
                <a:solidFill>
                  <a:srgbClr val="00B050"/>
                </a:solidFill>
              </a:rPr>
              <a:t>Historical research </a:t>
            </a:r>
            <a:r>
              <a:rPr lang="en-US" b="1" dirty="0" smtClean="0">
                <a:solidFill>
                  <a:schemeClr val="tx1"/>
                </a:solidFill>
              </a:rPr>
              <a:t>– which utilizes historical sources like documents, remains </a:t>
            </a:r>
            <a:r>
              <a:rPr lang="en-US" b="1" dirty="0" err="1" smtClean="0">
                <a:solidFill>
                  <a:schemeClr val="tx1"/>
                </a:solidFill>
              </a:rPr>
              <a:t>etc</a:t>
            </a:r>
            <a:r>
              <a:rPr lang="en-US" b="1" dirty="0" smtClean="0">
                <a:solidFill>
                  <a:schemeClr val="tx1"/>
                </a:solidFill>
              </a:rPr>
              <a:t> to study events or ideas of the past, including the philosophy of persons and groups at any remote point of time. </a:t>
            </a:r>
          </a:p>
          <a:p>
            <a:pPr algn="l"/>
            <a:endParaRPr lang="en-US" sz="1050" b="1" dirty="0" smtClean="0">
              <a:solidFill>
                <a:schemeClr val="tx1"/>
              </a:solidFill>
            </a:endParaRPr>
          </a:p>
          <a:p>
            <a:pPr marL="342900" indent="-342900" algn="l">
              <a:buFont typeface="Arial" panose="020B0604020202020204" pitchFamily="34" charset="0"/>
              <a:buChar char="•"/>
            </a:pPr>
            <a:r>
              <a:rPr lang="en-US" b="1" dirty="0" smtClean="0">
                <a:solidFill>
                  <a:srgbClr val="002060"/>
                </a:solidFill>
              </a:rPr>
              <a:t>Conclusion oriented research </a:t>
            </a:r>
            <a:r>
              <a:rPr lang="en-US" b="1" dirty="0" smtClean="0">
                <a:solidFill>
                  <a:schemeClr val="tx1"/>
                </a:solidFill>
              </a:rPr>
              <a:t>– a researcher is  free to pick up a problem, redesign the enquiry as he proceeds and is prepared to conceptualize as he wishes.</a:t>
            </a:r>
          </a:p>
          <a:p>
            <a:pPr algn="l"/>
            <a:endParaRPr lang="en-US" sz="900" b="1" dirty="0" smtClean="0">
              <a:solidFill>
                <a:schemeClr val="tx1"/>
              </a:solidFill>
            </a:endParaRPr>
          </a:p>
          <a:p>
            <a:pPr marL="342900" indent="-342900" algn="l">
              <a:buFont typeface="Arial" panose="020B0604020202020204" pitchFamily="34" charset="0"/>
              <a:buChar char="•"/>
            </a:pPr>
            <a:r>
              <a:rPr lang="en-US" b="1" dirty="0" smtClean="0">
                <a:solidFill>
                  <a:srgbClr val="7030A0"/>
                </a:solidFill>
              </a:rPr>
              <a:t>Decision oriented research </a:t>
            </a:r>
            <a:r>
              <a:rPr lang="en-US" b="1" dirty="0" smtClean="0">
                <a:solidFill>
                  <a:schemeClr val="tx1"/>
                </a:solidFill>
              </a:rPr>
              <a:t>– Is always for the need of a decision maker and the researcher in this case is not free to embark upon research according to his own inclination. Operations research is an example of decision oriented research. </a:t>
            </a:r>
            <a:endParaRPr lang="en-US" b="1" dirty="0">
              <a:solidFill>
                <a:schemeClr val="tx1"/>
              </a:solidFill>
            </a:endParaRPr>
          </a:p>
        </p:txBody>
      </p:sp>
      <p:sp>
        <p:nvSpPr>
          <p:cNvPr id="4" name="Date Placeholder 3"/>
          <p:cNvSpPr>
            <a:spLocks noGrp="1"/>
          </p:cNvSpPr>
          <p:nvPr>
            <p:ph type="dt" sz="half" idx="10"/>
          </p:nvPr>
        </p:nvSpPr>
        <p:spPr/>
        <p:txBody>
          <a:bodyPr/>
          <a:lstStyle/>
          <a:p>
            <a:pPr>
              <a:defRPr/>
            </a:pPr>
            <a:fld id="{B0301971-970F-455F-8309-3AC874D25BAA}"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24</a:t>
            </a:fld>
            <a:endParaRPr lang="en-IN" dirty="0"/>
          </a:p>
        </p:txBody>
      </p:sp>
    </p:spTree>
    <p:extLst>
      <p:ext uri="{BB962C8B-B14F-4D97-AF65-F5344CB8AC3E}">
        <p14:creationId xmlns:p14="http://schemas.microsoft.com/office/powerpoint/2010/main" val="9468124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pPr>
              <a:defRPr/>
            </a:pPr>
            <a:fld id="{EFA80D68-B384-4737-B274-235124652F65}"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25</a:t>
            </a:fld>
            <a:endParaRPr lang="en-IN"/>
          </a:p>
        </p:txBody>
      </p:sp>
      <p:pic>
        <p:nvPicPr>
          <p:cNvPr id="1026" name="Picture 2" descr="research methodology related animation images ಗೆ ಚಿತ್ರಗಳ ಫಲಿತಾಂಶಗಳು"/>
          <p:cNvPicPr>
            <a:picLocks noChangeAspect="1" noChangeArrowheads="1"/>
          </p:cNvPicPr>
          <p:nvPr/>
        </p:nvPicPr>
        <p:blipFill rotWithShape="1">
          <a:blip r:embed="rId2">
            <a:extLst>
              <a:ext uri="{28A0092B-C50C-407E-A947-70E740481C1C}">
                <a14:useLocalDpi xmlns:a14="http://schemas.microsoft.com/office/drawing/2010/main" val="0"/>
              </a:ext>
            </a:extLst>
          </a:blip>
          <a:srcRect t="9279"/>
          <a:stretch/>
        </p:blipFill>
        <p:spPr bwMode="auto">
          <a:xfrm>
            <a:off x="94935" y="1219200"/>
            <a:ext cx="903521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3549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1"/>
            <a:ext cx="7772400" cy="609600"/>
          </a:xfrm>
        </p:spPr>
        <p:txBody>
          <a:bodyPr/>
          <a:lstStyle/>
          <a:p>
            <a:r>
              <a:rPr lang="en-US" dirty="0" smtClean="0">
                <a:solidFill>
                  <a:srgbClr val="C00000"/>
                </a:solidFill>
              </a:rPr>
              <a:t>Research Approaches – There are two basic approaches</a:t>
            </a:r>
            <a:endParaRPr lang="en-US" dirty="0">
              <a:solidFill>
                <a:srgbClr val="C00000"/>
              </a:solidFill>
            </a:endParaRPr>
          </a:p>
        </p:txBody>
      </p:sp>
      <p:sp>
        <p:nvSpPr>
          <p:cNvPr id="3" name="Subtitle 2"/>
          <p:cNvSpPr>
            <a:spLocks noGrp="1"/>
          </p:cNvSpPr>
          <p:nvPr>
            <p:ph type="subTitle" idx="1"/>
          </p:nvPr>
        </p:nvSpPr>
        <p:spPr>
          <a:xfrm>
            <a:off x="152400" y="1676399"/>
            <a:ext cx="8991600" cy="5045075"/>
          </a:xfrm>
        </p:spPr>
        <p:txBody>
          <a:bodyPr/>
          <a:lstStyle/>
          <a:p>
            <a:pPr marL="514350" indent="-514350" algn="l">
              <a:buAutoNum type="romanLcParenBoth"/>
            </a:pPr>
            <a:r>
              <a:rPr lang="en-US" b="1" dirty="0">
                <a:solidFill>
                  <a:srgbClr val="FF0000"/>
                </a:solidFill>
              </a:rPr>
              <a:t>Quantitative </a:t>
            </a:r>
            <a:r>
              <a:rPr lang="en-US" b="1" dirty="0" smtClean="0">
                <a:solidFill>
                  <a:srgbClr val="FF0000"/>
                </a:solidFill>
              </a:rPr>
              <a:t>approach – </a:t>
            </a:r>
            <a:r>
              <a:rPr lang="en-US" b="1" dirty="0" smtClean="0">
                <a:solidFill>
                  <a:srgbClr val="2A20F8"/>
                </a:solidFill>
              </a:rPr>
              <a:t>This involves the generation of data in quantitative form which can be subjected to rigorous quantitative analysis in a formal and rigid fashion. It is sub classified into </a:t>
            </a:r>
            <a:r>
              <a:rPr lang="en-US" b="1" dirty="0" smtClean="0">
                <a:solidFill>
                  <a:srgbClr val="FF0066"/>
                </a:solidFill>
              </a:rPr>
              <a:t>inferential, experimental and simulation approaches to research. </a:t>
            </a:r>
          </a:p>
          <a:p>
            <a:pPr algn="l"/>
            <a:r>
              <a:rPr lang="en-US" b="1" dirty="0" smtClean="0">
                <a:solidFill>
                  <a:srgbClr val="FF0066"/>
                </a:solidFill>
              </a:rPr>
              <a:t>Inferential – </a:t>
            </a:r>
            <a:r>
              <a:rPr lang="en-US" b="1" dirty="0" smtClean="0">
                <a:solidFill>
                  <a:srgbClr val="2A20F8"/>
                </a:solidFill>
              </a:rPr>
              <a:t>it is to form a data base to infer characteristics or relationships of population. This usually means survey research where a sample of population is studied (Questioned or observed) to determine its characteristics, and it is then inferred that the population has the same characteristics. </a:t>
            </a:r>
          </a:p>
          <a:p>
            <a:pPr algn="l"/>
            <a:r>
              <a:rPr lang="en-US" b="1" dirty="0" smtClean="0">
                <a:solidFill>
                  <a:srgbClr val="FF0066"/>
                </a:solidFill>
              </a:rPr>
              <a:t>Experimental – </a:t>
            </a:r>
            <a:r>
              <a:rPr lang="en-US" b="1" dirty="0" smtClean="0">
                <a:solidFill>
                  <a:srgbClr val="2A20F8"/>
                </a:solidFill>
              </a:rPr>
              <a:t>Is characterized by much greater control over the research environment and in this case some variables are manipulated to observe their effect on other variables. </a:t>
            </a:r>
            <a:endParaRPr lang="en-US" b="1" dirty="0" smtClean="0">
              <a:solidFill>
                <a:srgbClr val="FF0066"/>
              </a:solidFill>
            </a:endParaRPr>
          </a:p>
          <a:p>
            <a:pPr algn="l"/>
            <a:r>
              <a:rPr lang="en-US" b="1" dirty="0" smtClean="0">
                <a:solidFill>
                  <a:srgbClr val="FF0066"/>
                </a:solidFill>
              </a:rPr>
              <a:t>Simulation – </a:t>
            </a:r>
            <a:r>
              <a:rPr lang="en-US" b="1" dirty="0" smtClean="0">
                <a:solidFill>
                  <a:srgbClr val="2A20F8"/>
                </a:solidFill>
              </a:rPr>
              <a:t>Involves the construction of an artificial environment within which relevant information and data can be generated. This permits an observation of the dynamic behavior of a system (or its sub-system) under controlled conditions. Alternatively, “</a:t>
            </a:r>
            <a:r>
              <a:rPr lang="en-US" b="1" dirty="0" smtClean="0">
                <a:solidFill>
                  <a:srgbClr val="FF0066"/>
                </a:solidFill>
              </a:rPr>
              <a:t>the operation of a numerical model that represents the structure of a dynamic process”. </a:t>
            </a:r>
            <a:r>
              <a:rPr lang="en-US" b="1" dirty="0" smtClean="0">
                <a:solidFill>
                  <a:srgbClr val="2A20F8"/>
                </a:solidFill>
              </a:rPr>
              <a:t>Simulation approach can also be useful building models for understanding future conditions. </a:t>
            </a:r>
          </a:p>
        </p:txBody>
      </p:sp>
      <p:sp>
        <p:nvSpPr>
          <p:cNvPr id="4" name="Date Placeholder 3"/>
          <p:cNvSpPr>
            <a:spLocks noGrp="1"/>
          </p:cNvSpPr>
          <p:nvPr>
            <p:ph type="dt" sz="half" idx="10"/>
          </p:nvPr>
        </p:nvSpPr>
        <p:spPr/>
        <p:txBody>
          <a:bodyPr/>
          <a:lstStyle/>
          <a:p>
            <a:pPr>
              <a:defRPr/>
            </a:pPr>
            <a:fld id="{B0301971-970F-455F-8309-3AC874D25BAA}"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26</a:t>
            </a:fld>
            <a:endParaRPr lang="en-IN"/>
          </a:p>
        </p:txBody>
      </p:sp>
    </p:spTree>
    <p:extLst>
      <p:ext uri="{BB962C8B-B14F-4D97-AF65-F5344CB8AC3E}">
        <p14:creationId xmlns:p14="http://schemas.microsoft.com/office/powerpoint/2010/main" val="1040381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762000"/>
            <a:ext cx="8991600" cy="1447800"/>
          </a:xfrm>
        </p:spPr>
        <p:txBody>
          <a:bodyPr/>
          <a:lstStyle/>
          <a:p>
            <a:pPr algn="l"/>
            <a:r>
              <a:rPr lang="en-US" b="1" dirty="0" smtClean="0">
                <a:solidFill>
                  <a:srgbClr val="FF0000"/>
                </a:solidFill>
              </a:rPr>
              <a:t>(ii) Qualitative  approach – </a:t>
            </a:r>
            <a:r>
              <a:rPr lang="en-US" b="1" dirty="0" smtClean="0">
                <a:solidFill>
                  <a:srgbClr val="FF0066"/>
                </a:solidFill>
              </a:rPr>
              <a:t>It is subjective assessment of attitudes, opinions and behavior. Generally, the techniques of focus group interviews, projective techniques and depth interviews are used. </a:t>
            </a:r>
            <a:endParaRPr lang="en-US" b="1" dirty="0" smtClean="0">
              <a:solidFill>
                <a:srgbClr val="FF0000"/>
              </a:solidFill>
            </a:endParaRPr>
          </a:p>
          <a:p>
            <a:pPr algn="l"/>
            <a:endParaRPr lang="en-US" b="1" dirty="0" smtClean="0">
              <a:solidFill>
                <a:srgbClr val="FF0000"/>
              </a:solidFill>
            </a:endParaRPr>
          </a:p>
          <a:p>
            <a:pPr algn="l"/>
            <a:endParaRPr lang="en-US" b="1" dirty="0">
              <a:solidFill>
                <a:srgbClr val="FF0000"/>
              </a:solidFill>
            </a:endParaRPr>
          </a:p>
        </p:txBody>
      </p:sp>
      <p:sp>
        <p:nvSpPr>
          <p:cNvPr id="4" name="Date Placeholder 3"/>
          <p:cNvSpPr>
            <a:spLocks noGrp="1"/>
          </p:cNvSpPr>
          <p:nvPr>
            <p:ph type="dt" sz="half" idx="10"/>
          </p:nvPr>
        </p:nvSpPr>
        <p:spPr/>
        <p:txBody>
          <a:bodyPr/>
          <a:lstStyle/>
          <a:p>
            <a:pPr>
              <a:defRPr/>
            </a:pPr>
            <a:fld id="{B0301971-970F-455F-8309-3AC874D25BAA}"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27</a:t>
            </a:fld>
            <a:endParaRPr lang="en-IN"/>
          </a:p>
        </p:txBody>
      </p:sp>
      <p:sp>
        <p:nvSpPr>
          <p:cNvPr id="8" name="Title 1"/>
          <p:cNvSpPr>
            <a:spLocks noGrp="1"/>
          </p:cNvSpPr>
          <p:nvPr>
            <p:ph type="ctrTitle"/>
          </p:nvPr>
        </p:nvSpPr>
        <p:spPr>
          <a:xfrm>
            <a:off x="304800" y="2034162"/>
            <a:ext cx="7772400" cy="609600"/>
          </a:xfrm>
        </p:spPr>
        <p:txBody>
          <a:bodyPr/>
          <a:lstStyle/>
          <a:p>
            <a:r>
              <a:rPr lang="en-US" b="1" dirty="0" smtClean="0">
                <a:solidFill>
                  <a:srgbClr val="000099"/>
                </a:solidFill>
              </a:rPr>
              <a:t>Significance of Research</a:t>
            </a:r>
            <a:endParaRPr lang="en-US" b="1" dirty="0">
              <a:solidFill>
                <a:srgbClr val="000099"/>
              </a:solidFill>
            </a:endParaRPr>
          </a:p>
        </p:txBody>
      </p:sp>
      <p:sp>
        <p:nvSpPr>
          <p:cNvPr id="9" name="Subtitle 2"/>
          <p:cNvSpPr txBox="1">
            <a:spLocks/>
          </p:cNvSpPr>
          <p:nvPr/>
        </p:nvSpPr>
        <p:spPr>
          <a:xfrm>
            <a:off x="190500" y="2819399"/>
            <a:ext cx="8915400" cy="1752600"/>
          </a:xfrm>
          <a:prstGeom prst="rect">
            <a:avLst/>
          </a:prstGeom>
        </p:spPr>
        <p:txBody>
          <a:bodyPr/>
          <a:lstStyle>
            <a:lvl1pPr marL="0" indent="0" algn="ctr" defTabSz="685800" rtl="0" eaLnBrk="0" fontAlgn="base" hangingPunct="0">
              <a:lnSpc>
                <a:spcPct val="90000"/>
              </a:lnSpc>
              <a:spcBef>
                <a:spcPts val="750"/>
              </a:spcBef>
              <a:spcAft>
                <a:spcPct val="0"/>
              </a:spcAft>
              <a:buFont typeface="Arial" charset="0"/>
              <a:buNone/>
              <a:defRPr sz="2100" kern="1200">
                <a:solidFill>
                  <a:schemeClr val="tx1">
                    <a:tint val="75000"/>
                  </a:schemeClr>
                </a:solidFill>
                <a:latin typeface="+mn-lt"/>
                <a:ea typeface="+mn-ea"/>
                <a:cs typeface="+mn-cs"/>
              </a:defRPr>
            </a:lvl1pPr>
            <a:lvl2pPr marL="457200" indent="0" algn="ctr" defTabSz="685800" rtl="0" eaLnBrk="0" fontAlgn="base" hangingPunct="0">
              <a:lnSpc>
                <a:spcPct val="90000"/>
              </a:lnSpc>
              <a:spcBef>
                <a:spcPts val="375"/>
              </a:spcBef>
              <a:spcAft>
                <a:spcPct val="0"/>
              </a:spcAft>
              <a:buFont typeface="Arial" charset="0"/>
              <a:buNone/>
              <a:defRPr kern="1200">
                <a:solidFill>
                  <a:schemeClr val="tx1">
                    <a:tint val="75000"/>
                  </a:schemeClr>
                </a:solidFill>
                <a:latin typeface="+mn-lt"/>
                <a:ea typeface="+mn-ea"/>
                <a:cs typeface="+mn-cs"/>
              </a:defRPr>
            </a:lvl2pPr>
            <a:lvl3pPr marL="914400" indent="0" algn="ctr" defTabSz="685800" rtl="0" eaLnBrk="0" fontAlgn="base" hangingPunct="0">
              <a:lnSpc>
                <a:spcPct val="90000"/>
              </a:lnSpc>
              <a:spcBef>
                <a:spcPts val="375"/>
              </a:spcBef>
              <a:spcAft>
                <a:spcPct val="0"/>
              </a:spcAft>
              <a:buFont typeface="Arial" charset="0"/>
              <a:buNone/>
              <a:defRPr sz="1500" kern="1200">
                <a:solidFill>
                  <a:schemeClr val="tx1">
                    <a:tint val="75000"/>
                  </a:schemeClr>
                </a:solidFill>
                <a:latin typeface="+mn-lt"/>
                <a:ea typeface="+mn-ea"/>
                <a:cs typeface="+mn-cs"/>
              </a:defRPr>
            </a:lvl3pPr>
            <a:lvl4pPr marL="13716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4pPr>
            <a:lvl5pPr marL="18288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pPr algn="l"/>
            <a:r>
              <a:rPr lang="en-US" sz="3600" dirty="0" smtClean="0">
                <a:solidFill>
                  <a:srgbClr val="000099"/>
                </a:solidFill>
              </a:rPr>
              <a:t>All progress is born of inquiry. </a:t>
            </a:r>
            <a:r>
              <a:rPr lang="en-US" sz="3600" dirty="0" smtClean="0">
                <a:solidFill>
                  <a:srgbClr val="FF0000"/>
                </a:solidFill>
              </a:rPr>
              <a:t>Doubt is often better than overconfidence</a:t>
            </a:r>
            <a:r>
              <a:rPr lang="en-US" sz="3600" dirty="0" smtClean="0">
                <a:solidFill>
                  <a:srgbClr val="000099"/>
                </a:solidFill>
              </a:rPr>
              <a:t>, for it leads to inquiry, and inquiry leads to invention</a:t>
            </a:r>
          </a:p>
          <a:p>
            <a:pPr algn="r"/>
            <a:r>
              <a:rPr lang="en-US" sz="3600" dirty="0" smtClean="0">
                <a:solidFill>
                  <a:srgbClr val="000099"/>
                </a:solidFill>
              </a:rPr>
              <a:t> - Hudson Maxim</a:t>
            </a:r>
            <a:endParaRPr lang="en-US" sz="3600" dirty="0">
              <a:solidFill>
                <a:srgbClr val="000099"/>
              </a:solidFill>
            </a:endParaRPr>
          </a:p>
        </p:txBody>
      </p:sp>
      <p:sp>
        <p:nvSpPr>
          <p:cNvPr id="10" name="Subtitle 2"/>
          <p:cNvSpPr txBox="1">
            <a:spLocks/>
          </p:cNvSpPr>
          <p:nvPr/>
        </p:nvSpPr>
        <p:spPr>
          <a:xfrm>
            <a:off x="190500" y="5105399"/>
            <a:ext cx="8915400" cy="1440439"/>
          </a:xfrm>
          <a:prstGeom prst="rect">
            <a:avLst/>
          </a:prstGeom>
        </p:spPr>
        <p:txBody>
          <a:bodyPr/>
          <a:lstStyle>
            <a:lvl1pPr marL="0" indent="0" algn="ctr" defTabSz="685800" rtl="0" eaLnBrk="0" fontAlgn="base" hangingPunct="0">
              <a:lnSpc>
                <a:spcPct val="90000"/>
              </a:lnSpc>
              <a:spcBef>
                <a:spcPts val="750"/>
              </a:spcBef>
              <a:spcAft>
                <a:spcPct val="0"/>
              </a:spcAft>
              <a:buFont typeface="Arial" charset="0"/>
              <a:buNone/>
              <a:defRPr sz="2100" kern="1200">
                <a:solidFill>
                  <a:schemeClr val="tx1">
                    <a:tint val="75000"/>
                  </a:schemeClr>
                </a:solidFill>
                <a:latin typeface="+mn-lt"/>
                <a:ea typeface="+mn-ea"/>
                <a:cs typeface="+mn-cs"/>
              </a:defRPr>
            </a:lvl1pPr>
            <a:lvl2pPr marL="457200" indent="0" algn="ctr" defTabSz="685800" rtl="0" eaLnBrk="0" fontAlgn="base" hangingPunct="0">
              <a:lnSpc>
                <a:spcPct val="90000"/>
              </a:lnSpc>
              <a:spcBef>
                <a:spcPts val="375"/>
              </a:spcBef>
              <a:spcAft>
                <a:spcPct val="0"/>
              </a:spcAft>
              <a:buFont typeface="Arial" charset="0"/>
              <a:buNone/>
              <a:defRPr kern="1200">
                <a:solidFill>
                  <a:schemeClr val="tx1">
                    <a:tint val="75000"/>
                  </a:schemeClr>
                </a:solidFill>
                <a:latin typeface="+mn-lt"/>
                <a:ea typeface="+mn-ea"/>
                <a:cs typeface="+mn-cs"/>
              </a:defRPr>
            </a:lvl2pPr>
            <a:lvl3pPr marL="914400" indent="0" algn="ctr" defTabSz="685800" rtl="0" eaLnBrk="0" fontAlgn="base" hangingPunct="0">
              <a:lnSpc>
                <a:spcPct val="90000"/>
              </a:lnSpc>
              <a:spcBef>
                <a:spcPts val="375"/>
              </a:spcBef>
              <a:spcAft>
                <a:spcPct val="0"/>
              </a:spcAft>
              <a:buFont typeface="Arial" charset="0"/>
              <a:buNone/>
              <a:defRPr sz="1500" kern="1200">
                <a:solidFill>
                  <a:schemeClr val="tx1">
                    <a:tint val="75000"/>
                  </a:schemeClr>
                </a:solidFill>
                <a:latin typeface="+mn-lt"/>
                <a:ea typeface="+mn-ea"/>
                <a:cs typeface="+mn-cs"/>
              </a:defRPr>
            </a:lvl3pPr>
            <a:lvl4pPr marL="13716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4pPr>
            <a:lvl5pPr marL="18288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pPr algn="l"/>
            <a:r>
              <a:rPr lang="en-US" sz="3600" b="1" dirty="0" smtClean="0">
                <a:solidFill>
                  <a:srgbClr val="006600"/>
                </a:solidFill>
              </a:rPr>
              <a:t>Research inculcates scientific and inductive thinking and it promotes the development of logical habits of thinking and organization.</a:t>
            </a:r>
            <a:endParaRPr lang="en-US" sz="3600" b="1" dirty="0">
              <a:solidFill>
                <a:srgbClr val="006600"/>
              </a:solidFill>
            </a:endParaRPr>
          </a:p>
        </p:txBody>
      </p:sp>
    </p:spTree>
    <p:extLst>
      <p:ext uri="{BB962C8B-B14F-4D97-AF65-F5344CB8AC3E}">
        <p14:creationId xmlns:p14="http://schemas.microsoft.com/office/powerpoint/2010/main" val="1247986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200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50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mph" presetSubtype="0" fill="hold" grpId="0" nodeType="clickEffect">
                                  <p:stCondLst>
                                    <p:cond delay="0"/>
                                  </p:stCondLst>
                                  <p:iterate type="lt">
                                    <p:tmPct val="4000"/>
                                  </p:iterate>
                                  <p:childTnLst>
                                    <p:set>
                                      <p:cBhvr override="childStyle">
                                        <p:cTn id="15" dur="500" fill="hold"/>
                                        <p:tgtEl>
                                          <p:spTgt spid="10"/>
                                        </p:tgtEl>
                                        <p:attrNameLst>
                                          <p:attrName>style.color</p:attrName>
                                        </p:attrNameLst>
                                      </p:cBhvr>
                                      <p:to>
                                        <p:clrVal>
                                          <a:schemeClr val="accent2"/>
                                        </p:clrVal>
                                      </p:to>
                                    </p:set>
                                    <p:set>
                                      <p:cBhvr>
                                        <p:cTn id="16" dur="500" fill="hold"/>
                                        <p:tgtEl>
                                          <p:spTgt spid="10"/>
                                        </p:tgtEl>
                                        <p:attrNameLst>
                                          <p:attrName>fillcolor</p:attrName>
                                        </p:attrNameLst>
                                      </p:cBhvr>
                                      <p:to>
                                        <p:clrVal>
                                          <a:schemeClr val="accent2"/>
                                        </p:clrVal>
                                      </p:to>
                                    </p:set>
                                    <p:set>
                                      <p:cBhvr>
                                        <p:cTn id="17" dur="500" fill="hold"/>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1"/>
            <a:ext cx="7772400" cy="609600"/>
          </a:xfrm>
        </p:spPr>
        <p:txBody>
          <a:bodyPr/>
          <a:lstStyle/>
          <a:p>
            <a:r>
              <a:rPr lang="en-US" dirty="0" smtClean="0"/>
              <a:t>Research Methods </a:t>
            </a:r>
            <a:r>
              <a:rPr lang="en-US" smtClean="0"/>
              <a:t>versus Methodology</a:t>
            </a:r>
            <a:endParaRPr lang="en-US" dirty="0"/>
          </a:p>
        </p:txBody>
      </p:sp>
      <p:sp>
        <p:nvSpPr>
          <p:cNvPr id="3" name="Subtitle 2"/>
          <p:cNvSpPr>
            <a:spLocks noGrp="1"/>
          </p:cNvSpPr>
          <p:nvPr>
            <p:ph type="subTitle" idx="1"/>
          </p:nvPr>
        </p:nvSpPr>
        <p:spPr>
          <a:xfrm>
            <a:off x="381000" y="1219200"/>
            <a:ext cx="8610600" cy="5029200"/>
          </a:xfrm>
        </p:spPr>
        <p:txBody>
          <a:bodyPr/>
          <a:lstStyle/>
          <a:p>
            <a:pPr algn="l"/>
            <a:r>
              <a:rPr lang="en-US" sz="2400" b="1" dirty="0" smtClean="0">
                <a:solidFill>
                  <a:schemeClr val="tx1"/>
                </a:solidFill>
              </a:rPr>
              <a:t>Research methods may be understood as all those methods / techniques </a:t>
            </a:r>
            <a:r>
              <a:rPr lang="en-US" sz="2400" b="1" dirty="0" smtClean="0">
                <a:solidFill>
                  <a:srgbClr val="2A20F8"/>
                </a:solidFill>
              </a:rPr>
              <a:t>that are used for conduction of research</a:t>
            </a:r>
            <a:r>
              <a:rPr lang="en-US" sz="2400" b="1" dirty="0" smtClean="0">
                <a:solidFill>
                  <a:schemeClr val="tx1"/>
                </a:solidFill>
              </a:rPr>
              <a:t>. </a:t>
            </a:r>
          </a:p>
          <a:p>
            <a:pPr algn="l"/>
            <a:r>
              <a:rPr lang="en-US" sz="2400" b="1" dirty="0" smtClean="0">
                <a:solidFill>
                  <a:schemeClr val="tx1"/>
                </a:solidFill>
              </a:rPr>
              <a:t>Research methods, can be put into the following three groups:</a:t>
            </a:r>
          </a:p>
          <a:p>
            <a:pPr algn="l"/>
            <a:r>
              <a:rPr lang="en-US" sz="2400" b="1" dirty="0" smtClean="0">
                <a:solidFill>
                  <a:srgbClr val="2A20F8"/>
                </a:solidFill>
              </a:rPr>
              <a:t>Group-1: </a:t>
            </a:r>
            <a:r>
              <a:rPr lang="en-US" sz="2400" b="1" dirty="0" smtClean="0">
                <a:solidFill>
                  <a:schemeClr val="tx1"/>
                </a:solidFill>
              </a:rPr>
              <a:t>We include those methods which are concerned with the collection of data. These methods will be used where the data already available is not sufficient to arrive at the required solution.</a:t>
            </a:r>
          </a:p>
          <a:p>
            <a:pPr algn="l"/>
            <a:r>
              <a:rPr lang="en-US" sz="2400" b="1" dirty="0" smtClean="0">
                <a:solidFill>
                  <a:srgbClr val="2A20F8"/>
                </a:solidFill>
              </a:rPr>
              <a:t>Group-2: </a:t>
            </a:r>
            <a:r>
              <a:rPr lang="en-US" sz="2400" b="1" dirty="0" smtClean="0">
                <a:solidFill>
                  <a:schemeClr val="tx1"/>
                </a:solidFill>
              </a:rPr>
              <a:t>Consists of those statistical techniques which are used for establishing relationships between the data and the unknowns. </a:t>
            </a:r>
            <a:endParaRPr lang="en-US" sz="2400" b="1" dirty="0">
              <a:solidFill>
                <a:schemeClr val="tx1"/>
              </a:solidFill>
            </a:endParaRPr>
          </a:p>
          <a:p>
            <a:pPr algn="l"/>
            <a:r>
              <a:rPr lang="en-US" sz="2400" b="1" dirty="0" smtClean="0">
                <a:solidFill>
                  <a:srgbClr val="2A20F8"/>
                </a:solidFill>
              </a:rPr>
              <a:t>Group-3: </a:t>
            </a:r>
            <a:r>
              <a:rPr lang="en-US" sz="2400" b="1" dirty="0" smtClean="0">
                <a:solidFill>
                  <a:schemeClr val="tx1"/>
                </a:solidFill>
              </a:rPr>
              <a:t>Consists of those methods which are used to evaluate the accuracy of the results obtained</a:t>
            </a:r>
            <a:endParaRPr lang="en-US" sz="2400" b="1" dirty="0">
              <a:solidFill>
                <a:schemeClr val="tx1"/>
              </a:solidFill>
            </a:endParaRPr>
          </a:p>
          <a:p>
            <a:pPr algn="l"/>
            <a:r>
              <a:rPr lang="en-US" sz="2400" b="1" dirty="0" smtClean="0">
                <a:solidFill>
                  <a:srgbClr val="006600"/>
                </a:solidFill>
              </a:rPr>
              <a:t>Group-2 and Group-3 are generally taken as the analytical tools of research</a:t>
            </a:r>
            <a:endParaRPr lang="en-US" sz="2400" b="1" dirty="0">
              <a:solidFill>
                <a:srgbClr val="006600"/>
              </a:solidFill>
            </a:endParaRPr>
          </a:p>
        </p:txBody>
      </p:sp>
      <p:sp>
        <p:nvSpPr>
          <p:cNvPr id="4" name="Date Placeholder 3"/>
          <p:cNvSpPr>
            <a:spLocks noGrp="1"/>
          </p:cNvSpPr>
          <p:nvPr>
            <p:ph type="dt" sz="half" idx="10"/>
          </p:nvPr>
        </p:nvSpPr>
        <p:spPr/>
        <p:txBody>
          <a:bodyPr/>
          <a:lstStyle/>
          <a:p>
            <a:pPr>
              <a:defRPr/>
            </a:pPr>
            <a:fld id="{B0301971-970F-455F-8309-3AC874D25BAA}"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28</a:t>
            </a:fld>
            <a:endParaRPr lang="en-IN"/>
          </a:p>
        </p:txBody>
      </p:sp>
    </p:spTree>
    <p:extLst>
      <p:ext uri="{BB962C8B-B14F-4D97-AF65-F5344CB8AC3E}">
        <p14:creationId xmlns:p14="http://schemas.microsoft.com/office/powerpoint/2010/main" val="232430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5" end="5"/>
                                            </p:txEl>
                                          </p:spTgt>
                                        </p:tgtEl>
                                        <p:attrNameLst>
                                          <p:attrName>style.color</p:attrName>
                                        </p:attrNameLst>
                                      </p:cBhvr>
                                      <p:to>
                                        <p:clrVal>
                                          <a:srgbClr val="FF0066"/>
                                        </p:clrVal>
                                      </p:to>
                                    </p:set>
                                    <p:set>
                                      <p:cBhvr>
                                        <p:cTn id="7" dur="500" fill="hold"/>
                                        <p:tgtEl>
                                          <p:spTgt spid="3">
                                            <p:txEl>
                                              <p:pRg st="5" end="5"/>
                                            </p:txEl>
                                          </p:spTgt>
                                        </p:tgtEl>
                                        <p:attrNameLst>
                                          <p:attrName>fillcolor</p:attrName>
                                        </p:attrNameLst>
                                      </p:cBhvr>
                                      <p:to>
                                        <p:clrVal>
                                          <a:srgbClr val="FF0066"/>
                                        </p:clrVal>
                                      </p:to>
                                    </p:set>
                                    <p:set>
                                      <p:cBhvr>
                                        <p:cTn id="8" dur="500" fill="hold"/>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14400"/>
            <a:ext cx="8686800" cy="5715000"/>
          </a:xfrm>
          <a:solidFill>
            <a:schemeClr val="accent2"/>
          </a:solidFill>
        </p:spPr>
        <p:txBody>
          <a:bodyPr/>
          <a:lstStyle/>
          <a:p>
            <a:r>
              <a:rPr lang="en-US" b="1" dirty="0" smtClean="0">
                <a:solidFill>
                  <a:srgbClr val="C00000"/>
                </a:solidFill>
              </a:rPr>
              <a:t>Research Techniques: </a:t>
            </a:r>
            <a:r>
              <a:rPr lang="en-US" b="1" dirty="0" smtClean="0">
                <a:solidFill>
                  <a:srgbClr val="FFFF00"/>
                </a:solidFill>
              </a:rPr>
              <a:t>Refer to the behavior and instruments we use in performing research operations such as making observations, recording data, techniques of processing data and the like.</a:t>
            </a:r>
            <a:br>
              <a:rPr lang="en-US" b="1" dirty="0" smtClean="0">
                <a:solidFill>
                  <a:srgbClr val="FFFF00"/>
                </a:solidFill>
              </a:rPr>
            </a:br>
            <a:r>
              <a:rPr lang="en-US" b="1" dirty="0" smtClean="0">
                <a:solidFill>
                  <a:srgbClr val="C00000"/>
                </a:solidFill>
              </a:rPr>
              <a:t/>
            </a:r>
            <a:br>
              <a:rPr lang="en-US" b="1" dirty="0" smtClean="0">
                <a:solidFill>
                  <a:srgbClr val="C00000"/>
                </a:solidFill>
              </a:rPr>
            </a:br>
            <a:r>
              <a:rPr lang="en-US" b="1" dirty="0" smtClean="0">
                <a:solidFill>
                  <a:srgbClr val="C00000"/>
                </a:solidFill>
              </a:rPr>
              <a:t>Research Methods: </a:t>
            </a:r>
            <a:r>
              <a:rPr lang="en-US" b="1" dirty="0" smtClean="0">
                <a:solidFill>
                  <a:srgbClr val="FFFF00"/>
                </a:solidFill>
              </a:rPr>
              <a:t>Refer to the behavior and instruments used in selecting and constructing research technique</a:t>
            </a:r>
            <a:endParaRPr lang="en-US" b="1" dirty="0">
              <a:solidFill>
                <a:srgbClr val="FFFF00"/>
              </a:solidFill>
            </a:endParaRPr>
          </a:p>
        </p:txBody>
      </p:sp>
      <p:sp>
        <p:nvSpPr>
          <p:cNvPr id="4" name="Date Placeholder 3"/>
          <p:cNvSpPr>
            <a:spLocks noGrp="1"/>
          </p:cNvSpPr>
          <p:nvPr>
            <p:ph type="dt" sz="half" idx="10"/>
          </p:nvPr>
        </p:nvSpPr>
        <p:spPr/>
        <p:txBody>
          <a:bodyPr/>
          <a:lstStyle/>
          <a:p>
            <a:pPr>
              <a:defRPr/>
            </a:pPr>
            <a:fld id="{1C78F0B6-486C-42D9-A29A-B43522B8A5B0}"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29</a:t>
            </a:fld>
            <a:endParaRPr lang="en-IN"/>
          </a:p>
        </p:txBody>
      </p:sp>
    </p:spTree>
    <p:extLst>
      <p:ext uri="{BB962C8B-B14F-4D97-AF65-F5344CB8AC3E}">
        <p14:creationId xmlns:p14="http://schemas.microsoft.com/office/powerpoint/2010/main" val="361428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540773" y="3505200"/>
            <a:ext cx="8536858" cy="2190751"/>
          </a:xfrm>
          <a:custGeom>
            <a:avLst/>
            <a:gdLst>
              <a:gd name="connsiteX0" fmla="*/ 0 w 8610600"/>
              <a:gd name="connsiteY0" fmla="*/ 0 h 2114551"/>
              <a:gd name="connsiteX1" fmla="*/ 8610600 w 8610600"/>
              <a:gd name="connsiteY1" fmla="*/ 0 h 2114551"/>
              <a:gd name="connsiteX2" fmla="*/ 8610600 w 8610600"/>
              <a:gd name="connsiteY2" fmla="*/ 2114551 h 2114551"/>
              <a:gd name="connsiteX3" fmla="*/ 0 w 8610600"/>
              <a:gd name="connsiteY3" fmla="*/ 2114551 h 2114551"/>
              <a:gd name="connsiteX4" fmla="*/ 0 w 8610600"/>
              <a:gd name="connsiteY4" fmla="*/ 0 h 2114551"/>
              <a:gd name="connsiteX0" fmla="*/ 0 w 8610600"/>
              <a:gd name="connsiteY0" fmla="*/ 0 h 2114551"/>
              <a:gd name="connsiteX1" fmla="*/ 8050161 w 8610600"/>
              <a:gd name="connsiteY1" fmla="*/ 132735 h 2114551"/>
              <a:gd name="connsiteX2" fmla="*/ 8610600 w 8610600"/>
              <a:gd name="connsiteY2" fmla="*/ 2114551 h 2114551"/>
              <a:gd name="connsiteX3" fmla="*/ 0 w 8610600"/>
              <a:gd name="connsiteY3" fmla="*/ 2114551 h 2114551"/>
              <a:gd name="connsiteX4" fmla="*/ 0 w 8610600"/>
              <a:gd name="connsiteY4" fmla="*/ 0 h 2114551"/>
              <a:gd name="connsiteX0" fmla="*/ 0 w 8610600"/>
              <a:gd name="connsiteY0" fmla="*/ 0 h 2114551"/>
              <a:gd name="connsiteX1" fmla="*/ 8050161 w 8610600"/>
              <a:gd name="connsiteY1" fmla="*/ 132735 h 2114551"/>
              <a:gd name="connsiteX2" fmla="*/ 8610600 w 8610600"/>
              <a:gd name="connsiteY2" fmla="*/ 2114551 h 2114551"/>
              <a:gd name="connsiteX3" fmla="*/ 0 w 8610600"/>
              <a:gd name="connsiteY3" fmla="*/ 2114551 h 2114551"/>
              <a:gd name="connsiteX4" fmla="*/ 0 w 8610600"/>
              <a:gd name="connsiteY4" fmla="*/ 0 h 2114551"/>
              <a:gd name="connsiteX0" fmla="*/ 0 w 8610600"/>
              <a:gd name="connsiteY0" fmla="*/ 0 h 2114551"/>
              <a:gd name="connsiteX1" fmla="*/ 7769941 w 8610600"/>
              <a:gd name="connsiteY1" fmla="*/ 162231 h 2114551"/>
              <a:gd name="connsiteX2" fmla="*/ 8610600 w 8610600"/>
              <a:gd name="connsiteY2" fmla="*/ 2114551 h 2114551"/>
              <a:gd name="connsiteX3" fmla="*/ 0 w 8610600"/>
              <a:gd name="connsiteY3" fmla="*/ 2114551 h 2114551"/>
              <a:gd name="connsiteX4" fmla="*/ 0 w 8610600"/>
              <a:gd name="connsiteY4" fmla="*/ 0 h 2114551"/>
              <a:gd name="connsiteX0" fmla="*/ 899652 w 8610600"/>
              <a:gd name="connsiteY0" fmla="*/ 0 h 2011312"/>
              <a:gd name="connsiteX1" fmla="*/ 7769941 w 8610600"/>
              <a:gd name="connsiteY1" fmla="*/ 58992 h 2011312"/>
              <a:gd name="connsiteX2" fmla="*/ 8610600 w 8610600"/>
              <a:gd name="connsiteY2" fmla="*/ 2011312 h 2011312"/>
              <a:gd name="connsiteX3" fmla="*/ 0 w 8610600"/>
              <a:gd name="connsiteY3" fmla="*/ 2011312 h 2011312"/>
              <a:gd name="connsiteX4" fmla="*/ 899652 w 8610600"/>
              <a:gd name="connsiteY4" fmla="*/ 0 h 2011312"/>
              <a:gd name="connsiteX0" fmla="*/ 899652 w 8610600"/>
              <a:gd name="connsiteY0" fmla="*/ 1 h 2011313"/>
              <a:gd name="connsiteX1" fmla="*/ 7474973 w 8610600"/>
              <a:gd name="connsiteY1" fmla="*/ 0 h 2011313"/>
              <a:gd name="connsiteX2" fmla="*/ 8610600 w 8610600"/>
              <a:gd name="connsiteY2" fmla="*/ 2011313 h 2011313"/>
              <a:gd name="connsiteX3" fmla="*/ 0 w 8610600"/>
              <a:gd name="connsiteY3" fmla="*/ 2011313 h 2011313"/>
              <a:gd name="connsiteX4" fmla="*/ 899652 w 8610600"/>
              <a:gd name="connsiteY4" fmla="*/ 1 h 2011313"/>
              <a:gd name="connsiteX0" fmla="*/ 899652 w 8610600"/>
              <a:gd name="connsiteY0" fmla="*/ 1 h 2011313"/>
              <a:gd name="connsiteX1" fmla="*/ 7474973 w 8610600"/>
              <a:gd name="connsiteY1" fmla="*/ 0 h 2011313"/>
              <a:gd name="connsiteX2" fmla="*/ 8610600 w 8610600"/>
              <a:gd name="connsiteY2" fmla="*/ 2011313 h 2011313"/>
              <a:gd name="connsiteX3" fmla="*/ 0 w 8610600"/>
              <a:gd name="connsiteY3" fmla="*/ 2011313 h 2011313"/>
              <a:gd name="connsiteX4" fmla="*/ 899652 w 8610600"/>
              <a:gd name="connsiteY4" fmla="*/ 1 h 2011313"/>
              <a:gd name="connsiteX0" fmla="*/ 899652 w 8610600"/>
              <a:gd name="connsiteY0" fmla="*/ 1 h 2011313"/>
              <a:gd name="connsiteX1" fmla="*/ 7474973 w 8610600"/>
              <a:gd name="connsiteY1" fmla="*/ 0 h 2011313"/>
              <a:gd name="connsiteX2" fmla="*/ 8610600 w 8610600"/>
              <a:gd name="connsiteY2" fmla="*/ 2011313 h 2011313"/>
              <a:gd name="connsiteX3" fmla="*/ 0 w 8610600"/>
              <a:gd name="connsiteY3" fmla="*/ 2011313 h 2011313"/>
              <a:gd name="connsiteX4" fmla="*/ 899652 w 8610600"/>
              <a:gd name="connsiteY4" fmla="*/ 1 h 2011313"/>
              <a:gd name="connsiteX0" fmla="*/ 899652 w 8610600"/>
              <a:gd name="connsiteY0" fmla="*/ 958646 h 2969958"/>
              <a:gd name="connsiteX1" fmla="*/ 5380702 w 8610600"/>
              <a:gd name="connsiteY1" fmla="*/ 0 h 2969958"/>
              <a:gd name="connsiteX2" fmla="*/ 8610600 w 8610600"/>
              <a:gd name="connsiteY2" fmla="*/ 2969958 h 2969958"/>
              <a:gd name="connsiteX3" fmla="*/ 0 w 8610600"/>
              <a:gd name="connsiteY3" fmla="*/ 2969958 h 2969958"/>
              <a:gd name="connsiteX4" fmla="*/ 899652 w 8610600"/>
              <a:gd name="connsiteY4" fmla="*/ 958646 h 2969958"/>
              <a:gd name="connsiteX0" fmla="*/ 2197510 w 8610600"/>
              <a:gd name="connsiteY0" fmla="*/ 14749 h 2969958"/>
              <a:gd name="connsiteX1" fmla="*/ 5380702 w 8610600"/>
              <a:gd name="connsiteY1" fmla="*/ 0 h 2969958"/>
              <a:gd name="connsiteX2" fmla="*/ 8610600 w 8610600"/>
              <a:gd name="connsiteY2" fmla="*/ 2969958 h 2969958"/>
              <a:gd name="connsiteX3" fmla="*/ 0 w 8610600"/>
              <a:gd name="connsiteY3" fmla="*/ 2969958 h 2969958"/>
              <a:gd name="connsiteX4" fmla="*/ 2197510 w 8610600"/>
              <a:gd name="connsiteY4" fmla="*/ 14749 h 2969958"/>
              <a:gd name="connsiteX0" fmla="*/ 2197510 w 8610600"/>
              <a:gd name="connsiteY0" fmla="*/ 0 h 2955209"/>
              <a:gd name="connsiteX1" fmla="*/ 6354096 w 8610600"/>
              <a:gd name="connsiteY1" fmla="*/ 14748 h 2955209"/>
              <a:gd name="connsiteX2" fmla="*/ 8610600 w 8610600"/>
              <a:gd name="connsiteY2" fmla="*/ 2955209 h 2955209"/>
              <a:gd name="connsiteX3" fmla="*/ 0 w 8610600"/>
              <a:gd name="connsiteY3" fmla="*/ 2955209 h 2955209"/>
              <a:gd name="connsiteX4" fmla="*/ 2197510 w 8610600"/>
              <a:gd name="connsiteY4" fmla="*/ 0 h 2955209"/>
              <a:gd name="connsiteX0" fmla="*/ 2197510 w 8802329"/>
              <a:gd name="connsiteY0" fmla="*/ 0 h 2955209"/>
              <a:gd name="connsiteX1" fmla="*/ 6354096 w 8802329"/>
              <a:gd name="connsiteY1" fmla="*/ 14748 h 2955209"/>
              <a:gd name="connsiteX2" fmla="*/ 8802329 w 8802329"/>
              <a:gd name="connsiteY2" fmla="*/ 2955209 h 2955209"/>
              <a:gd name="connsiteX3" fmla="*/ 0 w 8802329"/>
              <a:gd name="connsiteY3" fmla="*/ 2955209 h 2955209"/>
              <a:gd name="connsiteX4" fmla="*/ 2197510 w 8802329"/>
              <a:gd name="connsiteY4" fmla="*/ 0 h 2955209"/>
              <a:gd name="connsiteX0" fmla="*/ 2197510 w 8802329"/>
              <a:gd name="connsiteY0" fmla="*/ 0 h 2955209"/>
              <a:gd name="connsiteX1" fmla="*/ 6354096 w 8802329"/>
              <a:gd name="connsiteY1" fmla="*/ 14748 h 2955209"/>
              <a:gd name="connsiteX2" fmla="*/ 8802329 w 8802329"/>
              <a:gd name="connsiteY2" fmla="*/ 2955209 h 2955209"/>
              <a:gd name="connsiteX3" fmla="*/ 0 w 8802329"/>
              <a:gd name="connsiteY3" fmla="*/ 2955209 h 2955209"/>
              <a:gd name="connsiteX4" fmla="*/ 2197510 w 8802329"/>
              <a:gd name="connsiteY4" fmla="*/ 0 h 2955209"/>
              <a:gd name="connsiteX0" fmla="*/ 2197510 w 8802329"/>
              <a:gd name="connsiteY0" fmla="*/ 0 h 2955209"/>
              <a:gd name="connsiteX1" fmla="*/ 6354096 w 8802329"/>
              <a:gd name="connsiteY1" fmla="*/ 14748 h 2955209"/>
              <a:gd name="connsiteX2" fmla="*/ 8802329 w 8802329"/>
              <a:gd name="connsiteY2" fmla="*/ 2955209 h 2955209"/>
              <a:gd name="connsiteX3" fmla="*/ 0 w 8802329"/>
              <a:gd name="connsiteY3" fmla="*/ 2955209 h 2955209"/>
              <a:gd name="connsiteX4" fmla="*/ 2197510 w 8802329"/>
              <a:gd name="connsiteY4" fmla="*/ 0 h 2955209"/>
              <a:gd name="connsiteX0" fmla="*/ 1932039 w 8536858"/>
              <a:gd name="connsiteY0" fmla="*/ 0 h 2955209"/>
              <a:gd name="connsiteX1" fmla="*/ 6088625 w 8536858"/>
              <a:gd name="connsiteY1" fmla="*/ 14748 h 2955209"/>
              <a:gd name="connsiteX2" fmla="*/ 8536858 w 8536858"/>
              <a:gd name="connsiteY2" fmla="*/ 2955209 h 2955209"/>
              <a:gd name="connsiteX3" fmla="*/ 0 w 8536858"/>
              <a:gd name="connsiteY3" fmla="*/ 2910964 h 2955209"/>
              <a:gd name="connsiteX4" fmla="*/ 1932039 w 8536858"/>
              <a:gd name="connsiteY4" fmla="*/ 0 h 2955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36858" h="2955209">
                <a:moveTo>
                  <a:pt x="1932039" y="0"/>
                </a:moveTo>
                <a:lnTo>
                  <a:pt x="6088625" y="14748"/>
                </a:lnTo>
                <a:cubicBezTo>
                  <a:pt x="6245942" y="321391"/>
                  <a:pt x="8055077" y="2383094"/>
                  <a:pt x="8536858" y="2955209"/>
                </a:cubicBezTo>
                <a:lnTo>
                  <a:pt x="0" y="2910964"/>
                </a:lnTo>
                <a:lnTo>
                  <a:pt x="1932039" y="0"/>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txBody>
          <a:bodyPr>
            <a:normAutofit fontScale="70000" lnSpcReduction="20000"/>
          </a:bodyPr>
          <a:lstStyle/>
          <a:p>
            <a:pPr algn="ctr">
              <a:spcBef>
                <a:spcPct val="20000"/>
              </a:spcBef>
              <a:buFont typeface="Arial" pitchFamily="34" charset="0"/>
              <a:buNone/>
              <a:defRPr/>
            </a:pPr>
            <a:r>
              <a:rPr lang="en-US" sz="3200" b="1" u="sng" dirty="0" smtClean="0">
                <a:solidFill>
                  <a:srgbClr val="FFFF00"/>
                </a:solidFill>
                <a:latin typeface="Arial Black" panose="020B0A04020102020204" pitchFamily="34" charset="0"/>
              </a:rPr>
              <a:t>Course Coordinator</a:t>
            </a:r>
            <a:r>
              <a:rPr lang="en-US" sz="3200" b="1" dirty="0" smtClean="0">
                <a:solidFill>
                  <a:srgbClr val="FFFF00"/>
                </a:solidFill>
                <a:latin typeface="Arial Black" panose="020B0A04020102020204" pitchFamily="34" charset="0"/>
              </a:rPr>
              <a:t>:  </a:t>
            </a:r>
          </a:p>
          <a:p>
            <a:pPr algn="ctr">
              <a:spcBef>
                <a:spcPct val="20000"/>
              </a:spcBef>
              <a:buFont typeface="Arial" pitchFamily="34" charset="0"/>
              <a:buNone/>
              <a:defRPr/>
            </a:pPr>
            <a:r>
              <a:rPr lang="en-US" sz="3200" b="1" dirty="0" smtClean="0">
                <a:solidFill>
                  <a:srgbClr val="FFFF00"/>
                </a:solidFill>
                <a:latin typeface="Arial Black" panose="020B0A04020102020204" pitchFamily="34" charset="0"/>
              </a:rPr>
              <a:t>Shivakumara </a:t>
            </a:r>
            <a:r>
              <a:rPr lang="en-US" sz="3200" b="1" dirty="0" err="1" smtClean="0">
                <a:solidFill>
                  <a:srgbClr val="FFFF00"/>
                </a:solidFill>
                <a:latin typeface="Arial Black" panose="020B0A04020102020204" pitchFamily="34" charset="0"/>
              </a:rPr>
              <a:t>Tuppada</a:t>
            </a:r>
            <a:endParaRPr lang="en-US" sz="3200" b="1" dirty="0" smtClean="0">
              <a:solidFill>
                <a:srgbClr val="FFFF00"/>
              </a:solidFill>
              <a:latin typeface="Arial Black" panose="020B0A04020102020204" pitchFamily="34" charset="0"/>
            </a:endParaRPr>
          </a:p>
          <a:p>
            <a:pPr algn="ctr">
              <a:spcBef>
                <a:spcPct val="20000"/>
              </a:spcBef>
              <a:buFont typeface="Arial" pitchFamily="34" charset="0"/>
              <a:buNone/>
              <a:defRPr/>
            </a:pPr>
            <a:r>
              <a:rPr lang="en-US" sz="3200" b="1" dirty="0" smtClean="0">
                <a:solidFill>
                  <a:srgbClr val="FFFF00"/>
                </a:solidFill>
                <a:latin typeface="Arial Black" panose="020B0A04020102020204" pitchFamily="34" charset="0"/>
              </a:rPr>
              <a:t>Assistant Professor, </a:t>
            </a:r>
          </a:p>
          <a:p>
            <a:pPr algn="ctr">
              <a:spcBef>
                <a:spcPct val="20000"/>
              </a:spcBef>
              <a:buFont typeface="Arial" pitchFamily="34" charset="0"/>
              <a:buNone/>
              <a:defRPr/>
            </a:pPr>
            <a:r>
              <a:rPr lang="en-US" sz="3200" b="1" dirty="0" smtClean="0">
                <a:solidFill>
                  <a:srgbClr val="FFFF00"/>
                </a:solidFill>
                <a:latin typeface="Arial Black" panose="020B0A04020102020204" pitchFamily="34" charset="0"/>
              </a:rPr>
              <a:t>Department of MCA,</a:t>
            </a:r>
          </a:p>
          <a:p>
            <a:pPr algn="ctr">
              <a:spcBef>
                <a:spcPct val="20000"/>
              </a:spcBef>
              <a:buFont typeface="Arial" pitchFamily="34" charset="0"/>
              <a:buNone/>
              <a:defRPr/>
            </a:pPr>
            <a:r>
              <a:rPr lang="en-US" sz="3200" b="1" dirty="0" smtClean="0">
                <a:solidFill>
                  <a:srgbClr val="FFFF00"/>
                </a:solidFill>
                <a:latin typeface="Arial Black" panose="020B0A04020102020204" pitchFamily="34" charset="0"/>
              </a:rPr>
              <a:t>BMSITM</a:t>
            </a:r>
          </a:p>
          <a:p>
            <a:pPr algn="ctr">
              <a:spcBef>
                <a:spcPct val="20000"/>
              </a:spcBef>
              <a:buFont typeface="Arial" pitchFamily="34" charset="0"/>
              <a:buNone/>
              <a:defRPr/>
            </a:pPr>
            <a:r>
              <a:rPr lang="en-US" sz="3200" b="1" dirty="0" smtClean="0">
                <a:solidFill>
                  <a:srgbClr val="FFFF00"/>
                </a:solidFill>
                <a:latin typeface="Arial Black" panose="020B0A04020102020204" pitchFamily="34" charset="0"/>
              </a:rPr>
              <a:t>shivakumarat@bmsit.in, 9060900986</a:t>
            </a:r>
            <a:endParaRPr lang="en-IN" sz="3200" b="1" dirty="0">
              <a:solidFill>
                <a:srgbClr val="FFFF00"/>
              </a:solidFill>
              <a:latin typeface="Arial Black" panose="020B0A04020102020204" pitchFamily="34" charset="0"/>
            </a:endParaRPr>
          </a:p>
        </p:txBody>
      </p:sp>
      <p:sp>
        <p:nvSpPr>
          <p:cNvPr id="6" name="Rectangle 5"/>
          <p:cNvSpPr/>
          <p:nvPr/>
        </p:nvSpPr>
        <p:spPr>
          <a:xfrm>
            <a:off x="562896" y="685800"/>
            <a:ext cx="8094407" cy="2638640"/>
          </a:xfrm>
          <a:custGeom>
            <a:avLst/>
            <a:gdLst>
              <a:gd name="connsiteX0" fmla="*/ 0 w 8610600"/>
              <a:gd name="connsiteY0" fmla="*/ 0 h 2585323"/>
              <a:gd name="connsiteX1" fmla="*/ 8610600 w 8610600"/>
              <a:gd name="connsiteY1" fmla="*/ 0 h 2585323"/>
              <a:gd name="connsiteX2" fmla="*/ 8610600 w 8610600"/>
              <a:gd name="connsiteY2" fmla="*/ 2585323 h 2585323"/>
              <a:gd name="connsiteX3" fmla="*/ 0 w 8610600"/>
              <a:gd name="connsiteY3" fmla="*/ 2585323 h 2585323"/>
              <a:gd name="connsiteX4" fmla="*/ 0 w 8610600"/>
              <a:gd name="connsiteY4" fmla="*/ 0 h 2585323"/>
              <a:gd name="connsiteX0" fmla="*/ 0 w 8610600"/>
              <a:gd name="connsiteY0" fmla="*/ 0 h 2585323"/>
              <a:gd name="connsiteX1" fmla="*/ 8286135 w 8610600"/>
              <a:gd name="connsiteY1" fmla="*/ 117987 h 2585323"/>
              <a:gd name="connsiteX2" fmla="*/ 8610600 w 8610600"/>
              <a:gd name="connsiteY2" fmla="*/ 2585323 h 2585323"/>
              <a:gd name="connsiteX3" fmla="*/ 0 w 8610600"/>
              <a:gd name="connsiteY3" fmla="*/ 2585323 h 2585323"/>
              <a:gd name="connsiteX4" fmla="*/ 0 w 8610600"/>
              <a:gd name="connsiteY4" fmla="*/ 0 h 2585323"/>
              <a:gd name="connsiteX0" fmla="*/ 0 w 8610600"/>
              <a:gd name="connsiteY0" fmla="*/ 0 h 2585323"/>
              <a:gd name="connsiteX1" fmla="*/ 8286135 w 8610600"/>
              <a:gd name="connsiteY1" fmla="*/ 117987 h 2585323"/>
              <a:gd name="connsiteX2" fmla="*/ 8610600 w 8610600"/>
              <a:gd name="connsiteY2" fmla="*/ 2585323 h 2585323"/>
              <a:gd name="connsiteX3" fmla="*/ 412955 w 8610600"/>
              <a:gd name="connsiteY3" fmla="*/ 2555826 h 2585323"/>
              <a:gd name="connsiteX4" fmla="*/ 0 w 8610600"/>
              <a:gd name="connsiteY4" fmla="*/ 0 h 2585323"/>
              <a:gd name="connsiteX0" fmla="*/ 0 w 8610600"/>
              <a:gd name="connsiteY0" fmla="*/ 0 h 2585323"/>
              <a:gd name="connsiteX1" fmla="*/ 8168148 w 8610600"/>
              <a:gd name="connsiteY1" fmla="*/ 73742 h 2585323"/>
              <a:gd name="connsiteX2" fmla="*/ 8610600 w 8610600"/>
              <a:gd name="connsiteY2" fmla="*/ 2585323 h 2585323"/>
              <a:gd name="connsiteX3" fmla="*/ 412955 w 8610600"/>
              <a:gd name="connsiteY3" fmla="*/ 2555826 h 2585323"/>
              <a:gd name="connsiteX4" fmla="*/ 0 w 8610600"/>
              <a:gd name="connsiteY4" fmla="*/ 0 h 2585323"/>
              <a:gd name="connsiteX0" fmla="*/ 0 w 8610600"/>
              <a:gd name="connsiteY0" fmla="*/ 0 h 2585323"/>
              <a:gd name="connsiteX1" fmla="*/ 8168148 w 8610600"/>
              <a:gd name="connsiteY1" fmla="*/ 73742 h 2585323"/>
              <a:gd name="connsiteX2" fmla="*/ 8610600 w 8610600"/>
              <a:gd name="connsiteY2" fmla="*/ 2585323 h 2585323"/>
              <a:gd name="connsiteX3" fmla="*/ 648929 w 8610600"/>
              <a:gd name="connsiteY3" fmla="*/ 2216614 h 2585323"/>
              <a:gd name="connsiteX4" fmla="*/ 0 w 8610600"/>
              <a:gd name="connsiteY4" fmla="*/ 0 h 2585323"/>
              <a:gd name="connsiteX0" fmla="*/ 0 w 8610600"/>
              <a:gd name="connsiteY0" fmla="*/ 0 h 2672719"/>
              <a:gd name="connsiteX1" fmla="*/ 8168148 w 8610600"/>
              <a:gd name="connsiteY1" fmla="*/ 73742 h 2672719"/>
              <a:gd name="connsiteX2" fmla="*/ 8610600 w 8610600"/>
              <a:gd name="connsiteY2" fmla="*/ 2585323 h 2672719"/>
              <a:gd name="connsiteX3" fmla="*/ 4018935 w 8610600"/>
              <a:gd name="connsiteY3" fmla="*/ 2657168 h 2672719"/>
              <a:gd name="connsiteX4" fmla="*/ 648929 w 8610600"/>
              <a:gd name="connsiteY4" fmla="*/ 2216614 h 2672719"/>
              <a:gd name="connsiteX5" fmla="*/ 0 w 8610600"/>
              <a:gd name="connsiteY5" fmla="*/ 0 h 2672719"/>
              <a:gd name="connsiteX0" fmla="*/ 0 w 8610600"/>
              <a:gd name="connsiteY0" fmla="*/ 0 h 2672719"/>
              <a:gd name="connsiteX1" fmla="*/ 8168148 w 8610600"/>
              <a:gd name="connsiteY1" fmla="*/ 73742 h 2672719"/>
              <a:gd name="connsiteX2" fmla="*/ 8610600 w 8610600"/>
              <a:gd name="connsiteY2" fmla="*/ 2585323 h 2672719"/>
              <a:gd name="connsiteX3" fmla="*/ 4018935 w 8610600"/>
              <a:gd name="connsiteY3" fmla="*/ 2657168 h 2672719"/>
              <a:gd name="connsiteX4" fmla="*/ 648929 w 8610600"/>
              <a:gd name="connsiteY4" fmla="*/ 2319853 h 2672719"/>
              <a:gd name="connsiteX5" fmla="*/ 0 w 8610600"/>
              <a:gd name="connsiteY5" fmla="*/ 0 h 2672719"/>
              <a:gd name="connsiteX0" fmla="*/ 0 w 8300884"/>
              <a:gd name="connsiteY0" fmla="*/ 0 h 2598977"/>
              <a:gd name="connsiteX1" fmla="*/ 7858432 w 8300884"/>
              <a:gd name="connsiteY1" fmla="*/ 0 h 2598977"/>
              <a:gd name="connsiteX2" fmla="*/ 8300884 w 8300884"/>
              <a:gd name="connsiteY2" fmla="*/ 2511581 h 2598977"/>
              <a:gd name="connsiteX3" fmla="*/ 3709219 w 8300884"/>
              <a:gd name="connsiteY3" fmla="*/ 2583426 h 2598977"/>
              <a:gd name="connsiteX4" fmla="*/ 339213 w 8300884"/>
              <a:gd name="connsiteY4" fmla="*/ 2246111 h 2598977"/>
              <a:gd name="connsiteX5" fmla="*/ 0 w 8300884"/>
              <a:gd name="connsiteY5" fmla="*/ 0 h 2598977"/>
              <a:gd name="connsiteX0" fmla="*/ 0 w 8300884"/>
              <a:gd name="connsiteY0" fmla="*/ 0 h 2598977"/>
              <a:gd name="connsiteX1" fmla="*/ 6840793 w 8300884"/>
              <a:gd name="connsiteY1" fmla="*/ 88490 h 2598977"/>
              <a:gd name="connsiteX2" fmla="*/ 8300884 w 8300884"/>
              <a:gd name="connsiteY2" fmla="*/ 2511581 h 2598977"/>
              <a:gd name="connsiteX3" fmla="*/ 3709219 w 8300884"/>
              <a:gd name="connsiteY3" fmla="*/ 2583426 h 2598977"/>
              <a:gd name="connsiteX4" fmla="*/ 339213 w 8300884"/>
              <a:gd name="connsiteY4" fmla="*/ 2246111 h 2598977"/>
              <a:gd name="connsiteX5" fmla="*/ 0 w 8300884"/>
              <a:gd name="connsiteY5" fmla="*/ 0 h 2598977"/>
              <a:gd name="connsiteX0" fmla="*/ 0 w 8300884"/>
              <a:gd name="connsiteY0" fmla="*/ 53695 h 2652672"/>
              <a:gd name="connsiteX1" fmla="*/ 6840793 w 8300884"/>
              <a:gd name="connsiteY1" fmla="*/ 142185 h 2652672"/>
              <a:gd name="connsiteX2" fmla="*/ 8300884 w 8300884"/>
              <a:gd name="connsiteY2" fmla="*/ 2565276 h 2652672"/>
              <a:gd name="connsiteX3" fmla="*/ 3709219 w 8300884"/>
              <a:gd name="connsiteY3" fmla="*/ 2637121 h 2652672"/>
              <a:gd name="connsiteX4" fmla="*/ 339213 w 8300884"/>
              <a:gd name="connsiteY4" fmla="*/ 2299806 h 2652672"/>
              <a:gd name="connsiteX5" fmla="*/ 0 w 8300884"/>
              <a:gd name="connsiteY5" fmla="*/ 53695 h 2652672"/>
              <a:gd name="connsiteX0" fmla="*/ 0 w 8094407"/>
              <a:gd name="connsiteY0" fmla="*/ 38947 h 2652672"/>
              <a:gd name="connsiteX1" fmla="*/ 6634316 w 8094407"/>
              <a:gd name="connsiteY1" fmla="*/ 142185 h 2652672"/>
              <a:gd name="connsiteX2" fmla="*/ 8094407 w 8094407"/>
              <a:gd name="connsiteY2" fmla="*/ 2565276 h 2652672"/>
              <a:gd name="connsiteX3" fmla="*/ 3502742 w 8094407"/>
              <a:gd name="connsiteY3" fmla="*/ 2637121 h 2652672"/>
              <a:gd name="connsiteX4" fmla="*/ 132736 w 8094407"/>
              <a:gd name="connsiteY4" fmla="*/ 2299806 h 2652672"/>
              <a:gd name="connsiteX5" fmla="*/ 0 w 8094407"/>
              <a:gd name="connsiteY5" fmla="*/ 38947 h 2652672"/>
              <a:gd name="connsiteX0" fmla="*/ 0 w 8094407"/>
              <a:gd name="connsiteY0" fmla="*/ 38947 h 2652672"/>
              <a:gd name="connsiteX1" fmla="*/ 6634316 w 8094407"/>
              <a:gd name="connsiteY1" fmla="*/ 142185 h 2652672"/>
              <a:gd name="connsiteX2" fmla="*/ 8094407 w 8094407"/>
              <a:gd name="connsiteY2" fmla="*/ 2565276 h 2652672"/>
              <a:gd name="connsiteX3" fmla="*/ 3502742 w 8094407"/>
              <a:gd name="connsiteY3" fmla="*/ 2637121 h 2652672"/>
              <a:gd name="connsiteX4" fmla="*/ 132736 w 8094407"/>
              <a:gd name="connsiteY4" fmla="*/ 2299806 h 2652672"/>
              <a:gd name="connsiteX5" fmla="*/ 0 w 8094407"/>
              <a:gd name="connsiteY5" fmla="*/ 38947 h 2652672"/>
              <a:gd name="connsiteX0" fmla="*/ 0 w 8094407"/>
              <a:gd name="connsiteY0" fmla="*/ 38947 h 2652672"/>
              <a:gd name="connsiteX1" fmla="*/ 6634316 w 8094407"/>
              <a:gd name="connsiteY1" fmla="*/ 142185 h 2652672"/>
              <a:gd name="connsiteX2" fmla="*/ 8094407 w 8094407"/>
              <a:gd name="connsiteY2" fmla="*/ 2565276 h 2652672"/>
              <a:gd name="connsiteX3" fmla="*/ 3502742 w 8094407"/>
              <a:gd name="connsiteY3" fmla="*/ 2637121 h 2652672"/>
              <a:gd name="connsiteX4" fmla="*/ 132736 w 8094407"/>
              <a:gd name="connsiteY4" fmla="*/ 2299806 h 2652672"/>
              <a:gd name="connsiteX5" fmla="*/ 0 w 8094407"/>
              <a:gd name="connsiteY5" fmla="*/ 38947 h 2652672"/>
              <a:gd name="connsiteX0" fmla="*/ 0 w 8094407"/>
              <a:gd name="connsiteY0" fmla="*/ 38947 h 2652672"/>
              <a:gd name="connsiteX1" fmla="*/ 6634316 w 8094407"/>
              <a:gd name="connsiteY1" fmla="*/ 142185 h 2652672"/>
              <a:gd name="connsiteX2" fmla="*/ 8094407 w 8094407"/>
              <a:gd name="connsiteY2" fmla="*/ 2565276 h 2652672"/>
              <a:gd name="connsiteX3" fmla="*/ 3502742 w 8094407"/>
              <a:gd name="connsiteY3" fmla="*/ 2637121 h 2652672"/>
              <a:gd name="connsiteX4" fmla="*/ 132736 w 8094407"/>
              <a:gd name="connsiteY4" fmla="*/ 2299806 h 2652672"/>
              <a:gd name="connsiteX5" fmla="*/ 0 w 8094407"/>
              <a:gd name="connsiteY5" fmla="*/ 38947 h 2652672"/>
              <a:gd name="connsiteX0" fmla="*/ 0 w 8094407"/>
              <a:gd name="connsiteY0" fmla="*/ 38947 h 2652672"/>
              <a:gd name="connsiteX1" fmla="*/ 6634316 w 8094407"/>
              <a:gd name="connsiteY1" fmla="*/ 142185 h 2652672"/>
              <a:gd name="connsiteX2" fmla="*/ 8094407 w 8094407"/>
              <a:gd name="connsiteY2" fmla="*/ 2565276 h 2652672"/>
              <a:gd name="connsiteX3" fmla="*/ 3502742 w 8094407"/>
              <a:gd name="connsiteY3" fmla="*/ 2637121 h 2652672"/>
              <a:gd name="connsiteX4" fmla="*/ 132736 w 8094407"/>
              <a:gd name="connsiteY4" fmla="*/ 2299806 h 2652672"/>
              <a:gd name="connsiteX5" fmla="*/ 0 w 8094407"/>
              <a:gd name="connsiteY5" fmla="*/ 38947 h 2652672"/>
              <a:gd name="connsiteX0" fmla="*/ 0 w 8094407"/>
              <a:gd name="connsiteY0" fmla="*/ 38947 h 2652672"/>
              <a:gd name="connsiteX1" fmla="*/ 6634316 w 8094407"/>
              <a:gd name="connsiteY1" fmla="*/ 142185 h 2652672"/>
              <a:gd name="connsiteX2" fmla="*/ 8094407 w 8094407"/>
              <a:gd name="connsiteY2" fmla="*/ 2565276 h 2652672"/>
              <a:gd name="connsiteX3" fmla="*/ 3502742 w 8094407"/>
              <a:gd name="connsiteY3" fmla="*/ 2637121 h 2652672"/>
              <a:gd name="connsiteX4" fmla="*/ 132736 w 8094407"/>
              <a:gd name="connsiteY4" fmla="*/ 2299806 h 2652672"/>
              <a:gd name="connsiteX5" fmla="*/ 0 w 8094407"/>
              <a:gd name="connsiteY5" fmla="*/ 38947 h 2652672"/>
              <a:gd name="connsiteX0" fmla="*/ 0 w 8094407"/>
              <a:gd name="connsiteY0" fmla="*/ 24915 h 2638640"/>
              <a:gd name="connsiteX1" fmla="*/ 6737555 w 8094407"/>
              <a:gd name="connsiteY1" fmla="*/ 142901 h 2638640"/>
              <a:gd name="connsiteX2" fmla="*/ 8094407 w 8094407"/>
              <a:gd name="connsiteY2" fmla="*/ 2551244 h 2638640"/>
              <a:gd name="connsiteX3" fmla="*/ 3502742 w 8094407"/>
              <a:gd name="connsiteY3" fmla="*/ 2623089 h 2638640"/>
              <a:gd name="connsiteX4" fmla="*/ 132736 w 8094407"/>
              <a:gd name="connsiteY4" fmla="*/ 2285774 h 2638640"/>
              <a:gd name="connsiteX5" fmla="*/ 0 w 8094407"/>
              <a:gd name="connsiteY5" fmla="*/ 24915 h 2638640"/>
              <a:gd name="connsiteX0" fmla="*/ 0 w 8094407"/>
              <a:gd name="connsiteY0" fmla="*/ 24915 h 2638640"/>
              <a:gd name="connsiteX1" fmla="*/ 6737555 w 8094407"/>
              <a:gd name="connsiteY1" fmla="*/ 142901 h 2638640"/>
              <a:gd name="connsiteX2" fmla="*/ 8094407 w 8094407"/>
              <a:gd name="connsiteY2" fmla="*/ 2551244 h 2638640"/>
              <a:gd name="connsiteX3" fmla="*/ 3502742 w 8094407"/>
              <a:gd name="connsiteY3" fmla="*/ 2623089 h 2638640"/>
              <a:gd name="connsiteX4" fmla="*/ 162233 w 8094407"/>
              <a:gd name="connsiteY4" fmla="*/ 2565993 h 2638640"/>
              <a:gd name="connsiteX5" fmla="*/ 0 w 8094407"/>
              <a:gd name="connsiteY5" fmla="*/ 24915 h 263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4407" h="2638640">
                <a:moveTo>
                  <a:pt x="0" y="24915"/>
                </a:moveTo>
                <a:cubicBezTo>
                  <a:pt x="4364704" y="442786"/>
                  <a:pt x="4526116" y="108488"/>
                  <a:pt x="6737555" y="142901"/>
                </a:cubicBezTo>
                <a:cubicBezTo>
                  <a:pt x="8684342" y="-597983"/>
                  <a:pt x="7607710" y="1743547"/>
                  <a:pt x="8094407" y="2551244"/>
                </a:cubicBezTo>
                <a:cubicBezTo>
                  <a:pt x="6558936" y="2476870"/>
                  <a:pt x="5038213" y="2697463"/>
                  <a:pt x="3502742" y="2623089"/>
                </a:cubicBezTo>
                <a:lnTo>
                  <a:pt x="162233" y="2565993"/>
                </a:lnTo>
                <a:cubicBezTo>
                  <a:pt x="117988" y="1812373"/>
                  <a:pt x="516193" y="1103000"/>
                  <a:pt x="0" y="24915"/>
                </a:cubicBezTo>
                <a:close/>
              </a:path>
            </a:pathLst>
          </a:custGeom>
          <a:blipFill>
            <a:blip r:embed="rId2"/>
            <a:tile tx="0" ty="0" sx="100000" sy="100000" flip="none" algn="tl"/>
          </a:blipFill>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US" sz="5400" dirty="0" smtClean="0"/>
              <a:t>Research Methodology and Intellectual Property Rights  (RM &amp; IPR) – 22MCA107</a:t>
            </a:r>
            <a:endParaRPr lang="en-US" sz="5400" dirty="0"/>
          </a:p>
        </p:txBody>
      </p:sp>
      <p:sp>
        <p:nvSpPr>
          <p:cNvPr id="7" name="TextBox 6"/>
          <p:cNvSpPr txBox="1"/>
          <p:nvPr/>
        </p:nvSpPr>
        <p:spPr>
          <a:xfrm>
            <a:off x="51623" y="6336890"/>
            <a:ext cx="9092377"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2400" b="1" dirty="0" smtClean="0"/>
              <a:t>Characteristic of Good Researcher is: Continuous and Consistent Effort </a:t>
            </a:r>
            <a:endParaRPr lang="en-US" sz="2400" b="1" dirty="0"/>
          </a:p>
        </p:txBody>
      </p:sp>
    </p:spTree>
    <p:extLst>
      <p:ext uri="{BB962C8B-B14F-4D97-AF65-F5344CB8AC3E}">
        <p14:creationId xmlns:p14="http://schemas.microsoft.com/office/powerpoint/2010/main" val="172860592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14400"/>
            <a:ext cx="8686800" cy="5715000"/>
          </a:xfrm>
        </p:spPr>
        <p:txBody>
          <a:bodyPr/>
          <a:lstStyle/>
          <a:p>
            <a:endParaRPr lang="en-US" dirty="0"/>
          </a:p>
        </p:txBody>
      </p:sp>
      <p:sp>
        <p:nvSpPr>
          <p:cNvPr id="4" name="Date Placeholder 3"/>
          <p:cNvSpPr>
            <a:spLocks noGrp="1"/>
          </p:cNvSpPr>
          <p:nvPr>
            <p:ph type="dt" sz="half" idx="10"/>
          </p:nvPr>
        </p:nvSpPr>
        <p:spPr/>
        <p:txBody>
          <a:bodyPr/>
          <a:lstStyle/>
          <a:p>
            <a:pPr>
              <a:defRPr/>
            </a:pPr>
            <a:fld id="{1C78F0B6-486C-42D9-A29A-B43522B8A5B0}"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30</a:t>
            </a:fld>
            <a:endParaRPr lang="en-IN"/>
          </a:p>
        </p:txBody>
      </p:sp>
      <p:graphicFrame>
        <p:nvGraphicFramePr>
          <p:cNvPr id="3" name="Table 2"/>
          <p:cNvGraphicFramePr>
            <a:graphicFrameLocks noGrp="1"/>
          </p:cNvGraphicFramePr>
          <p:nvPr>
            <p:extLst>
              <p:ext uri="{D42A27DB-BD31-4B8C-83A1-F6EECF244321}">
                <p14:modId xmlns:p14="http://schemas.microsoft.com/office/powerpoint/2010/main" val="3060800413"/>
              </p:ext>
            </p:extLst>
          </p:nvPr>
        </p:nvGraphicFramePr>
        <p:xfrm>
          <a:off x="457200" y="1397000"/>
          <a:ext cx="8686800" cy="4759960"/>
        </p:xfrm>
        <a:graphic>
          <a:graphicData uri="http://schemas.openxmlformats.org/drawingml/2006/table">
            <a:tbl>
              <a:tblPr firstRow="1" bandRow="1">
                <a:tableStyleId>{00A15C55-8517-42AA-B614-E9B94910E393}</a:tableStyleId>
              </a:tblPr>
              <a:tblGrid>
                <a:gridCol w="2033081">
                  <a:extLst>
                    <a:ext uri="{9D8B030D-6E8A-4147-A177-3AD203B41FA5}">
                      <a16:colId xmlns:a16="http://schemas.microsoft.com/office/drawing/2014/main" val="3596599234"/>
                    </a:ext>
                  </a:extLst>
                </a:gridCol>
                <a:gridCol w="2919919">
                  <a:extLst>
                    <a:ext uri="{9D8B030D-6E8A-4147-A177-3AD203B41FA5}">
                      <a16:colId xmlns:a16="http://schemas.microsoft.com/office/drawing/2014/main" val="713031998"/>
                    </a:ext>
                  </a:extLst>
                </a:gridCol>
                <a:gridCol w="3733800">
                  <a:extLst>
                    <a:ext uri="{9D8B030D-6E8A-4147-A177-3AD203B41FA5}">
                      <a16:colId xmlns:a16="http://schemas.microsoft.com/office/drawing/2014/main" val="2810961413"/>
                    </a:ext>
                  </a:extLst>
                </a:gridCol>
              </a:tblGrid>
              <a:tr h="370840">
                <a:tc>
                  <a:txBody>
                    <a:bodyPr/>
                    <a:lstStyle/>
                    <a:p>
                      <a:pPr algn="ctr"/>
                      <a:r>
                        <a:rPr lang="en-US" dirty="0" smtClean="0"/>
                        <a:t>Type</a:t>
                      </a:r>
                      <a:endParaRPr lang="en-US" dirty="0"/>
                    </a:p>
                  </a:txBody>
                  <a:tcPr/>
                </a:tc>
                <a:tc>
                  <a:txBody>
                    <a:bodyPr/>
                    <a:lstStyle/>
                    <a:p>
                      <a:pPr algn="ctr"/>
                      <a:r>
                        <a:rPr lang="en-US" dirty="0" smtClean="0"/>
                        <a:t>Methods</a:t>
                      </a:r>
                      <a:endParaRPr lang="en-US" dirty="0"/>
                    </a:p>
                  </a:txBody>
                  <a:tcPr/>
                </a:tc>
                <a:tc>
                  <a:txBody>
                    <a:bodyPr/>
                    <a:lstStyle/>
                    <a:p>
                      <a:pPr algn="ctr"/>
                      <a:r>
                        <a:rPr lang="en-US" dirty="0" smtClean="0"/>
                        <a:t>Techniques</a:t>
                      </a:r>
                      <a:endParaRPr lang="en-US" dirty="0"/>
                    </a:p>
                  </a:txBody>
                  <a:tcPr/>
                </a:tc>
                <a:extLst>
                  <a:ext uri="{0D108BD9-81ED-4DB2-BD59-A6C34878D82A}">
                    <a16:rowId xmlns:a16="http://schemas.microsoft.com/office/drawing/2014/main" val="761261696"/>
                  </a:ext>
                </a:extLst>
              </a:tr>
              <a:tr h="370840">
                <a:tc>
                  <a:txBody>
                    <a:bodyPr/>
                    <a:lstStyle/>
                    <a:p>
                      <a:r>
                        <a:rPr lang="en-US" dirty="0" smtClean="0"/>
                        <a:t>1. Library Research</a:t>
                      </a:r>
                      <a:endParaRPr lang="en-US" dirty="0"/>
                    </a:p>
                  </a:txBody>
                  <a:tcPr/>
                </a:tc>
                <a:tc>
                  <a:txBody>
                    <a:bodyPr/>
                    <a:lstStyle/>
                    <a:p>
                      <a:pPr marL="400050" indent="-400050">
                        <a:buAutoNum type="romanLcParenBoth"/>
                      </a:pPr>
                      <a:r>
                        <a:rPr lang="en-US" dirty="0" smtClean="0"/>
                        <a:t>Analysis of historical records</a:t>
                      </a:r>
                    </a:p>
                    <a:p>
                      <a:pPr marL="400050" indent="-400050">
                        <a:buAutoNum type="romanLcParenBoth"/>
                      </a:pPr>
                      <a:r>
                        <a:rPr lang="en-US" dirty="0" smtClean="0"/>
                        <a:t>Analysis of documents</a:t>
                      </a:r>
                      <a:endParaRPr lang="en-US" dirty="0"/>
                    </a:p>
                  </a:txBody>
                  <a:tcPr/>
                </a:tc>
                <a:tc>
                  <a:txBody>
                    <a:bodyPr/>
                    <a:lstStyle/>
                    <a:p>
                      <a:r>
                        <a:rPr lang="en-US" dirty="0" smtClean="0"/>
                        <a:t>Recording of notes, content analysis, Tape and Film listening and analysis.</a:t>
                      </a:r>
                    </a:p>
                    <a:p>
                      <a:r>
                        <a:rPr lang="en-US" dirty="0" smtClean="0"/>
                        <a:t>Statistical compilation, and manipulations,</a:t>
                      </a:r>
                      <a:r>
                        <a:rPr lang="en-US" baseline="0" dirty="0" smtClean="0"/>
                        <a:t> reference and abstract guides, content analysis, Observational </a:t>
                      </a:r>
                      <a:r>
                        <a:rPr lang="en-US" baseline="0" dirty="0" err="1" smtClean="0"/>
                        <a:t>behavioural</a:t>
                      </a:r>
                      <a:r>
                        <a:rPr lang="en-US" baseline="0" dirty="0" smtClean="0"/>
                        <a:t> scales, use of score cards, etc. </a:t>
                      </a:r>
                      <a:endParaRPr lang="en-US" dirty="0"/>
                    </a:p>
                  </a:txBody>
                  <a:tcPr/>
                </a:tc>
                <a:extLst>
                  <a:ext uri="{0D108BD9-81ED-4DB2-BD59-A6C34878D82A}">
                    <a16:rowId xmlns:a16="http://schemas.microsoft.com/office/drawing/2014/main" val="1587356909"/>
                  </a:ext>
                </a:extLst>
              </a:tr>
              <a:tr h="370840">
                <a:tc>
                  <a:txBody>
                    <a:bodyPr/>
                    <a:lstStyle/>
                    <a:p>
                      <a:r>
                        <a:rPr lang="en-US" dirty="0" smtClean="0"/>
                        <a:t>2. Field Research</a:t>
                      </a:r>
                      <a:endParaRPr lang="en-US" dirty="0"/>
                    </a:p>
                  </a:txBody>
                  <a:tcPr/>
                </a:tc>
                <a:tc>
                  <a:txBody>
                    <a:bodyPr/>
                    <a:lstStyle/>
                    <a:p>
                      <a:pPr marL="400050" indent="-400050">
                        <a:buAutoNum type="romanLcParenBoth"/>
                      </a:pPr>
                      <a:r>
                        <a:rPr lang="en-US" dirty="0" smtClean="0"/>
                        <a:t>Non- participant direct observation</a:t>
                      </a:r>
                    </a:p>
                    <a:p>
                      <a:pPr marL="400050" indent="-400050">
                        <a:buAutoNum type="romanLcParenBoth"/>
                      </a:pPr>
                      <a:r>
                        <a:rPr lang="en-US" dirty="0" smtClean="0"/>
                        <a:t>Participant</a:t>
                      </a:r>
                      <a:r>
                        <a:rPr lang="en-US" baseline="0" dirty="0" smtClean="0"/>
                        <a:t> observation</a:t>
                      </a:r>
                    </a:p>
                    <a:p>
                      <a:pPr marL="400050" indent="-400050">
                        <a:buAutoNum type="romanLcParenBoth"/>
                      </a:pPr>
                      <a:r>
                        <a:rPr lang="en-US" baseline="0" dirty="0" smtClean="0"/>
                        <a:t>Mass observation</a:t>
                      </a:r>
                    </a:p>
                    <a:p>
                      <a:pPr marL="400050" indent="-400050">
                        <a:buAutoNum type="romanLcParenBoth"/>
                      </a:pPr>
                      <a:r>
                        <a:rPr lang="en-US" dirty="0" smtClean="0"/>
                        <a:t>Mail questionnaire</a:t>
                      </a:r>
                    </a:p>
                    <a:p>
                      <a:pPr marL="400050" indent="-400050">
                        <a:buAutoNum type="romanLcParenBoth"/>
                      </a:pPr>
                      <a:r>
                        <a:rPr lang="en-US" dirty="0" err="1" smtClean="0"/>
                        <a:t>Opinionaire</a:t>
                      </a:r>
                      <a:endParaRPr lang="en-US" dirty="0" smtClean="0"/>
                    </a:p>
                    <a:p>
                      <a:pPr marL="400050" indent="-400050">
                        <a:buAutoNum type="romanLcParenBoth"/>
                      </a:pPr>
                      <a:r>
                        <a:rPr lang="en-US" baseline="0" dirty="0" smtClean="0"/>
                        <a:t>Personal interview</a:t>
                      </a:r>
                    </a:p>
                    <a:p>
                      <a:pPr marL="400050" indent="-400050">
                        <a:buAutoNum type="romanLcParenBoth"/>
                      </a:pPr>
                      <a:r>
                        <a:rPr lang="en-US" baseline="0" dirty="0" err="1" smtClean="0"/>
                        <a:t>Focussed</a:t>
                      </a:r>
                      <a:r>
                        <a:rPr lang="en-US" baseline="0" dirty="0" smtClean="0"/>
                        <a:t> interview</a:t>
                      </a:r>
                    </a:p>
                    <a:p>
                      <a:pPr marL="400050" indent="-400050">
                        <a:buAutoNum type="romanLcParenBoth"/>
                      </a:pPr>
                      <a:r>
                        <a:rPr lang="en-US" baseline="0" dirty="0" smtClean="0"/>
                        <a:t>Group interview</a:t>
                      </a:r>
                    </a:p>
                    <a:p>
                      <a:pPr marL="400050" indent="-400050">
                        <a:buAutoNum type="romanLcParenBoth"/>
                      </a:pPr>
                      <a:r>
                        <a:rPr lang="en-US" baseline="0" dirty="0" smtClean="0"/>
                        <a:t>Telephone survey</a:t>
                      </a:r>
                    </a:p>
                    <a:p>
                      <a:pPr marL="400050" indent="-400050">
                        <a:buAutoNum type="romanLcParenBoth"/>
                      </a:pPr>
                      <a:r>
                        <a:rPr lang="en-US" baseline="0" dirty="0" smtClean="0"/>
                        <a:t>Case study and life history</a:t>
                      </a:r>
                    </a:p>
                    <a:p>
                      <a:pPr marL="400050" indent="-400050">
                        <a:buAutoNum type="romanLcParenBoth"/>
                      </a:pPr>
                      <a:endParaRPr lang="en-US" dirty="0"/>
                    </a:p>
                  </a:txBody>
                  <a:tcPr/>
                </a:tc>
                <a:tc>
                  <a:txBody>
                    <a:bodyPr/>
                    <a:lstStyle/>
                    <a:p>
                      <a:endParaRPr lang="en-US" dirty="0"/>
                    </a:p>
                  </a:txBody>
                  <a:tcPr/>
                </a:tc>
                <a:extLst>
                  <a:ext uri="{0D108BD9-81ED-4DB2-BD59-A6C34878D82A}">
                    <a16:rowId xmlns:a16="http://schemas.microsoft.com/office/drawing/2014/main" val="2332663593"/>
                  </a:ext>
                </a:extLst>
              </a:tr>
              <a:tr h="370840">
                <a:tc>
                  <a:txBody>
                    <a:bodyPr/>
                    <a:lstStyle/>
                    <a:p>
                      <a:r>
                        <a:rPr lang="en-US" dirty="0" smtClean="0"/>
                        <a:t>3. Laboratory Research</a:t>
                      </a:r>
                      <a:endParaRPr lang="en-US" dirty="0"/>
                    </a:p>
                  </a:txBody>
                  <a:tcPr/>
                </a:tc>
                <a:tc>
                  <a:txBody>
                    <a:bodyPr/>
                    <a:lstStyle/>
                    <a:p>
                      <a:r>
                        <a:rPr lang="en-US" dirty="0" smtClean="0"/>
                        <a:t>Small group</a:t>
                      </a:r>
                      <a:r>
                        <a:rPr lang="en-US" baseline="0" dirty="0" smtClean="0"/>
                        <a:t> study of random behavior, play and role analysis</a:t>
                      </a:r>
                      <a:endParaRPr lang="en-US" dirty="0"/>
                    </a:p>
                  </a:txBody>
                  <a:tcPr/>
                </a:tc>
                <a:tc>
                  <a:txBody>
                    <a:bodyPr/>
                    <a:lstStyle/>
                    <a:p>
                      <a:endParaRPr lang="en-US" dirty="0"/>
                    </a:p>
                  </a:txBody>
                  <a:tcPr/>
                </a:tc>
                <a:extLst>
                  <a:ext uri="{0D108BD9-81ED-4DB2-BD59-A6C34878D82A}">
                    <a16:rowId xmlns:a16="http://schemas.microsoft.com/office/drawing/2014/main" val="3858667871"/>
                  </a:ext>
                </a:extLst>
              </a:tr>
            </a:tbl>
          </a:graphicData>
        </a:graphic>
      </p:graphicFrame>
    </p:spTree>
    <p:extLst>
      <p:ext uri="{BB962C8B-B14F-4D97-AF65-F5344CB8AC3E}">
        <p14:creationId xmlns:p14="http://schemas.microsoft.com/office/powerpoint/2010/main" val="760186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blackGray">
          <a:xfrm>
            <a:off x="0" y="609600"/>
            <a:ext cx="9144000" cy="6248400"/>
          </a:xfrm>
          <a:gradFill flip="none" rotWithShape="1">
            <a:gsLst>
              <a:gs pos="42000">
                <a:srgbClr val="FF0066">
                  <a:tint val="66000"/>
                  <a:satMod val="160000"/>
                </a:srgbClr>
              </a:gs>
              <a:gs pos="79000">
                <a:srgbClr val="CDCBFD"/>
              </a:gs>
              <a:gs pos="100000">
                <a:srgbClr val="FF0066">
                  <a:tint val="23500"/>
                  <a:satMod val="160000"/>
                </a:srgbClr>
              </a:gs>
            </a:gsLst>
            <a:lin ang="16200000" scaled="1"/>
            <a:tileRect/>
          </a:gradFill>
        </p:spPr>
        <p:txBody>
          <a:bodyPr/>
          <a:lstStyle/>
          <a:p>
            <a:r>
              <a:rPr lang="en-US" dirty="0" smtClean="0">
                <a:solidFill>
                  <a:srgbClr val="006600"/>
                </a:solidFill>
              </a:rPr>
              <a:t>Research Methodology: </a:t>
            </a:r>
            <a:r>
              <a:rPr lang="en-US" dirty="0" smtClean="0"/>
              <a:t>It is a way to systematically solve the research problem. It may be understood as a science of studying how research is done scientifically. </a:t>
            </a:r>
            <a:br>
              <a:rPr lang="en-US" dirty="0" smtClean="0"/>
            </a:br>
            <a:r>
              <a:rPr lang="en-US" dirty="0" smtClean="0">
                <a:solidFill>
                  <a:srgbClr val="FFFF00"/>
                </a:solidFill>
              </a:rPr>
              <a:t>Note: </a:t>
            </a:r>
            <a:r>
              <a:rPr lang="en-US" dirty="0" smtClean="0">
                <a:solidFill>
                  <a:srgbClr val="FF0000"/>
                </a:solidFill>
              </a:rPr>
              <a:t>It is necessary for the researcher to know not only the research methods/techniques but also the methodology. </a:t>
            </a:r>
            <a:r>
              <a:rPr lang="en-US" dirty="0">
                <a:solidFill>
                  <a:srgbClr val="FF0000"/>
                </a:solidFill>
              </a:rPr>
              <a:t/>
            </a:r>
            <a:br>
              <a:rPr lang="en-US" dirty="0">
                <a:solidFill>
                  <a:srgbClr val="FF0000"/>
                </a:solidFill>
              </a:rPr>
            </a:br>
            <a:r>
              <a:rPr lang="en-US" dirty="0"/>
              <a:t> </a:t>
            </a:r>
            <a:r>
              <a:rPr lang="en-US" dirty="0" smtClean="0">
                <a:solidFill>
                  <a:schemeClr val="bg1"/>
                </a:solidFill>
              </a:rPr>
              <a:t>It </a:t>
            </a:r>
            <a:r>
              <a:rPr lang="en-US" dirty="0">
                <a:solidFill>
                  <a:schemeClr val="bg1"/>
                </a:solidFill>
              </a:rPr>
              <a:t>is necessary for the researcher to design his methodology for his problem as the same may differ from problem to problem.</a:t>
            </a:r>
            <a:br>
              <a:rPr lang="en-US" dirty="0">
                <a:solidFill>
                  <a:schemeClr val="bg1"/>
                </a:solidFill>
              </a:rPr>
            </a:br>
            <a:r>
              <a:rPr lang="en-US" dirty="0">
                <a:solidFill>
                  <a:srgbClr val="006600"/>
                </a:solidFill>
              </a:rPr>
              <a:t> </a:t>
            </a:r>
            <a:r>
              <a:rPr lang="en-US" dirty="0" smtClean="0">
                <a:solidFill>
                  <a:srgbClr val="006600"/>
                </a:solidFill>
              </a:rPr>
              <a:t>In </a:t>
            </a:r>
            <a:r>
              <a:rPr lang="en-US" dirty="0">
                <a:solidFill>
                  <a:srgbClr val="006600"/>
                </a:solidFill>
              </a:rPr>
              <a:t>research the </a:t>
            </a:r>
            <a:r>
              <a:rPr lang="en-US" dirty="0" smtClean="0">
                <a:solidFill>
                  <a:srgbClr val="006600"/>
                </a:solidFill>
              </a:rPr>
              <a:t>scientist/researcher/student/faculty </a:t>
            </a:r>
            <a:r>
              <a:rPr lang="en-US" dirty="0">
                <a:solidFill>
                  <a:srgbClr val="006600"/>
                </a:solidFill>
              </a:rPr>
              <a:t>has to expose the research decisions to evaluation before they are </a:t>
            </a:r>
            <a:r>
              <a:rPr lang="en-US" dirty="0" smtClean="0">
                <a:solidFill>
                  <a:srgbClr val="006600"/>
                </a:solidFill>
              </a:rPr>
              <a:t>implemented.</a:t>
            </a:r>
            <a:br>
              <a:rPr lang="en-US" dirty="0" smtClean="0">
                <a:solidFill>
                  <a:srgbClr val="006600"/>
                </a:solidFill>
              </a:rPr>
            </a:br>
            <a:endParaRPr lang="en-US" dirty="0">
              <a:solidFill>
                <a:srgbClr val="006600"/>
              </a:solidFill>
            </a:endParaRPr>
          </a:p>
        </p:txBody>
      </p:sp>
      <p:sp>
        <p:nvSpPr>
          <p:cNvPr id="4" name="Date Placeholder 3"/>
          <p:cNvSpPr>
            <a:spLocks noGrp="1"/>
          </p:cNvSpPr>
          <p:nvPr>
            <p:ph type="dt" sz="half" idx="10"/>
          </p:nvPr>
        </p:nvSpPr>
        <p:spPr/>
        <p:txBody>
          <a:bodyPr/>
          <a:lstStyle/>
          <a:p>
            <a:pPr>
              <a:defRPr/>
            </a:pPr>
            <a:fld id="{1C78F0B6-486C-42D9-A29A-B43522B8A5B0}"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31</a:t>
            </a:fld>
            <a:endParaRPr lang="en-IN"/>
          </a:p>
        </p:txBody>
      </p:sp>
    </p:spTree>
    <p:extLst>
      <p:ext uri="{BB962C8B-B14F-4D97-AF65-F5344CB8AC3E}">
        <p14:creationId xmlns:p14="http://schemas.microsoft.com/office/powerpoint/2010/main" val="23254909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blackGray">
          <a:xfrm>
            <a:off x="0" y="609600"/>
            <a:ext cx="9144000" cy="6248400"/>
          </a:xfrm>
          <a:gradFill flip="none" rotWithShape="1">
            <a:gsLst>
              <a:gs pos="42000">
                <a:srgbClr val="FF0066">
                  <a:tint val="66000"/>
                  <a:satMod val="160000"/>
                </a:srgbClr>
              </a:gs>
              <a:gs pos="79000">
                <a:srgbClr val="CDCBFD"/>
              </a:gs>
              <a:gs pos="100000">
                <a:srgbClr val="FF0066">
                  <a:tint val="23500"/>
                  <a:satMod val="160000"/>
                </a:srgbClr>
              </a:gs>
            </a:gsLst>
            <a:lin ang="16200000" scaled="1"/>
            <a:tileRect/>
          </a:gradFill>
        </p:spPr>
        <p:txBody>
          <a:bodyPr/>
          <a:lstStyle/>
          <a:p>
            <a:pPr marL="514350" indent="-514350">
              <a:buFont typeface="Wingdings" panose="05000000000000000000" pitchFamily="2" charset="2"/>
              <a:buChar char="§"/>
            </a:pPr>
            <a:r>
              <a:rPr lang="en-US" dirty="0" smtClean="0">
                <a:solidFill>
                  <a:srgbClr val="006600"/>
                </a:solidFill>
              </a:rPr>
              <a:t>Research </a:t>
            </a:r>
            <a:r>
              <a:rPr lang="en-US" dirty="0">
                <a:solidFill>
                  <a:srgbClr val="006600"/>
                </a:solidFill>
              </a:rPr>
              <a:t>methodology has many dimensions and research methods do constitute a part of the research </a:t>
            </a:r>
            <a:r>
              <a:rPr lang="en-US" dirty="0" smtClean="0">
                <a:solidFill>
                  <a:srgbClr val="006600"/>
                </a:solidFill>
              </a:rPr>
              <a:t>methodology.</a:t>
            </a:r>
            <a:br>
              <a:rPr lang="en-US" dirty="0" smtClean="0">
                <a:solidFill>
                  <a:srgbClr val="006600"/>
                </a:solidFill>
              </a:rPr>
            </a:br>
            <a:r>
              <a:rPr lang="en-US" dirty="0" smtClean="0">
                <a:solidFill>
                  <a:srgbClr val="006600"/>
                </a:solidFill>
              </a:rPr>
              <a:t/>
            </a:r>
            <a:br>
              <a:rPr lang="en-US" dirty="0" smtClean="0">
                <a:solidFill>
                  <a:srgbClr val="006600"/>
                </a:solidFill>
              </a:rPr>
            </a:br>
            <a:r>
              <a:rPr lang="en-US" dirty="0" smtClean="0">
                <a:solidFill>
                  <a:srgbClr val="006600"/>
                </a:solidFill>
              </a:rPr>
              <a:t>The </a:t>
            </a:r>
            <a:r>
              <a:rPr lang="en-US" dirty="0">
                <a:solidFill>
                  <a:srgbClr val="006600"/>
                </a:solidFill>
              </a:rPr>
              <a:t>scope of research methodology is wider than that of research methods. </a:t>
            </a:r>
            <a:r>
              <a:rPr lang="en-US" dirty="0" smtClean="0">
                <a:solidFill>
                  <a:srgbClr val="006600"/>
                </a:solidFill>
              </a:rPr>
              <a:t/>
            </a:r>
            <a:br>
              <a:rPr lang="en-US" dirty="0" smtClean="0">
                <a:solidFill>
                  <a:srgbClr val="006600"/>
                </a:solidFill>
              </a:rPr>
            </a:br>
            <a:r>
              <a:rPr lang="en-US" dirty="0" smtClean="0">
                <a:solidFill>
                  <a:srgbClr val="006600"/>
                </a:solidFill>
              </a:rPr>
              <a:t/>
            </a:r>
            <a:br>
              <a:rPr lang="en-US" dirty="0" smtClean="0">
                <a:solidFill>
                  <a:srgbClr val="006600"/>
                </a:solidFill>
              </a:rPr>
            </a:br>
            <a:r>
              <a:rPr lang="en-US" dirty="0">
                <a:solidFill>
                  <a:srgbClr val="006600"/>
                </a:solidFill>
              </a:rPr>
              <a:t/>
            </a:r>
            <a:br>
              <a:rPr lang="en-US" dirty="0">
                <a:solidFill>
                  <a:srgbClr val="006600"/>
                </a:solidFill>
              </a:rPr>
            </a:br>
            <a:r>
              <a:rPr lang="en-US" sz="2800" dirty="0" smtClean="0">
                <a:solidFill>
                  <a:srgbClr val="006600"/>
                </a:solidFill>
              </a:rPr>
              <a:t>Thus</a:t>
            </a:r>
            <a:r>
              <a:rPr lang="en-US" sz="2800" dirty="0">
                <a:solidFill>
                  <a:srgbClr val="006600"/>
                </a:solidFill>
              </a:rPr>
              <a:t>, when we talk of research methodology we not only talk of the research methods but also consider the logic behind the methods we use in the context of our research study and explain why we are using a particular method or technique and why we are not using others so that research results are capable of being evaluated either by the researcher himself or by others.</a:t>
            </a:r>
          </a:p>
        </p:txBody>
      </p:sp>
      <p:sp>
        <p:nvSpPr>
          <p:cNvPr id="4" name="Date Placeholder 3"/>
          <p:cNvSpPr>
            <a:spLocks noGrp="1"/>
          </p:cNvSpPr>
          <p:nvPr>
            <p:ph type="dt" sz="half" idx="10"/>
          </p:nvPr>
        </p:nvSpPr>
        <p:spPr/>
        <p:txBody>
          <a:bodyPr/>
          <a:lstStyle/>
          <a:p>
            <a:pPr>
              <a:defRPr/>
            </a:pPr>
            <a:fld id="{1C78F0B6-486C-42D9-A29A-B43522B8A5B0}"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32</a:t>
            </a:fld>
            <a:endParaRPr lang="en-IN"/>
          </a:p>
        </p:txBody>
      </p:sp>
    </p:spTree>
    <p:extLst>
      <p:ext uri="{BB962C8B-B14F-4D97-AF65-F5344CB8AC3E}">
        <p14:creationId xmlns:p14="http://schemas.microsoft.com/office/powerpoint/2010/main" val="796205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blackGray">
          <a:xfrm>
            <a:off x="0" y="609600"/>
            <a:ext cx="9144000" cy="6248400"/>
          </a:xfrm>
          <a:solidFill>
            <a:srgbClr val="CDCBFD"/>
          </a:solidFill>
          <a:ln>
            <a:solidFill>
              <a:srgbClr val="FF0066"/>
            </a:solidFill>
          </a:ln>
        </p:spPr>
        <p:txBody>
          <a:bodyPr/>
          <a:lstStyle/>
          <a:p>
            <a:r>
              <a:rPr lang="en-US" dirty="0" smtClean="0">
                <a:solidFill>
                  <a:srgbClr val="006600"/>
                </a:solidFill>
              </a:rPr>
              <a:t>1) Why </a:t>
            </a:r>
            <a:r>
              <a:rPr lang="en-US" dirty="0">
                <a:solidFill>
                  <a:srgbClr val="006600"/>
                </a:solidFill>
              </a:rPr>
              <a:t>a research study has been </a:t>
            </a:r>
            <a:r>
              <a:rPr lang="en-US" dirty="0" smtClean="0">
                <a:solidFill>
                  <a:srgbClr val="006600"/>
                </a:solidFill>
              </a:rPr>
              <a:t>undertaken</a:t>
            </a:r>
            <a:r>
              <a:rPr lang="en-US" dirty="0">
                <a:solidFill>
                  <a:srgbClr val="006600"/>
                </a:solidFill>
              </a:rPr>
              <a:t>?</a:t>
            </a:r>
            <a:r>
              <a:rPr lang="en-US" dirty="0" smtClean="0">
                <a:solidFill>
                  <a:srgbClr val="006600"/>
                </a:solidFill>
              </a:rPr>
              <a:t/>
            </a:r>
            <a:br>
              <a:rPr lang="en-US" dirty="0" smtClean="0">
                <a:solidFill>
                  <a:srgbClr val="006600"/>
                </a:solidFill>
              </a:rPr>
            </a:br>
            <a:r>
              <a:rPr lang="en-US" dirty="0" smtClean="0">
                <a:solidFill>
                  <a:srgbClr val="006600"/>
                </a:solidFill>
              </a:rPr>
              <a:t>2) How </a:t>
            </a:r>
            <a:r>
              <a:rPr lang="en-US" dirty="0">
                <a:solidFill>
                  <a:srgbClr val="006600"/>
                </a:solidFill>
              </a:rPr>
              <a:t>the research problem has been </a:t>
            </a:r>
            <a:r>
              <a:rPr lang="en-US" dirty="0" smtClean="0">
                <a:solidFill>
                  <a:srgbClr val="006600"/>
                </a:solidFill>
              </a:rPr>
              <a:t>defined ?</a:t>
            </a:r>
            <a:br>
              <a:rPr lang="en-US" dirty="0" smtClean="0">
                <a:solidFill>
                  <a:srgbClr val="006600"/>
                </a:solidFill>
              </a:rPr>
            </a:br>
            <a:r>
              <a:rPr lang="en-US" dirty="0" smtClean="0">
                <a:solidFill>
                  <a:srgbClr val="006600"/>
                </a:solidFill>
              </a:rPr>
              <a:t>3) In </a:t>
            </a:r>
            <a:r>
              <a:rPr lang="en-US" dirty="0">
                <a:solidFill>
                  <a:srgbClr val="006600"/>
                </a:solidFill>
              </a:rPr>
              <a:t>what way and why the hypothesis has been </a:t>
            </a:r>
            <a:r>
              <a:rPr lang="en-US" dirty="0" smtClean="0">
                <a:solidFill>
                  <a:srgbClr val="006600"/>
                </a:solidFill>
              </a:rPr>
              <a:t>formulated</a:t>
            </a:r>
            <a:r>
              <a:rPr lang="en-US" dirty="0">
                <a:solidFill>
                  <a:srgbClr val="006600"/>
                </a:solidFill>
              </a:rPr>
              <a:t>?</a:t>
            </a:r>
            <a:r>
              <a:rPr lang="en-US" dirty="0" smtClean="0">
                <a:solidFill>
                  <a:srgbClr val="006600"/>
                </a:solidFill>
              </a:rPr>
              <a:t/>
            </a:r>
            <a:br>
              <a:rPr lang="en-US" dirty="0" smtClean="0">
                <a:solidFill>
                  <a:srgbClr val="006600"/>
                </a:solidFill>
              </a:rPr>
            </a:br>
            <a:r>
              <a:rPr lang="en-US" dirty="0" smtClean="0">
                <a:solidFill>
                  <a:srgbClr val="006600"/>
                </a:solidFill>
              </a:rPr>
              <a:t>4) What </a:t>
            </a:r>
            <a:r>
              <a:rPr lang="en-US" dirty="0">
                <a:solidFill>
                  <a:srgbClr val="006600"/>
                </a:solidFill>
              </a:rPr>
              <a:t>data have been collected </a:t>
            </a:r>
            <a:r>
              <a:rPr lang="en-US" dirty="0" smtClean="0">
                <a:solidFill>
                  <a:srgbClr val="006600"/>
                </a:solidFill>
              </a:rPr>
              <a:t>?</a:t>
            </a:r>
            <a:br>
              <a:rPr lang="en-US" dirty="0" smtClean="0">
                <a:solidFill>
                  <a:srgbClr val="006600"/>
                </a:solidFill>
              </a:rPr>
            </a:br>
            <a:r>
              <a:rPr lang="en-US" dirty="0" smtClean="0">
                <a:solidFill>
                  <a:srgbClr val="006600"/>
                </a:solidFill>
              </a:rPr>
              <a:t>5) What </a:t>
            </a:r>
            <a:r>
              <a:rPr lang="en-US" dirty="0">
                <a:solidFill>
                  <a:srgbClr val="006600"/>
                </a:solidFill>
              </a:rPr>
              <a:t>particular method has been </a:t>
            </a:r>
            <a:r>
              <a:rPr lang="en-US" dirty="0" smtClean="0">
                <a:solidFill>
                  <a:srgbClr val="006600"/>
                </a:solidFill>
              </a:rPr>
              <a:t>adopted</a:t>
            </a:r>
            <a:r>
              <a:rPr lang="en-US" dirty="0">
                <a:solidFill>
                  <a:srgbClr val="006600"/>
                </a:solidFill>
              </a:rPr>
              <a:t>?</a:t>
            </a:r>
            <a:r>
              <a:rPr lang="en-US" dirty="0" smtClean="0">
                <a:solidFill>
                  <a:srgbClr val="006600"/>
                </a:solidFill>
              </a:rPr>
              <a:t/>
            </a:r>
            <a:br>
              <a:rPr lang="en-US" dirty="0" smtClean="0">
                <a:solidFill>
                  <a:srgbClr val="006600"/>
                </a:solidFill>
              </a:rPr>
            </a:br>
            <a:r>
              <a:rPr lang="en-US" dirty="0" smtClean="0">
                <a:solidFill>
                  <a:srgbClr val="006600"/>
                </a:solidFill>
              </a:rPr>
              <a:t>6) Why </a:t>
            </a:r>
            <a:r>
              <a:rPr lang="en-US" dirty="0">
                <a:solidFill>
                  <a:srgbClr val="006600"/>
                </a:solidFill>
              </a:rPr>
              <a:t>particular technique of </a:t>
            </a:r>
            <a:r>
              <a:rPr lang="en-US" dirty="0" err="1">
                <a:solidFill>
                  <a:srgbClr val="006600"/>
                </a:solidFill>
              </a:rPr>
              <a:t>analysing</a:t>
            </a:r>
            <a:r>
              <a:rPr lang="en-US" dirty="0">
                <a:solidFill>
                  <a:srgbClr val="006600"/>
                </a:solidFill>
              </a:rPr>
              <a:t> data has been used and a host of similar other questions are usually answered </a:t>
            </a:r>
            <a:r>
              <a:rPr lang="en-US" dirty="0" smtClean="0">
                <a:solidFill>
                  <a:srgbClr val="006600"/>
                </a:solidFill>
              </a:rPr>
              <a:t>when </a:t>
            </a:r>
            <a:r>
              <a:rPr lang="en-US" dirty="0">
                <a:solidFill>
                  <a:srgbClr val="006600"/>
                </a:solidFill>
              </a:rPr>
              <a:t>we talk of research methodology concerning a research problem or study.</a:t>
            </a:r>
            <a:endParaRPr lang="en-US" sz="2800" dirty="0">
              <a:solidFill>
                <a:srgbClr val="006600"/>
              </a:solidFill>
            </a:endParaRPr>
          </a:p>
        </p:txBody>
      </p:sp>
      <p:sp>
        <p:nvSpPr>
          <p:cNvPr id="4" name="Date Placeholder 3"/>
          <p:cNvSpPr>
            <a:spLocks noGrp="1"/>
          </p:cNvSpPr>
          <p:nvPr>
            <p:ph type="dt" sz="half" idx="10"/>
          </p:nvPr>
        </p:nvSpPr>
        <p:spPr/>
        <p:txBody>
          <a:bodyPr/>
          <a:lstStyle/>
          <a:p>
            <a:pPr>
              <a:defRPr/>
            </a:pPr>
            <a:fld id="{1C78F0B6-486C-42D9-A29A-B43522B8A5B0}"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33</a:t>
            </a:fld>
            <a:endParaRPr lang="en-IN"/>
          </a:p>
        </p:txBody>
      </p:sp>
    </p:spTree>
    <p:extLst>
      <p:ext uri="{BB962C8B-B14F-4D97-AF65-F5344CB8AC3E}">
        <p14:creationId xmlns:p14="http://schemas.microsoft.com/office/powerpoint/2010/main" val="14810811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762000"/>
            <a:ext cx="7772400" cy="536575"/>
          </a:xfrm>
          <a:solidFill>
            <a:srgbClr val="FFFF00"/>
          </a:solidFill>
        </p:spPr>
        <p:txBody>
          <a:bodyPr/>
          <a:lstStyle/>
          <a:p>
            <a:r>
              <a:rPr lang="en-US" dirty="0">
                <a:solidFill>
                  <a:srgbClr val="2A20F8"/>
                </a:solidFill>
              </a:rPr>
              <a:t>Research and Scientific Method</a:t>
            </a:r>
            <a:br>
              <a:rPr lang="en-US" dirty="0">
                <a:solidFill>
                  <a:srgbClr val="2A20F8"/>
                </a:solidFill>
              </a:rPr>
            </a:br>
            <a:endParaRPr lang="en-US" dirty="0">
              <a:solidFill>
                <a:srgbClr val="2A20F8"/>
              </a:solidFill>
            </a:endParaRPr>
          </a:p>
        </p:txBody>
      </p:sp>
      <p:sp>
        <p:nvSpPr>
          <p:cNvPr id="3" name="Subtitle 2"/>
          <p:cNvSpPr>
            <a:spLocks noGrp="1"/>
          </p:cNvSpPr>
          <p:nvPr>
            <p:ph type="subTitle" idx="1"/>
          </p:nvPr>
        </p:nvSpPr>
        <p:spPr>
          <a:xfrm>
            <a:off x="0" y="1676400"/>
            <a:ext cx="8839200" cy="4495800"/>
          </a:xfrm>
        </p:spPr>
        <p:txBody>
          <a:bodyPr/>
          <a:lstStyle/>
          <a:p>
            <a:r>
              <a:rPr lang="en-US" sz="3200" dirty="0">
                <a:solidFill>
                  <a:srgbClr val="000099"/>
                </a:solidFill>
              </a:rPr>
              <a:t> </a:t>
            </a:r>
            <a:r>
              <a:rPr lang="en-US" sz="3200" dirty="0" smtClean="0">
                <a:solidFill>
                  <a:srgbClr val="000099"/>
                </a:solidFill>
              </a:rPr>
              <a:t>“</a:t>
            </a:r>
            <a:r>
              <a:rPr lang="en-US" sz="3200" dirty="0">
                <a:solidFill>
                  <a:srgbClr val="000099"/>
                </a:solidFill>
              </a:rPr>
              <a:t>The scientific method is one and same in the branches (of science) and that method is the method of all logically trained minds … the unity of all sciences consists alone in its methods, not its material; the man who classifies facts of any kind whatever, who sees their mutual relation and describes their sequences, is applying the Scientific Method and is a man of </a:t>
            </a:r>
            <a:r>
              <a:rPr lang="en-US" sz="3200" dirty="0" smtClean="0">
                <a:solidFill>
                  <a:srgbClr val="000099"/>
                </a:solidFill>
              </a:rPr>
              <a:t>science.</a:t>
            </a:r>
          </a:p>
          <a:p>
            <a:pPr algn="r"/>
            <a:r>
              <a:rPr lang="en-US" sz="3200" dirty="0" smtClean="0">
                <a:solidFill>
                  <a:srgbClr val="000099"/>
                </a:solidFill>
              </a:rPr>
              <a:t>- Karl </a:t>
            </a:r>
            <a:r>
              <a:rPr lang="en-US" sz="3200" dirty="0">
                <a:solidFill>
                  <a:srgbClr val="000099"/>
                </a:solidFill>
              </a:rPr>
              <a:t>Pearson </a:t>
            </a:r>
            <a:r>
              <a:rPr lang="en-US" sz="3200" dirty="0" smtClean="0">
                <a:solidFill>
                  <a:srgbClr val="000099"/>
                </a:solidFill>
              </a:rPr>
              <a:t>writes</a:t>
            </a:r>
          </a:p>
          <a:p>
            <a:endParaRPr lang="en-US" sz="3200" dirty="0">
              <a:solidFill>
                <a:srgbClr val="000099"/>
              </a:solidFill>
            </a:endParaRPr>
          </a:p>
        </p:txBody>
      </p:sp>
      <p:sp>
        <p:nvSpPr>
          <p:cNvPr id="4" name="Date Placeholder 3"/>
          <p:cNvSpPr>
            <a:spLocks noGrp="1"/>
          </p:cNvSpPr>
          <p:nvPr>
            <p:ph type="dt" sz="half" idx="10"/>
          </p:nvPr>
        </p:nvSpPr>
        <p:spPr/>
        <p:txBody>
          <a:bodyPr/>
          <a:lstStyle/>
          <a:p>
            <a:pPr>
              <a:defRPr/>
            </a:pPr>
            <a:fld id="{221C75B2-DEF2-40C0-A94D-3359887AEFA5}"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34</a:t>
            </a:fld>
            <a:endParaRPr lang="en-IN"/>
          </a:p>
        </p:txBody>
      </p:sp>
    </p:spTree>
    <p:extLst>
      <p:ext uri="{BB962C8B-B14F-4D97-AF65-F5344CB8AC3E}">
        <p14:creationId xmlns:p14="http://schemas.microsoft.com/office/powerpoint/2010/main" val="29939673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762000"/>
            <a:ext cx="7772400" cy="536575"/>
          </a:xfrm>
          <a:solidFill>
            <a:srgbClr val="FFFF00"/>
          </a:solidFill>
        </p:spPr>
        <p:txBody>
          <a:bodyPr/>
          <a:lstStyle/>
          <a:p>
            <a:r>
              <a:rPr lang="en-US" dirty="0">
                <a:solidFill>
                  <a:srgbClr val="2A20F8"/>
                </a:solidFill>
              </a:rPr>
              <a:t>Research and Scientific </a:t>
            </a:r>
            <a:r>
              <a:rPr lang="en-US" dirty="0" smtClean="0">
                <a:solidFill>
                  <a:srgbClr val="2A20F8"/>
                </a:solidFill>
              </a:rPr>
              <a:t>Method continued…</a:t>
            </a:r>
            <a:r>
              <a:rPr lang="en-US" dirty="0">
                <a:solidFill>
                  <a:srgbClr val="2A20F8"/>
                </a:solidFill>
              </a:rPr>
              <a:t/>
            </a:r>
            <a:br>
              <a:rPr lang="en-US" dirty="0">
                <a:solidFill>
                  <a:srgbClr val="2A20F8"/>
                </a:solidFill>
              </a:rPr>
            </a:br>
            <a:endParaRPr lang="en-US" dirty="0">
              <a:solidFill>
                <a:srgbClr val="2A20F8"/>
              </a:solidFill>
            </a:endParaRPr>
          </a:p>
        </p:txBody>
      </p:sp>
      <p:sp>
        <p:nvSpPr>
          <p:cNvPr id="3" name="Subtitle 2"/>
          <p:cNvSpPr>
            <a:spLocks noGrp="1"/>
          </p:cNvSpPr>
          <p:nvPr>
            <p:ph type="subTitle" idx="1"/>
          </p:nvPr>
        </p:nvSpPr>
        <p:spPr>
          <a:xfrm>
            <a:off x="0" y="1676399"/>
            <a:ext cx="9144000" cy="5045075"/>
          </a:xfrm>
        </p:spPr>
        <p:txBody>
          <a:bodyPr/>
          <a:lstStyle/>
          <a:p>
            <a:pPr algn="l"/>
            <a:r>
              <a:rPr lang="en-US" sz="2400" dirty="0">
                <a:solidFill>
                  <a:srgbClr val="000099"/>
                </a:solidFill>
              </a:rPr>
              <a:t> The scientific method is, thus, based on certain basic postulates which can be stated as under:</a:t>
            </a:r>
          </a:p>
          <a:p>
            <a:pPr marL="514350" indent="-514350" algn="l">
              <a:buAutoNum type="arabicPeriod"/>
            </a:pPr>
            <a:r>
              <a:rPr lang="en-US" sz="2400" dirty="0" smtClean="0">
                <a:solidFill>
                  <a:srgbClr val="000099"/>
                </a:solidFill>
              </a:rPr>
              <a:t>It </a:t>
            </a:r>
            <a:r>
              <a:rPr lang="en-US" sz="2400" dirty="0">
                <a:solidFill>
                  <a:srgbClr val="000099"/>
                </a:solidFill>
              </a:rPr>
              <a:t>relies on empirical evidence; </a:t>
            </a:r>
            <a:endParaRPr lang="en-US" sz="2400" dirty="0" smtClean="0">
              <a:solidFill>
                <a:srgbClr val="000099"/>
              </a:solidFill>
            </a:endParaRPr>
          </a:p>
          <a:p>
            <a:pPr marL="514350" indent="-514350" algn="l">
              <a:buAutoNum type="arabicPeriod"/>
            </a:pPr>
            <a:r>
              <a:rPr lang="en-US" sz="2400" dirty="0" smtClean="0">
                <a:solidFill>
                  <a:srgbClr val="000099"/>
                </a:solidFill>
              </a:rPr>
              <a:t>It </a:t>
            </a:r>
            <a:r>
              <a:rPr lang="en-US" sz="2400" dirty="0">
                <a:solidFill>
                  <a:srgbClr val="000099"/>
                </a:solidFill>
              </a:rPr>
              <a:t>utilizes relevant concepts; </a:t>
            </a:r>
            <a:endParaRPr lang="en-US" sz="2400" dirty="0" smtClean="0">
              <a:solidFill>
                <a:srgbClr val="000099"/>
              </a:solidFill>
            </a:endParaRPr>
          </a:p>
          <a:p>
            <a:pPr marL="514350" indent="-514350" algn="l">
              <a:buAutoNum type="arabicPeriod"/>
            </a:pPr>
            <a:r>
              <a:rPr lang="en-US" sz="2400" dirty="0" smtClean="0">
                <a:solidFill>
                  <a:srgbClr val="000099"/>
                </a:solidFill>
              </a:rPr>
              <a:t>It </a:t>
            </a:r>
            <a:r>
              <a:rPr lang="en-US" sz="2400" dirty="0">
                <a:solidFill>
                  <a:srgbClr val="000099"/>
                </a:solidFill>
              </a:rPr>
              <a:t>is committed to only objective considerations; </a:t>
            </a:r>
            <a:endParaRPr lang="en-US" sz="2400" dirty="0" smtClean="0">
              <a:solidFill>
                <a:srgbClr val="000099"/>
              </a:solidFill>
            </a:endParaRPr>
          </a:p>
          <a:p>
            <a:pPr marL="514350" indent="-514350" algn="l">
              <a:buAutoNum type="arabicPeriod"/>
            </a:pPr>
            <a:r>
              <a:rPr lang="en-US" sz="2400" dirty="0" smtClean="0">
                <a:solidFill>
                  <a:srgbClr val="000099"/>
                </a:solidFill>
              </a:rPr>
              <a:t>It </a:t>
            </a:r>
            <a:r>
              <a:rPr lang="en-US" sz="2400" dirty="0">
                <a:solidFill>
                  <a:srgbClr val="000099"/>
                </a:solidFill>
              </a:rPr>
              <a:t>presupposes ethical neutrality, i.e., it aims at nothing but making only adequate and correct statements about population objects; </a:t>
            </a:r>
            <a:endParaRPr lang="en-US" sz="2400" dirty="0" smtClean="0">
              <a:solidFill>
                <a:srgbClr val="000099"/>
              </a:solidFill>
            </a:endParaRPr>
          </a:p>
          <a:p>
            <a:pPr marL="514350" indent="-514350" algn="l">
              <a:buAutoNum type="arabicPeriod"/>
            </a:pPr>
            <a:r>
              <a:rPr lang="en-US" sz="2400" dirty="0" smtClean="0">
                <a:solidFill>
                  <a:srgbClr val="000099"/>
                </a:solidFill>
              </a:rPr>
              <a:t>It </a:t>
            </a:r>
            <a:r>
              <a:rPr lang="en-US" sz="2400" dirty="0">
                <a:solidFill>
                  <a:srgbClr val="000099"/>
                </a:solidFill>
              </a:rPr>
              <a:t>results into probabilistic predictions; </a:t>
            </a:r>
            <a:endParaRPr lang="en-US" sz="2400" dirty="0" smtClean="0">
              <a:solidFill>
                <a:srgbClr val="000099"/>
              </a:solidFill>
            </a:endParaRPr>
          </a:p>
          <a:p>
            <a:pPr marL="514350" indent="-514350" algn="l">
              <a:buAutoNum type="arabicPeriod"/>
            </a:pPr>
            <a:r>
              <a:rPr lang="en-US" sz="2400" dirty="0" smtClean="0">
                <a:solidFill>
                  <a:srgbClr val="000099"/>
                </a:solidFill>
              </a:rPr>
              <a:t>Its </a:t>
            </a:r>
            <a:r>
              <a:rPr lang="en-US" sz="2400" dirty="0">
                <a:solidFill>
                  <a:srgbClr val="000099"/>
                </a:solidFill>
              </a:rPr>
              <a:t>methodology is made known to all concerned for critical scrutiny are for use in testing the conclusions through replication; </a:t>
            </a:r>
            <a:endParaRPr lang="en-US" sz="2400" dirty="0" smtClean="0">
              <a:solidFill>
                <a:srgbClr val="000099"/>
              </a:solidFill>
            </a:endParaRPr>
          </a:p>
          <a:p>
            <a:pPr marL="514350" indent="-514350" algn="l">
              <a:buAutoNum type="arabicPeriod"/>
            </a:pPr>
            <a:r>
              <a:rPr lang="en-US" sz="2400" dirty="0" smtClean="0">
                <a:solidFill>
                  <a:srgbClr val="000099"/>
                </a:solidFill>
              </a:rPr>
              <a:t>It </a:t>
            </a:r>
            <a:r>
              <a:rPr lang="en-US" sz="2400" dirty="0">
                <a:solidFill>
                  <a:srgbClr val="000099"/>
                </a:solidFill>
              </a:rPr>
              <a:t>aims at formulating most general axioms or what can be termed as scientific theories.</a:t>
            </a:r>
          </a:p>
          <a:p>
            <a:pPr algn="l"/>
            <a:endParaRPr lang="en-US" sz="2400" dirty="0">
              <a:solidFill>
                <a:srgbClr val="000099"/>
              </a:solidFill>
            </a:endParaRPr>
          </a:p>
        </p:txBody>
      </p:sp>
      <p:sp>
        <p:nvSpPr>
          <p:cNvPr id="4" name="Date Placeholder 3"/>
          <p:cNvSpPr>
            <a:spLocks noGrp="1"/>
          </p:cNvSpPr>
          <p:nvPr>
            <p:ph type="dt" sz="half" idx="10"/>
          </p:nvPr>
        </p:nvSpPr>
        <p:spPr/>
        <p:txBody>
          <a:bodyPr/>
          <a:lstStyle/>
          <a:p>
            <a:pPr>
              <a:defRPr/>
            </a:pPr>
            <a:fld id="{221C75B2-DEF2-40C0-A94D-3359887AEFA5}"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35</a:t>
            </a:fld>
            <a:endParaRPr lang="en-IN"/>
          </a:p>
        </p:txBody>
      </p:sp>
    </p:spTree>
    <p:extLst>
      <p:ext uri="{BB962C8B-B14F-4D97-AF65-F5344CB8AC3E}">
        <p14:creationId xmlns:p14="http://schemas.microsoft.com/office/powerpoint/2010/main" val="6409622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838200"/>
            <a:ext cx="8229600" cy="460375"/>
          </a:xfrm>
          <a:solidFill>
            <a:srgbClr val="FFFF00"/>
          </a:solidFill>
        </p:spPr>
        <p:txBody>
          <a:bodyPr/>
          <a:lstStyle/>
          <a:p>
            <a:r>
              <a:rPr lang="en-US" dirty="0"/>
              <a:t>Importance of Knowing How Research is Done </a:t>
            </a:r>
          </a:p>
        </p:txBody>
      </p:sp>
      <p:sp>
        <p:nvSpPr>
          <p:cNvPr id="3" name="Subtitle 2"/>
          <p:cNvSpPr>
            <a:spLocks noGrp="1"/>
          </p:cNvSpPr>
          <p:nvPr>
            <p:ph type="subTitle" idx="1"/>
          </p:nvPr>
        </p:nvSpPr>
        <p:spPr>
          <a:xfrm>
            <a:off x="152400" y="1298575"/>
            <a:ext cx="8839200" cy="2282825"/>
          </a:xfrm>
        </p:spPr>
        <p:txBody>
          <a:bodyPr/>
          <a:lstStyle/>
          <a:p>
            <a:pPr marL="342900" indent="-342900" algn="l">
              <a:buFont typeface="Arial" panose="020B0604020202020204" pitchFamily="34" charset="0"/>
              <a:buChar char="•"/>
            </a:pPr>
            <a:r>
              <a:rPr lang="en-US" b="1" dirty="0" smtClean="0">
                <a:solidFill>
                  <a:srgbClr val="2A20F8"/>
                </a:solidFill>
              </a:rPr>
              <a:t>The </a:t>
            </a:r>
            <a:r>
              <a:rPr lang="en-US" b="1" dirty="0">
                <a:solidFill>
                  <a:srgbClr val="2A20F8"/>
                </a:solidFill>
              </a:rPr>
              <a:t>knowledge of methodology provides good training specially to the new research worker and enables him to do better research. </a:t>
            </a:r>
            <a:r>
              <a:rPr lang="en-US" b="1" dirty="0" smtClean="0">
                <a:solidFill>
                  <a:srgbClr val="2A20F8"/>
                </a:solidFill>
              </a:rPr>
              <a:t>Those </a:t>
            </a:r>
            <a:r>
              <a:rPr lang="en-US" b="1" dirty="0">
                <a:solidFill>
                  <a:srgbClr val="2A20F8"/>
                </a:solidFill>
              </a:rPr>
              <a:t>aspiring for careerism in research must develop the skill of using research techniques and must thoroughly understand the logic behind them. </a:t>
            </a:r>
            <a:endParaRPr lang="en-US" b="1" dirty="0" smtClean="0">
              <a:solidFill>
                <a:srgbClr val="2A20F8"/>
              </a:solidFill>
            </a:endParaRPr>
          </a:p>
          <a:p>
            <a:pPr marL="342900" indent="-342900" algn="l">
              <a:buFont typeface="Arial" panose="020B0604020202020204" pitchFamily="34" charset="0"/>
              <a:buChar char="•"/>
            </a:pPr>
            <a:r>
              <a:rPr lang="en-US" b="1" dirty="0" smtClean="0">
                <a:solidFill>
                  <a:srgbClr val="C00000"/>
                </a:solidFill>
              </a:rPr>
              <a:t>Knowledge </a:t>
            </a:r>
            <a:r>
              <a:rPr lang="en-US" b="1" dirty="0">
                <a:solidFill>
                  <a:srgbClr val="C00000"/>
                </a:solidFill>
              </a:rPr>
              <a:t>of research methodology is helpful in various fields such as government or business administration, community development and social work where persons are increasingly called upon to evaluate and use research results for action. </a:t>
            </a:r>
            <a:endParaRPr lang="en-US" b="1" dirty="0" smtClean="0">
              <a:solidFill>
                <a:srgbClr val="C00000"/>
              </a:solidFill>
            </a:endParaRPr>
          </a:p>
          <a:p>
            <a:pPr marL="342900" indent="-342900" algn="l">
              <a:buFont typeface="Arial" panose="020B0604020202020204" pitchFamily="34" charset="0"/>
              <a:buChar char="•"/>
            </a:pPr>
            <a:r>
              <a:rPr lang="en-US" b="1" dirty="0">
                <a:solidFill>
                  <a:srgbClr val="2A20F8"/>
                </a:solidFill>
              </a:rPr>
              <a:t> </a:t>
            </a:r>
            <a:r>
              <a:rPr lang="en-US" b="1" dirty="0" smtClean="0">
                <a:solidFill>
                  <a:srgbClr val="2A20F8"/>
                </a:solidFill>
              </a:rPr>
              <a:t>The </a:t>
            </a:r>
            <a:r>
              <a:rPr lang="en-US" b="1" dirty="0">
                <a:solidFill>
                  <a:srgbClr val="2A20F8"/>
                </a:solidFill>
              </a:rPr>
              <a:t>satisfaction of acquiring a new intellectual tool which can become a way of looking at the world and of judging every day experience</a:t>
            </a:r>
            <a:r>
              <a:rPr lang="en-US" b="1" dirty="0" smtClean="0">
                <a:solidFill>
                  <a:srgbClr val="2A20F8"/>
                </a:solidFill>
              </a:rPr>
              <a:t>.</a:t>
            </a:r>
          </a:p>
          <a:p>
            <a:pPr marL="342900" indent="-342900" algn="l">
              <a:buFont typeface="Arial" panose="020B0604020202020204" pitchFamily="34" charset="0"/>
              <a:buChar char="•"/>
            </a:pPr>
            <a:r>
              <a:rPr lang="en-US" b="1" dirty="0" smtClean="0">
                <a:solidFill>
                  <a:srgbClr val="000099"/>
                </a:solidFill>
              </a:rPr>
              <a:t>It </a:t>
            </a:r>
            <a:r>
              <a:rPr lang="en-US" b="1" dirty="0">
                <a:solidFill>
                  <a:srgbClr val="000099"/>
                </a:solidFill>
              </a:rPr>
              <a:t>enables use to make intelligent decisions concerning problems facing us in practical life at different points of time. </a:t>
            </a:r>
            <a:endParaRPr lang="en-US" b="1" dirty="0" smtClean="0">
              <a:solidFill>
                <a:srgbClr val="000099"/>
              </a:solidFill>
            </a:endParaRPr>
          </a:p>
          <a:p>
            <a:pPr marL="342900" indent="-342900" algn="just">
              <a:buFont typeface="Arial" panose="020B0604020202020204" pitchFamily="34" charset="0"/>
              <a:buChar char="•"/>
            </a:pPr>
            <a:r>
              <a:rPr lang="en-US" sz="2000" b="1" dirty="0">
                <a:solidFill>
                  <a:schemeClr val="accent6">
                    <a:lumMod val="75000"/>
                  </a:schemeClr>
                </a:solidFill>
              </a:rPr>
              <a:t>In this scientific age, all of us are in many ways consumers of research results and we can use them intelligently provided we are able to judge the adequacy of the methods by which they have been obtained. The knowledge of methodology helps the consumer of research results to evaluate them and enables him to take rational decisions.</a:t>
            </a:r>
          </a:p>
          <a:p>
            <a:pPr marL="342900" indent="-342900" algn="l">
              <a:buFont typeface="Arial" panose="020B0604020202020204" pitchFamily="34" charset="0"/>
              <a:buChar char="•"/>
            </a:pPr>
            <a:endParaRPr lang="en-US" sz="2400" b="1" dirty="0">
              <a:solidFill>
                <a:schemeClr val="accent6">
                  <a:lumMod val="75000"/>
                </a:schemeClr>
              </a:solidFill>
            </a:endParaRPr>
          </a:p>
          <a:p>
            <a:pPr marL="342900" indent="-342900" algn="l">
              <a:buFont typeface="Arial" panose="020B0604020202020204" pitchFamily="34" charset="0"/>
              <a:buChar char="•"/>
            </a:pPr>
            <a:endParaRPr lang="en-US" b="1" dirty="0">
              <a:solidFill>
                <a:srgbClr val="2A20F8"/>
              </a:solidFill>
            </a:endParaRPr>
          </a:p>
        </p:txBody>
      </p:sp>
      <p:sp>
        <p:nvSpPr>
          <p:cNvPr id="4" name="Date Placeholder 3"/>
          <p:cNvSpPr>
            <a:spLocks noGrp="1"/>
          </p:cNvSpPr>
          <p:nvPr>
            <p:ph type="dt" sz="half" idx="10"/>
          </p:nvPr>
        </p:nvSpPr>
        <p:spPr/>
        <p:txBody>
          <a:bodyPr/>
          <a:lstStyle/>
          <a:p>
            <a:pPr>
              <a:defRPr/>
            </a:pPr>
            <a:fld id="{56C8A720-B2A2-4DE0-BFFF-12748523357B}"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36</a:t>
            </a:fld>
            <a:endParaRPr lang="en-IN"/>
          </a:p>
        </p:txBody>
      </p:sp>
    </p:spTree>
    <p:extLst>
      <p:ext uri="{BB962C8B-B14F-4D97-AF65-F5344CB8AC3E}">
        <p14:creationId xmlns:p14="http://schemas.microsoft.com/office/powerpoint/2010/main" val="12016104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3E873BD1-1072-4322-BB30-DA238948E4B0}"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37</a:t>
            </a:fld>
            <a:endParaRPr lang="en-IN"/>
          </a:p>
        </p:txBody>
      </p:sp>
      <p:pic>
        <p:nvPicPr>
          <p:cNvPr id="6" name="Picture 5"/>
          <p:cNvPicPr>
            <a:picLocks noChangeAspect="1"/>
          </p:cNvPicPr>
          <p:nvPr/>
        </p:nvPicPr>
        <p:blipFill rotWithShape="1">
          <a:blip r:embed="rId2"/>
          <a:srcRect l="19546" t="17708" r="23060" b="21875"/>
          <a:stretch/>
        </p:blipFill>
        <p:spPr>
          <a:xfrm>
            <a:off x="19050" y="685799"/>
            <a:ext cx="9124950" cy="5400481"/>
          </a:xfrm>
          <a:prstGeom prst="rect">
            <a:avLst/>
          </a:prstGeom>
        </p:spPr>
      </p:pic>
      <p:sp>
        <p:nvSpPr>
          <p:cNvPr id="7" name="TextBox 6"/>
          <p:cNvSpPr txBox="1"/>
          <p:nvPr/>
        </p:nvSpPr>
        <p:spPr>
          <a:xfrm>
            <a:off x="628650" y="6356350"/>
            <a:ext cx="4360296" cy="369332"/>
          </a:xfrm>
          <a:prstGeom prst="rect">
            <a:avLst/>
          </a:prstGeom>
          <a:noFill/>
        </p:spPr>
        <p:txBody>
          <a:bodyPr wrap="none" rtlCol="0">
            <a:spAutoFit/>
          </a:bodyPr>
          <a:lstStyle/>
          <a:p>
            <a:r>
              <a:rPr lang="en-US" dirty="0" smtClean="0"/>
              <a:t>Source: Research Methodology – C R Kothari</a:t>
            </a:r>
            <a:endParaRPr lang="en-US" dirty="0"/>
          </a:p>
        </p:txBody>
      </p:sp>
      <p:sp>
        <p:nvSpPr>
          <p:cNvPr id="2" name="Rectangle 1"/>
          <p:cNvSpPr/>
          <p:nvPr/>
        </p:nvSpPr>
        <p:spPr>
          <a:xfrm>
            <a:off x="152400" y="660810"/>
            <a:ext cx="2773836" cy="523220"/>
          </a:xfrm>
          <a:prstGeom prst="rect">
            <a:avLst/>
          </a:prstGeom>
          <a:solidFill>
            <a:srgbClr val="FFFF00"/>
          </a:solidFill>
        </p:spPr>
        <p:txBody>
          <a:bodyPr wrap="none">
            <a:spAutoFit/>
          </a:bodyPr>
          <a:lstStyle/>
          <a:p>
            <a:r>
              <a:rPr lang="en-US" sz="2800" dirty="0"/>
              <a:t>Research Process </a:t>
            </a:r>
          </a:p>
        </p:txBody>
      </p:sp>
      <p:sp>
        <p:nvSpPr>
          <p:cNvPr id="8" name="Rectangle 7"/>
          <p:cNvSpPr/>
          <p:nvPr/>
        </p:nvSpPr>
        <p:spPr>
          <a:xfrm>
            <a:off x="152400" y="4172277"/>
            <a:ext cx="3886200" cy="1938992"/>
          </a:xfrm>
          <a:prstGeom prst="rect">
            <a:avLst/>
          </a:prstGeom>
          <a:solidFill>
            <a:srgbClr val="FFFF00"/>
          </a:solidFill>
        </p:spPr>
        <p:txBody>
          <a:bodyPr wrap="square">
            <a:spAutoFit/>
          </a:bodyPr>
          <a:lstStyle/>
          <a:p>
            <a:pPr algn="just"/>
            <a:r>
              <a:rPr lang="en-US" sz="2400" dirty="0" smtClean="0"/>
              <a:t>Research </a:t>
            </a:r>
            <a:r>
              <a:rPr lang="en-US" sz="2400" dirty="0"/>
              <a:t>process consists of series of actions or steps necessary to effectively carry out research and the desired sequencing of these steps. </a:t>
            </a:r>
          </a:p>
        </p:txBody>
      </p:sp>
    </p:spTree>
    <p:extLst>
      <p:ext uri="{BB962C8B-B14F-4D97-AF65-F5344CB8AC3E}">
        <p14:creationId xmlns:p14="http://schemas.microsoft.com/office/powerpoint/2010/main" val="38009065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5576" y="762000"/>
            <a:ext cx="8356023" cy="1038225"/>
          </a:xfrm>
          <a:solidFill>
            <a:srgbClr val="FF0066"/>
          </a:solidFill>
        </p:spPr>
        <p:txBody>
          <a:bodyPr/>
          <a:lstStyle/>
          <a:p>
            <a:r>
              <a:rPr lang="en-US" b="1" dirty="0" smtClean="0">
                <a:solidFill>
                  <a:srgbClr val="FFFF00"/>
                </a:solidFill>
              </a:rPr>
              <a:t>Steps </a:t>
            </a:r>
            <a:r>
              <a:rPr lang="en-US" b="1" dirty="0">
                <a:solidFill>
                  <a:srgbClr val="FFFF00"/>
                </a:solidFill>
              </a:rPr>
              <a:t>provides a useful procedural guideline regarding the research process</a:t>
            </a:r>
          </a:p>
        </p:txBody>
      </p:sp>
      <p:sp>
        <p:nvSpPr>
          <p:cNvPr id="3" name="Subtitle 2"/>
          <p:cNvSpPr>
            <a:spLocks noGrp="1"/>
          </p:cNvSpPr>
          <p:nvPr>
            <p:ph type="subTitle" idx="1"/>
          </p:nvPr>
        </p:nvSpPr>
        <p:spPr>
          <a:xfrm>
            <a:off x="628650" y="1905000"/>
            <a:ext cx="8362950" cy="4953000"/>
          </a:xfrm>
          <a:solidFill>
            <a:srgbClr val="000099"/>
          </a:solidFill>
        </p:spPr>
        <p:txBody>
          <a:bodyPr/>
          <a:lstStyle/>
          <a:p>
            <a:pPr marL="457200" indent="-457200" algn="l">
              <a:buAutoNum type="arabicParenBoth"/>
            </a:pPr>
            <a:r>
              <a:rPr lang="en-US" b="1" dirty="0">
                <a:solidFill>
                  <a:srgbClr val="FFFF00"/>
                </a:solidFill>
              </a:rPr>
              <a:t>F</a:t>
            </a:r>
            <a:r>
              <a:rPr lang="en-US" b="1" dirty="0" smtClean="0">
                <a:solidFill>
                  <a:srgbClr val="FFFF00"/>
                </a:solidFill>
              </a:rPr>
              <a:t>ormulating </a:t>
            </a:r>
            <a:r>
              <a:rPr lang="en-US" b="1" dirty="0">
                <a:solidFill>
                  <a:srgbClr val="FFFF00"/>
                </a:solidFill>
              </a:rPr>
              <a:t>the research problem; </a:t>
            </a:r>
            <a:endParaRPr lang="en-US" b="1" dirty="0" smtClean="0">
              <a:solidFill>
                <a:srgbClr val="FFFF00"/>
              </a:solidFill>
            </a:endParaRPr>
          </a:p>
          <a:p>
            <a:pPr algn="l"/>
            <a:r>
              <a:rPr lang="en-US" b="1" dirty="0" smtClean="0">
                <a:solidFill>
                  <a:srgbClr val="FFFF00"/>
                </a:solidFill>
              </a:rPr>
              <a:t>(</a:t>
            </a:r>
            <a:r>
              <a:rPr lang="en-US" b="1" dirty="0">
                <a:solidFill>
                  <a:srgbClr val="FFFF00"/>
                </a:solidFill>
              </a:rPr>
              <a:t>2) extensive literature survey; </a:t>
            </a:r>
            <a:endParaRPr lang="en-US" b="1" dirty="0" smtClean="0">
              <a:solidFill>
                <a:srgbClr val="FFFF00"/>
              </a:solidFill>
            </a:endParaRPr>
          </a:p>
          <a:p>
            <a:pPr algn="l"/>
            <a:r>
              <a:rPr lang="en-US" b="1" dirty="0" smtClean="0">
                <a:solidFill>
                  <a:srgbClr val="FFFF00"/>
                </a:solidFill>
              </a:rPr>
              <a:t>(</a:t>
            </a:r>
            <a:r>
              <a:rPr lang="en-US" b="1" dirty="0">
                <a:solidFill>
                  <a:srgbClr val="FFFF00"/>
                </a:solidFill>
              </a:rPr>
              <a:t>3) developing the hypothesis; </a:t>
            </a:r>
            <a:endParaRPr lang="en-US" b="1" dirty="0" smtClean="0">
              <a:solidFill>
                <a:srgbClr val="FFFF00"/>
              </a:solidFill>
            </a:endParaRPr>
          </a:p>
          <a:p>
            <a:pPr algn="l"/>
            <a:r>
              <a:rPr lang="en-US" b="1" dirty="0" smtClean="0">
                <a:solidFill>
                  <a:srgbClr val="FFFF00"/>
                </a:solidFill>
              </a:rPr>
              <a:t>(</a:t>
            </a:r>
            <a:r>
              <a:rPr lang="en-US" b="1" dirty="0">
                <a:solidFill>
                  <a:srgbClr val="FFFF00"/>
                </a:solidFill>
              </a:rPr>
              <a:t>4) preparing the research design; </a:t>
            </a:r>
            <a:endParaRPr lang="en-US" b="1" dirty="0" smtClean="0">
              <a:solidFill>
                <a:srgbClr val="FFFF00"/>
              </a:solidFill>
            </a:endParaRPr>
          </a:p>
          <a:p>
            <a:pPr algn="l"/>
            <a:r>
              <a:rPr lang="en-US" b="1" dirty="0" smtClean="0">
                <a:solidFill>
                  <a:srgbClr val="FFFF00"/>
                </a:solidFill>
              </a:rPr>
              <a:t>(</a:t>
            </a:r>
            <a:r>
              <a:rPr lang="en-US" b="1" dirty="0">
                <a:solidFill>
                  <a:srgbClr val="FFFF00"/>
                </a:solidFill>
              </a:rPr>
              <a:t>5) determining sample design; </a:t>
            </a:r>
            <a:endParaRPr lang="en-US" b="1" dirty="0" smtClean="0">
              <a:solidFill>
                <a:srgbClr val="FFFF00"/>
              </a:solidFill>
            </a:endParaRPr>
          </a:p>
          <a:p>
            <a:pPr algn="l"/>
            <a:r>
              <a:rPr lang="en-US" b="1" dirty="0" smtClean="0">
                <a:solidFill>
                  <a:srgbClr val="FFFF00"/>
                </a:solidFill>
              </a:rPr>
              <a:t>(</a:t>
            </a:r>
            <a:r>
              <a:rPr lang="en-US" b="1" dirty="0">
                <a:solidFill>
                  <a:srgbClr val="FFFF00"/>
                </a:solidFill>
              </a:rPr>
              <a:t>6) collecting the data; </a:t>
            </a:r>
            <a:endParaRPr lang="en-US" b="1" dirty="0" smtClean="0">
              <a:solidFill>
                <a:srgbClr val="FFFF00"/>
              </a:solidFill>
            </a:endParaRPr>
          </a:p>
          <a:p>
            <a:pPr algn="l"/>
            <a:r>
              <a:rPr lang="en-US" b="1" dirty="0" smtClean="0">
                <a:solidFill>
                  <a:srgbClr val="FFFF00"/>
                </a:solidFill>
              </a:rPr>
              <a:t>(</a:t>
            </a:r>
            <a:r>
              <a:rPr lang="en-US" b="1" dirty="0">
                <a:solidFill>
                  <a:srgbClr val="FFFF00"/>
                </a:solidFill>
              </a:rPr>
              <a:t>7) execution of the project; </a:t>
            </a:r>
            <a:endParaRPr lang="en-US" b="1" dirty="0" smtClean="0">
              <a:solidFill>
                <a:srgbClr val="FFFF00"/>
              </a:solidFill>
            </a:endParaRPr>
          </a:p>
          <a:p>
            <a:pPr algn="l"/>
            <a:r>
              <a:rPr lang="en-US" b="1" dirty="0" smtClean="0">
                <a:solidFill>
                  <a:srgbClr val="FFFF00"/>
                </a:solidFill>
              </a:rPr>
              <a:t>(</a:t>
            </a:r>
            <a:r>
              <a:rPr lang="en-US" b="1" dirty="0">
                <a:solidFill>
                  <a:srgbClr val="FFFF00"/>
                </a:solidFill>
              </a:rPr>
              <a:t>8) analysis of data; </a:t>
            </a:r>
            <a:endParaRPr lang="en-US" b="1" dirty="0" smtClean="0">
              <a:solidFill>
                <a:srgbClr val="FFFF00"/>
              </a:solidFill>
            </a:endParaRPr>
          </a:p>
          <a:p>
            <a:pPr algn="l"/>
            <a:r>
              <a:rPr lang="en-US" b="1" dirty="0" smtClean="0">
                <a:solidFill>
                  <a:srgbClr val="FFFF00"/>
                </a:solidFill>
              </a:rPr>
              <a:t>(</a:t>
            </a:r>
            <a:r>
              <a:rPr lang="en-US" b="1" dirty="0">
                <a:solidFill>
                  <a:srgbClr val="FFFF00"/>
                </a:solidFill>
              </a:rPr>
              <a:t>9) hypothesis testing; </a:t>
            </a:r>
            <a:endParaRPr lang="en-US" b="1" dirty="0" smtClean="0">
              <a:solidFill>
                <a:srgbClr val="FFFF00"/>
              </a:solidFill>
            </a:endParaRPr>
          </a:p>
          <a:p>
            <a:pPr algn="l"/>
            <a:r>
              <a:rPr lang="en-US" b="1" dirty="0" smtClean="0">
                <a:solidFill>
                  <a:srgbClr val="FFFF00"/>
                </a:solidFill>
              </a:rPr>
              <a:t>(</a:t>
            </a:r>
            <a:r>
              <a:rPr lang="en-US" b="1" dirty="0">
                <a:solidFill>
                  <a:srgbClr val="FFFF00"/>
                </a:solidFill>
              </a:rPr>
              <a:t>10) </a:t>
            </a:r>
            <a:r>
              <a:rPr lang="en-US" b="1" dirty="0" err="1">
                <a:solidFill>
                  <a:srgbClr val="FFFF00"/>
                </a:solidFill>
              </a:rPr>
              <a:t>G</a:t>
            </a:r>
            <a:r>
              <a:rPr lang="en-US" b="1" dirty="0" err="1" smtClean="0">
                <a:solidFill>
                  <a:srgbClr val="FFFF00"/>
                </a:solidFill>
              </a:rPr>
              <a:t>eneralisations</a:t>
            </a:r>
            <a:r>
              <a:rPr lang="en-US" b="1" dirty="0" smtClean="0">
                <a:solidFill>
                  <a:srgbClr val="FFFF00"/>
                </a:solidFill>
              </a:rPr>
              <a:t> </a:t>
            </a:r>
            <a:r>
              <a:rPr lang="en-US" b="1" dirty="0">
                <a:solidFill>
                  <a:srgbClr val="FFFF00"/>
                </a:solidFill>
              </a:rPr>
              <a:t>and interpretation, and </a:t>
            </a:r>
            <a:endParaRPr lang="en-US" b="1" dirty="0" smtClean="0">
              <a:solidFill>
                <a:srgbClr val="FFFF00"/>
              </a:solidFill>
            </a:endParaRPr>
          </a:p>
          <a:p>
            <a:pPr algn="l"/>
            <a:r>
              <a:rPr lang="en-US" b="1" dirty="0" smtClean="0">
                <a:solidFill>
                  <a:srgbClr val="FFFF00"/>
                </a:solidFill>
              </a:rPr>
              <a:t>(</a:t>
            </a:r>
            <a:r>
              <a:rPr lang="en-US" b="1" dirty="0">
                <a:solidFill>
                  <a:srgbClr val="FFFF00"/>
                </a:solidFill>
              </a:rPr>
              <a:t>11) preparation of the report or presentation of the results, i.e., formal write-up of conclusions reached. </a:t>
            </a:r>
          </a:p>
        </p:txBody>
      </p:sp>
      <p:sp>
        <p:nvSpPr>
          <p:cNvPr id="4" name="Date Placeholder 3"/>
          <p:cNvSpPr>
            <a:spLocks noGrp="1"/>
          </p:cNvSpPr>
          <p:nvPr>
            <p:ph type="dt" sz="half" idx="10"/>
          </p:nvPr>
        </p:nvSpPr>
        <p:spPr/>
        <p:txBody>
          <a:bodyPr/>
          <a:lstStyle/>
          <a:p>
            <a:pPr>
              <a:defRPr/>
            </a:pPr>
            <a:fld id="{7AB82EA1-8231-41AC-BA30-428FF70955F4}"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38</a:t>
            </a:fld>
            <a:endParaRPr lang="en-IN"/>
          </a:p>
        </p:txBody>
      </p:sp>
    </p:spTree>
    <p:extLst>
      <p:ext uri="{BB962C8B-B14F-4D97-AF65-F5344CB8AC3E}">
        <p14:creationId xmlns:p14="http://schemas.microsoft.com/office/powerpoint/2010/main" val="14833217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5576" y="762001"/>
            <a:ext cx="8356023" cy="609600"/>
          </a:xfrm>
          <a:solidFill>
            <a:srgbClr val="FF0066"/>
          </a:solidFill>
        </p:spPr>
        <p:txBody>
          <a:bodyPr/>
          <a:lstStyle/>
          <a:p>
            <a:r>
              <a:rPr lang="en-US" b="1" dirty="0" smtClean="0">
                <a:solidFill>
                  <a:srgbClr val="FFFF00"/>
                </a:solidFill>
              </a:rPr>
              <a:t>1. Formulating </a:t>
            </a:r>
            <a:r>
              <a:rPr lang="en-US" b="1" dirty="0">
                <a:solidFill>
                  <a:srgbClr val="FFFF00"/>
                </a:solidFill>
              </a:rPr>
              <a:t>the research </a:t>
            </a:r>
            <a:r>
              <a:rPr lang="en-US" b="1" dirty="0" smtClean="0">
                <a:solidFill>
                  <a:srgbClr val="FFFF00"/>
                </a:solidFill>
              </a:rPr>
              <a:t>problem:</a:t>
            </a:r>
            <a:endParaRPr lang="en-US" b="1" dirty="0">
              <a:solidFill>
                <a:srgbClr val="FFFF00"/>
              </a:solidFill>
            </a:endParaRPr>
          </a:p>
        </p:txBody>
      </p:sp>
      <p:sp>
        <p:nvSpPr>
          <p:cNvPr id="3" name="Subtitle 2"/>
          <p:cNvSpPr>
            <a:spLocks noGrp="1"/>
          </p:cNvSpPr>
          <p:nvPr>
            <p:ph type="subTitle" idx="1"/>
          </p:nvPr>
        </p:nvSpPr>
        <p:spPr>
          <a:xfrm>
            <a:off x="628649" y="1447800"/>
            <a:ext cx="8362950" cy="1295400"/>
          </a:xfrm>
          <a:solidFill>
            <a:srgbClr val="000099"/>
          </a:solidFill>
        </p:spPr>
        <p:txBody>
          <a:bodyPr/>
          <a:lstStyle/>
          <a:p>
            <a:pPr algn="l"/>
            <a:r>
              <a:rPr lang="en-US" b="1" dirty="0" smtClean="0">
                <a:solidFill>
                  <a:srgbClr val="FFFF00"/>
                </a:solidFill>
              </a:rPr>
              <a:t>Basically, there are two types of research problems</a:t>
            </a:r>
          </a:p>
          <a:p>
            <a:pPr marL="457200" indent="-457200" algn="l">
              <a:buAutoNum type="alphaLcParenR"/>
            </a:pPr>
            <a:r>
              <a:rPr lang="en-US" b="1" dirty="0" smtClean="0">
                <a:solidFill>
                  <a:srgbClr val="FFFF00"/>
                </a:solidFill>
              </a:rPr>
              <a:t>Relate to state of nature and </a:t>
            </a:r>
          </a:p>
          <a:p>
            <a:pPr marL="457200" indent="-457200" algn="l">
              <a:buAutoNum type="alphaLcParenR"/>
            </a:pPr>
            <a:r>
              <a:rPr lang="en-US" b="1" dirty="0" smtClean="0">
                <a:solidFill>
                  <a:srgbClr val="FFFF00"/>
                </a:solidFill>
              </a:rPr>
              <a:t>Those which relate to relationship between variables</a:t>
            </a:r>
          </a:p>
          <a:p>
            <a:pPr algn="l"/>
            <a:endParaRPr lang="en-US" b="1" dirty="0">
              <a:solidFill>
                <a:srgbClr val="FFFF00"/>
              </a:solidFill>
            </a:endParaRPr>
          </a:p>
        </p:txBody>
      </p:sp>
      <p:sp>
        <p:nvSpPr>
          <p:cNvPr id="4" name="Date Placeholder 3"/>
          <p:cNvSpPr>
            <a:spLocks noGrp="1"/>
          </p:cNvSpPr>
          <p:nvPr>
            <p:ph type="dt" sz="half" idx="10"/>
          </p:nvPr>
        </p:nvSpPr>
        <p:spPr/>
        <p:txBody>
          <a:bodyPr/>
          <a:lstStyle/>
          <a:p>
            <a:pPr>
              <a:defRPr/>
            </a:pPr>
            <a:fld id="{7AB82EA1-8231-41AC-BA30-428FF70955F4}"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39</a:t>
            </a:fld>
            <a:endParaRPr lang="en-IN"/>
          </a:p>
        </p:txBody>
      </p:sp>
      <p:sp>
        <p:nvSpPr>
          <p:cNvPr id="6" name="Subtitle 2"/>
          <p:cNvSpPr txBox="1">
            <a:spLocks/>
          </p:cNvSpPr>
          <p:nvPr/>
        </p:nvSpPr>
        <p:spPr>
          <a:xfrm>
            <a:off x="628649" y="2833254"/>
            <a:ext cx="8362950" cy="2272146"/>
          </a:xfrm>
          <a:prstGeom prst="rect">
            <a:avLst/>
          </a:prstGeom>
          <a:solidFill>
            <a:schemeClr val="accent2"/>
          </a:solidFill>
        </p:spPr>
        <p:txBody>
          <a:bodyPr/>
          <a:lstStyle>
            <a:lvl1pPr marL="0" indent="0" algn="ctr" defTabSz="685800" rtl="0" eaLnBrk="0" fontAlgn="base" hangingPunct="0">
              <a:lnSpc>
                <a:spcPct val="90000"/>
              </a:lnSpc>
              <a:spcBef>
                <a:spcPts val="750"/>
              </a:spcBef>
              <a:spcAft>
                <a:spcPct val="0"/>
              </a:spcAft>
              <a:buFont typeface="Arial" charset="0"/>
              <a:buNone/>
              <a:defRPr sz="2100" kern="1200">
                <a:solidFill>
                  <a:schemeClr val="tx1">
                    <a:tint val="75000"/>
                  </a:schemeClr>
                </a:solidFill>
                <a:latin typeface="+mn-lt"/>
                <a:ea typeface="+mn-ea"/>
                <a:cs typeface="+mn-cs"/>
              </a:defRPr>
            </a:lvl1pPr>
            <a:lvl2pPr marL="457200" indent="0" algn="ctr" defTabSz="685800" rtl="0" eaLnBrk="0" fontAlgn="base" hangingPunct="0">
              <a:lnSpc>
                <a:spcPct val="90000"/>
              </a:lnSpc>
              <a:spcBef>
                <a:spcPts val="375"/>
              </a:spcBef>
              <a:spcAft>
                <a:spcPct val="0"/>
              </a:spcAft>
              <a:buFont typeface="Arial" charset="0"/>
              <a:buNone/>
              <a:defRPr kern="1200">
                <a:solidFill>
                  <a:schemeClr val="tx1">
                    <a:tint val="75000"/>
                  </a:schemeClr>
                </a:solidFill>
                <a:latin typeface="+mn-lt"/>
                <a:ea typeface="+mn-ea"/>
                <a:cs typeface="+mn-cs"/>
              </a:defRPr>
            </a:lvl2pPr>
            <a:lvl3pPr marL="914400" indent="0" algn="ctr" defTabSz="685800" rtl="0" eaLnBrk="0" fontAlgn="base" hangingPunct="0">
              <a:lnSpc>
                <a:spcPct val="90000"/>
              </a:lnSpc>
              <a:spcBef>
                <a:spcPts val="375"/>
              </a:spcBef>
              <a:spcAft>
                <a:spcPct val="0"/>
              </a:spcAft>
              <a:buFont typeface="Arial" charset="0"/>
              <a:buNone/>
              <a:defRPr sz="1500" kern="1200">
                <a:solidFill>
                  <a:schemeClr val="tx1">
                    <a:tint val="75000"/>
                  </a:schemeClr>
                </a:solidFill>
                <a:latin typeface="+mn-lt"/>
                <a:ea typeface="+mn-ea"/>
                <a:cs typeface="+mn-cs"/>
              </a:defRPr>
            </a:lvl3pPr>
            <a:lvl4pPr marL="13716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4pPr>
            <a:lvl5pPr marL="18288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pPr algn="l"/>
            <a:r>
              <a:rPr lang="en-US" b="1" dirty="0">
                <a:solidFill>
                  <a:srgbClr val="000099"/>
                </a:solidFill>
              </a:rPr>
              <a:t>Note: </a:t>
            </a:r>
            <a:endParaRPr lang="en-US" b="1" dirty="0" smtClean="0">
              <a:solidFill>
                <a:srgbClr val="000099"/>
              </a:solidFill>
            </a:endParaRPr>
          </a:p>
          <a:p>
            <a:pPr marL="457200" indent="-457200" algn="l">
              <a:buAutoNum type="arabicPeriod"/>
            </a:pPr>
            <a:r>
              <a:rPr lang="en-US" b="1" dirty="0" smtClean="0">
                <a:solidFill>
                  <a:srgbClr val="000099"/>
                </a:solidFill>
              </a:rPr>
              <a:t>Initially </a:t>
            </a:r>
            <a:r>
              <a:rPr lang="en-US" b="1" dirty="0">
                <a:solidFill>
                  <a:srgbClr val="000099"/>
                </a:solidFill>
              </a:rPr>
              <a:t>the problem may be stated in a broad general way and then the ambiguities, if any, relating to the problem be resolved</a:t>
            </a:r>
            <a:r>
              <a:rPr lang="en-US" b="1" dirty="0" smtClean="0">
                <a:solidFill>
                  <a:srgbClr val="000099"/>
                </a:solidFill>
              </a:rPr>
              <a:t>.</a:t>
            </a:r>
          </a:p>
          <a:p>
            <a:pPr marL="457200" indent="-457200" algn="l">
              <a:buAutoNum type="arabicPeriod"/>
            </a:pPr>
            <a:r>
              <a:rPr lang="en-US" b="1" dirty="0">
                <a:solidFill>
                  <a:srgbClr val="000099"/>
                </a:solidFill>
              </a:rPr>
              <a:t>the feasibility of a particular solution has to be considered before a working formulation of the problem can be set up. The formulation of a general topic into a specific research problem, thus, constitutes the first step in a scientific enquiry.</a:t>
            </a:r>
          </a:p>
        </p:txBody>
      </p:sp>
      <p:sp>
        <p:nvSpPr>
          <p:cNvPr id="7" name="Subtitle 2"/>
          <p:cNvSpPr txBox="1">
            <a:spLocks/>
          </p:cNvSpPr>
          <p:nvPr/>
        </p:nvSpPr>
        <p:spPr>
          <a:xfrm>
            <a:off x="635576" y="5195454"/>
            <a:ext cx="8362950" cy="976746"/>
          </a:xfrm>
          <a:prstGeom prst="rect">
            <a:avLst/>
          </a:prstGeom>
          <a:solidFill>
            <a:srgbClr val="FFFF00"/>
          </a:solidFill>
        </p:spPr>
        <p:txBody>
          <a:bodyPr/>
          <a:lstStyle>
            <a:lvl1pPr marL="0" indent="0" algn="ctr" defTabSz="685800" rtl="0" eaLnBrk="0" fontAlgn="base" hangingPunct="0">
              <a:lnSpc>
                <a:spcPct val="90000"/>
              </a:lnSpc>
              <a:spcBef>
                <a:spcPts val="750"/>
              </a:spcBef>
              <a:spcAft>
                <a:spcPct val="0"/>
              </a:spcAft>
              <a:buFont typeface="Arial" charset="0"/>
              <a:buNone/>
              <a:defRPr sz="2100" kern="1200">
                <a:solidFill>
                  <a:schemeClr val="tx1">
                    <a:tint val="75000"/>
                  </a:schemeClr>
                </a:solidFill>
                <a:latin typeface="+mn-lt"/>
                <a:ea typeface="+mn-ea"/>
                <a:cs typeface="+mn-cs"/>
              </a:defRPr>
            </a:lvl1pPr>
            <a:lvl2pPr marL="457200" indent="0" algn="ctr" defTabSz="685800" rtl="0" eaLnBrk="0" fontAlgn="base" hangingPunct="0">
              <a:lnSpc>
                <a:spcPct val="90000"/>
              </a:lnSpc>
              <a:spcBef>
                <a:spcPts val="375"/>
              </a:spcBef>
              <a:spcAft>
                <a:spcPct val="0"/>
              </a:spcAft>
              <a:buFont typeface="Arial" charset="0"/>
              <a:buNone/>
              <a:defRPr kern="1200">
                <a:solidFill>
                  <a:schemeClr val="tx1">
                    <a:tint val="75000"/>
                  </a:schemeClr>
                </a:solidFill>
                <a:latin typeface="+mn-lt"/>
                <a:ea typeface="+mn-ea"/>
                <a:cs typeface="+mn-cs"/>
              </a:defRPr>
            </a:lvl2pPr>
            <a:lvl3pPr marL="914400" indent="0" algn="ctr" defTabSz="685800" rtl="0" eaLnBrk="0" fontAlgn="base" hangingPunct="0">
              <a:lnSpc>
                <a:spcPct val="90000"/>
              </a:lnSpc>
              <a:spcBef>
                <a:spcPts val="375"/>
              </a:spcBef>
              <a:spcAft>
                <a:spcPct val="0"/>
              </a:spcAft>
              <a:buFont typeface="Arial" charset="0"/>
              <a:buNone/>
              <a:defRPr sz="1500" kern="1200">
                <a:solidFill>
                  <a:schemeClr val="tx1">
                    <a:tint val="75000"/>
                  </a:schemeClr>
                </a:solidFill>
                <a:latin typeface="+mn-lt"/>
                <a:ea typeface="+mn-ea"/>
                <a:cs typeface="+mn-cs"/>
              </a:defRPr>
            </a:lvl3pPr>
            <a:lvl4pPr marL="13716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4pPr>
            <a:lvl5pPr marL="18288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pPr algn="l"/>
            <a:r>
              <a:rPr lang="en-US" b="1" dirty="0">
                <a:solidFill>
                  <a:srgbClr val="000099"/>
                </a:solidFill>
              </a:rPr>
              <a:t>Essentially two steps are involved in formulating the research problem, viz., </a:t>
            </a:r>
            <a:r>
              <a:rPr lang="en-US" b="1" dirty="0">
                <a:solidFill>
                  <a:srgbClr val="FF0000"/>
                </a:solidFill>
              </a:rPr>
              <a:t>understanding the problem thoroughly</a:t>
            </a:r>
            <a:r>
              <a:rPr lang="en-US" b="1" dirty="0">
                <a:solidFill>
                  <a:srgbClr val="000099"/>
                </a:solidFill>
              </a:rPr>
              <a:t>, and </a:t>
            </a:r>
            <a:r>
              <a:rPr lang="en-US" b="1" dirty="0">
                <a:solidFill>
                  <a:srgbClr val="FF0066"/>
                </a:solidFill>
              </a:rPr>
              <a:t>rephrasing the same into meaningful terms from an analytical point of view</a:t>
            </a:r>
            <a:r>
              <a:rPr lang="en-US" b="1" dirty="0">
                <a:solidFill>
                  <a:srgbClr val="000099"/>
                </a:solidFill>
              </a:rPr>
              <a:t>.</a:t>
            </a:r>
          </a:p>
        </p:txBody>
      </p:sp>
      <p:sp>
        <p:nvSpPr>
          <p:cNvPr id="8" name="Subtitle 2"/>
          <p:cNvSpPr txBox="1">
            <a:spLocks/>
          </p:cNvSpPr>
          <p:nvPr/>
        </p:nvSpPr>
        <p:spPr>
          <a:xfrm>
            <a:off x="0" y="6172200"/>
            <a:ext cx="9144000" cy="685800"/>
          </a:xfrm>
          <a:prstGeom prst="rect">
            <a:avLst/>
          </a:prstGeom>
          <a:solidFill>
            <a:schemeClr val="accent3">
              <a:lumMod val="40000"/>
              <a:lumOff val="60000"/>
            </a:schemeClr>
          </a:solidFill>
        </p:spPr>
        <p:txBody>
          <a:bodyPr/>
          <a:lstStyle>
            <a:lvl1pPr marL="0" indent="0" algn="ctr" defTabSz="685800" rtl="0" eaLnBrk="0" fontAlgn="base" hangingPunct="0">
              <a:lnSpc>
                <a:spcPct val="90000"/>
              </a:lnSpc>
              <a:spcBef>
                <a:spcPts val="750"/>
              </a:spcBef>
              <a:spcAft>
                <a:spcPct val="0"/>
              </a:spcAft>
              <a:buFont typeface="Arial" charset="0"/>
              <a:buNone/>
              <a:defRPr sz="2100" kern="1200">
                <a:solidFill>
                  <a:schemeClr val="tx1">
                    <a:tint val="75000"/>
                  </a:schemeClr>
                </a:solidFill>
                <a:latin typeface="+mn-lt"/>
                <a:ea typeface="+mn-ea"/>
                <a:cs typeface="+mn-cs"/>
              </a:defRPr>
            </a:lvl1pPr>
            <a:lvl2pPr marL="457200" indent="0" algn="ctr" defTabSz="685800" rtl="0" eaLnBrk="0" fontAlgn="base" hangingPunct="0">
              <a:lnSpc>
                <a:spcPct val="90000"/>
              </a:lnSpc>
              <a:spcBef>
                <a:spcPts val="375"/>
              </a:spcBef>
              <a:spcAft>
                <a:spcPct val="0"/>
              </a:spcAft>
              <a:buFont typeface="Arial" charset="0"/>
              <a:buNone/>
              <a:defRPr kern="1200">
                <a:solidFill>
                  <a:schemeClr val="tx1">
                    <a:tint val="75000"/>
                  </a:schemeClr>
                </a:solidFill>
                <a:latin typeface="+mn-lt"/>
                <a:ea typeface="+mn-ea"/>
                <a:cs typeface="+mn-cs"/>
              </a:defRPr>
            </a:lvl2pPr>
            <a:lvl3pPr marL="914400" indent="0" algn="ctr" defTabSz="685800" rtl="0" eaLnBrk="0" fontAlgn="base" hangingPunct="0">
              <a:lnSpc>
                <a:spcPct val="90000"/>
              </a:lnSpc>
              <a:spcBef>
                <a:spcPts val="375"/>
              </a:spcBef>
              <a:spcAft>
                <a:spcPct val="0"/>
              </a:spcAft>
              <a:buFont typeface="Arial" charset="0"/>
              <a:buNone/>
              <a:defRPr sz="1500" kern="1200">
                <a:solidFill>
                  <a:schemeClr val="tx1">
                    <a:tint val="75000"/>
                  </a:schemeClr>
                </a:solidFill>
                <a:latin typeface="+mn-lt"/>
                <a:ea typeface="+mn-ea"/>
                <a:cs typeface="+mn-cs"/>
              </a:defRPr>
            </a:lvl3pPr>
            <a:lvl4pPr marL="13716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4pPr>
            <a:lvl5pPr marL="18288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pPr algn="l"/>
            <a:r>
              <a:rPr lang="en-US" b="1" dirty="0">
                <a:solidFill>
                  <a:srgbClr val="000099"/>
                </a:solidFill>
              </a:rPr>
              <a:t>The best way of understanding the problem is to discuss it with one’s own colleagues or with those having some expertise in the </a:t>
            </a:r>
            <a:r>
              <a:rPr lang="en-US" b="1" dirty="0" smtClean="0">
                <a:solidFill>
                  <a:srgbClr val="000099"/>
                </a:solidFill>
              </a:rPr>
              <a:t>matter</a:t>
            </a:r>
            <a:r>
              <a:rPr lang="en-US" b="1" dirty="0">
                <a:solidFill>
                  <a:srgbClr val="000099"/>
                </a:solidFill>
              </a:rPr>
              <a:t> </a:t>
            </a:r>
            <a:r>
              <a:rPr lang="en-US" b="1" dirty="0" smtClean="0">
                <a:solidFill>
                  <a:srgbClr val="000099"/>
                </a:solidFill>
              </a:rPr>
              <a:t>or research guide.</a:t>
            </a:r>
            <a:endParaRPr lang="en-US" b="1" dirty="0">
              <a:solidFill>
                <a:srgbClr val="000099"/>
              </a:solidFill>
            </a:endParaRPr>
          </a:p>
        </p:txBody>
      </p:sp>
      <p:pic>
        <p:nvPicPr>
          <p:cNvPr id="9" name="Picture 6" descr="research methodology related animation images ಗೆ ಚಿತ್ರಗಳ ಫಲಿತಾಂಶಗಳು"/>
          <p:cNvPicPr>
            <a:picLocks noChangeAspect="1" noChangeArrowheads="1"/>
          </p:cNvPicPr>
          <p:nvPr/>
        </p:nvPicPr>
        <p:blipFill rotWithShape="1">
          <a:blip r:embed="rId2">
            <a:extLst>
              <a:ext uri="{28A0092B-C50C-407E-A947-70E740481C1C}">
                <a14:useLocalDpi xmlns:a14="http://schemas.microsoft.com/office/drawing/2010/main" val="0"/>
              </a:ext>
            </a:extLst>
          </a:blip>
          <a:srcRect t="16179" r="53657"/>
          <a:stretch/>
        </p:blipFill>
        <p:spPr bwMode="auto">
          <a:xfrm>
            <a:off x="7458941" y="742959"/>
            <a:ext cx="1524000" cy="2069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694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752833"/>
            <a:ext cx="9144000" cy="808038"/>
          </a:xfrm>
          <a:prstGeom prst="rect">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lgn="ctr"/>
            <a:r>
              <a:rPr lang="en-US" sz="4800" b="1" dirty="0" smtClean="0">
                <a:solidFill>
                  <a:srgbClr val="FFFF00"/>
                </a:solidFill>
              </a:rPr>
              <a:t>Course Details</a:t>
            </a:r>
            <a:endParaRPr lang="en-US" sz="4800" b="1" dirty="0">
              <a:solidFill>
                <a:srgbClr val="FFFF00"/>
              </a:solidFill>
            </a:endParaRPr>
          </a:p>
        </p:txBody>
      </p:sp>
      <p:sp>
        <p:nvSpPr>
          <p:cNvPr id="7" name="Content Placeholder 2"/>
          <p:cNvSpPr txBox="1">
            <a:spLocks/>
          </p:cNvSpPr>
          <p:nvPr/>
        </p:nvSpPr>
        <p:spPr>
          <a:xfrm>
            <a:off x="0" y="1600200"/>
            <a:ext cx="9144000" cy="5257800"/>
          </a:xfrm>
          <a:prstGeom prst="rect">
            <a:avLst/>
          </a:prstGeom>
          <a:solidFill>
            <a:srgbClr val="FFFF00"/>
          </a:solidFill>
          <a:ln>
            <a:solidFill>
              <a:srgbClr val="00B050"/>
            </a:solidFill>
          </a:ln>
        </p:spPr>
        <p:style>
          <a:lnRef idx="3">
            <a:schemeClr val="lt1"/>
          </a:lnRef>
          <a:fillRef idx="1">
            <a:schemeClr val="accent2"/>
          </a:fillRef>
          <a:effectRef idx="1">
            <a:schemeClr val="accent2"/>
          </a:effectRef>
          <a:fontRef idx="minor">
            <a:schemeClr val="lt1"/>
          </a:fontRef>
        </p:style>
        <p:txBody>
          <a:bodyPr>
            <a:noAutofit/>
          </a:bodyPr>
          <a:lstStyle>
            <a:lvl1pPr marL="0" indent="0" algn="ctr" defTabSz="685800" rtl="0" eaLnBrk="0" fontAlgn="base" hangingPunct="0">
              <a:lnSpc>
                <a:spcPct val="90000"/>
              </a:lnSpc>
              <a:spcBef>
                <a:spcPts val="750"/>
              </a:spcBef>
              <a:spcAft>
                <a:spcPct val="0"/>
              </a:spcAft>
              <a:buFont typeface="Arial" charset="0"/>
              <a:buNone/>
              <a:defRPr sz="2100" kern="1200">
                <a:solidFill>
                  <a:schemeClr val="tx1">
                    <a:tint val="75000"/>
                  </a:schemeClr>
                </a:solidFill>
                <a:latin typeface="+mn-lt"/>
                <a:ea typeface="+mn-ea"/>
                <a:cs typeface="+mn-cs"/>
              </a:defRPr>
            </a:lvl1pPr>
            <a:lvl2pPr marL="457200" indent="0" algn="ctr" defTabSz="685800" rtl="0" eaLnBrk="0" fontAlgn="base" hangingPunct="0">
              <a:lnSpc>
                <a:spcPct val="90000"/>
              </a:lnSpc>
              <a:spcBef>
                <a:spcPts val="375"/>
              </a:spcBef>
              <a:spcAft>
                <a:spcPct val="0"/>
              </a:spcAft>
              <a:buFont typeface="Arial" charset="0"/>
              <a:buNone/>
              <a:defRPr kern="1200">
                <a:solidFill>
                  <a:schemeClr val="tx1">
                    <a:tint val="75000"/>
                  </a:schemeClr>
                </a:solidFill>
                <a:latin typeface="+mn-lt"/>
                <a:ea typeface="+mn-ea"/>
                <a:cs typeface="+mn-cs"/>
              </a:defRPr>
            </a:lvl2pPr>
            <a:lvl3pPr marL="914400" indent="0" algn="ctr" defTabSz="685800" rtl="0" eaLnBrk="0" fontAlgn="base" hangingPunct="0">
              <a:lnSpc>
                <a:spcPct val="90000"/>
              </a:lnSpc>
              <a:spcBef>
                <a:spcPts val="375"/>
              </a:spcBef>
              <a:spcAft>
                <a:spcPct val="0"/>
              </a:spcAft>
              <a:buFont typeface="Arial" charset="0"/>
              <a:buNone/>
              <a:defRPr sz="1500" kern="1200">
                <a:solidFill>
                  <a:schemeClr val="tx1">
                    <a:tint val="75000"/>
                  </a:schemeClr>
                </a:solidFill>
                <a:latin typeface="+mn-lt"/>
                <a:ea typeface="+mn-ea"/>
                <a:cs typeface="+mn-cs"/>
              </a:defRPr>
            </a:lvl3pPr>
            <a:lvl4pPr marL="13716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4pPr>
            <a:lvl5pPr marL="18288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pPr algn="l"/>
            <a:r>
              <a:rPr lang="en-US" sz="2800" dirty="0" smtClean="0">
                <a:solidFill>
                  <a:srgbClr val="002060"/>
                </a:solidFill>
              </a:rPr>
              <a:t>Course Title: </a:t>
            </a:r>
            <a:r>
              <a:rPr lang="en-US" sz="2800" dirty="0" smtClean="0">
                <a:solidFill>
                  <a:srgbClr val="C00000"/>
                </a:solidFill>
              </a:rPr>
              <a:t>Research Methodology and Intellectual Property Rights  (RM &amp; IPR) </a:t>
            </a:r>
          </a:p>
          <a:p>
            <a:pPr algn="l"/>
            <a:r>
              <a:rPr lang="en-US" sz="2400" dirty="0" smtClean="0">
                <a:solidFill>
                  <a:srgbClr val="002060"/>
                </a:solidFill>
              </a:rPr>
              <a:t>Course Code: </a:t>
            </a:r>
            <a:r>
              <a:rPr lang="en-US" sz="2400" dirty="0" smtClean="0">
                <a:solidFill>
                  <a:srgbClr val="C00000"/>
                </a:solidFill>
              </a:rPr>
              <a:t>22MCA107 , </a:t>
            </a:r>
            <a:r>
              <a:rPr lang="en-US" sz="2400" dirty="0">
                <a:solidFill>
                  <a:srgbClr val="002060"/>
                </a:solidFill>
              </a:rPr>
              <a:t>Credits</a:t>
            </a:r>
            <a:r>
              <a:rPr lang="en-US" sz="2400" dirty="0">
                <a:solidFill>
                  <a:srgbClr val="C00000"/>
                </a:solidFill>
              </a:rPr>
              <a:t> – 02</a:t>
            </a:r>
          </a:p>
          <a:p>
            <a:pPr algn="l"/>
            <a:r>
              <a:rPr lang="en-US" sz="2400" dirty="0" smtClean="0">
                <a:solidFill>
                  <a:srgbClr val="002060"/>
                </a:solidFill>
              </a:rPr>
              <a:t>Total Number of Teaching Hours: 2</a:t>
            </a:r>
            <a:r>
              <a:rPr lang="en-US" sz="2400" dirty="0" smtClean="0">
                <a:solidFill>
                  <a:srgbClr val="C00000"/>
                </a:solidFill>
              </a:rPr>
              <a:t>5</a:t>
            </a:r>
          </a:p>
          <a:p>
            <a:pPr algn="l"/>
            <a:r>
              <a:rPr lang="en-US" sz="2400" dirty="0" smtClean="0">
                <a:solidFill>
                  <a:srgbClr val="002060"/>
                </a:solidFill>
              </a:rPr>
              <a:t>Teaching Learning Process (TLP) </a:t>
            </a:r>
            <a:r>
              <a:rPr lang="en-US" sz="2400" dirty="0" smtClean="0">
                <a:solidFill>
                  <a:srgbClr val="C00000"/>
                </a:solidFill>
              </a:rPr>
              <a:t>– 25 Hours</a:t>
            </a:r>
          </a:p>
          <a:p>
            <a:pPr algn="l"/>
            <a:r>
              <a:rPr lang="en-US" sz="2400" dirty="0" smtClean="0">
                <a:solidFill>
                  <a:srgbClr val="002060"/>
                </a:solidFill>
              </a:rPr>
              <a:t>Course internal Examination (CIE)– </a:t>
            </a:r>
            <a:r>
              <a:rPr lang="en-US" sz="2400" dirty="0">
                <a:solidFill>
                  <a:srgbClr val="C00000"/>
                </a:solidFill>
              </a:rPr>
              <a:t>5</a:t>
            </a:r>
            <a:r>
              <a:rPr lang="en-US" sz="2400" dirty="0" smtClean="0">
                <a:solidFill>
                  <a:srgbClr val="C00000"/>
                </a:solidFill>
              </a:rPr>
              <a:t>0 Marks</a:t>
            </a:r>
          </a:p>
          <a:p>
            <a:pPr algn="l"/>
            <a:r>
              <a:rPr lang="en-US" sz="2400" dirty="0" smtClean="0">
                <a:solidFill>
                  <a:srgbClr val="002060"/>
                </a:solidFill>
              </a:rPr>
              <a:t>Semester End Examination (SEE) </a:t>
            </a:r>
            <a:r>
              <a:rPr lang="en-US" sz="2400" dirty="0" smtClean="0">
                <a:solidFill>
                  <a:srgbClr val="C00000"/>
                </a:solidFill>
              </a:rPr>
              <a:t>– 50 Marks</a:t>
            </a:r>
          </a:p>
          <a:p>
            <a:pPr algn="l">
              <a:lnSpc>
                <a:spcPct val="100000"/>
              </a:lnSpc>
              <a:spcBef>
                <a:spcPts val="0"/>
              </a:spcBef>
            </a:pPr>
            <a:r>
              <a:rPr lang="en-US" sz="2000" dirty="0">
                <a:solidFill>
                  <a:srgbClr val="002060"/>
                </a:solidFill>
              </a:rPr>
              <a:t>Internal test:</a:t>
            </a:r>
          </a:p>
          <a:p>
            <a:pPr marL="342900" lvl="0" indent="-342900" algn="l">
              <a:lnSpc>
                <a:spcPct val="100000"/>
              </a:lnSpc>
              <a:spcBef>
                <a:spcPts val="0"/>
              </a:spcBef>
              <a:buFont typeface="Arial" panose="020B0604020202020204" pitchFamily="34" charset="0"/>
              <a:buChar char="•"/>
            </a:pPr>
            <a:r>
              <a:rPr lang="en-US" sz="2400" dirty="0">
                <a:solidFill>
                  <a:srgbClr val="002060"/>
                </a:solidFill>
              </a:rPr>
              <a:t>The question paper will have 8 questions. With Part A and Part B.</a:t>
            </a:r>
          </a:p>
          <a:p>
            <a:pPr marL="342900" indent="-342900" algn="l">
              <a:lnSpc>
                <a:spcPct val="100000"/>
              </a:lnSpc>
              <a:spcBef>
                <a:spcPts val="0"/>
              </a:spcBef>
              <a:buFont typeface="Arial" panose="020B0604020202020204" pitchFamily="34" charset="0"/>
              <a:buChar char="•"/>
            </a:pPr>
            <a:r>
              <a:rPr lang="en-US" sz="2400" dirty="0">
                <a:solidFill>
                  <a:srgbClr val="002060"/>
                </a:solidFill>
              </a:rPr>
              <a:t> Each full question has weightage of 8 marks with a maximum up to 4 sub questions.</a:t>
            </a:r>
          </a:p>
          <a:p>
            <a:pPr marL="342900" indent="-342900" algn="l">
              <a:lnSpc>
                <a:spcPct val="100000"/>
              </a:lnSpc>
              <a:spcBef>
                <a:spcPts val="0"/>
              </a:spcBef>
              <a:buFont typeface="Arial" panose="020B0604020202020204" pitchFamily="34" charset="0"/>
              <a:buChar char="•"/>
            </a:pPr>
            <a:r>
              <a:rPr lang="en-US" sz="2400" dirty="0">
                <a:solidFill>
                  <a:srgbClr val="002060"/>
                </a:solidFill>
              </a:rPr>
              <a:t> There will be two questions of higher level, k4-k6. (Innovative/ case study) in Part B which are compulsory.</a:t>
            </a:r>
          </a:p>
          <a:p>
            <a:pPr algn="l"/>
            <a:endParaRPr lang="en-US" sz="2800" dirty="0" smtClean="0">
              <a:solidFill>
                <a:srgbClr val="C00000"/>
              </a:solidFill>
            </a:endParaRPr>
          </a:p>
          <a:p>
            <a:pPr algn="l"/>
            <a:endParaRPr lang="en-US" sz="2800" dirty="0">
              <a:solidFill>
                <a:srgbClr val="C00000"/>
              </a:solidFill>
            </a:endParaRPr>
          </a:p>
        </p:txBody>
      </p:sp>
    </p:spTree>
    <p:extLst>
      <p:ext uri="{BB962C8B-B14F-4D97-AF65-F5344CB8AC3E}">
        <p14:creationId xmlns:p14="http://schemas.microsoft.com/office/powerpoint/2010/main" val="31350658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762000"/>
            <a:ext cx="8762999" cy="4038600"/>
          </a:xfrm>
          <a:solidFill>
            <a:schemeClr val="accent3">
              <a:lumMod val="40000"/>
              <a:lumOff val="60000"/>
            </a:schemeClr>
          </a:solidFill>
        </p:spPr>
        <p:txBody>
          <a:bodyPr/>
          <a:lstStyle/>
          <a:p>
            <a:r>
              <a:rPr lang="en-US" sz="2000" b="1" dirty="0">
                <a:solidFill>
                  <a:srgbClr val="000099"/>
                </a:solidFill>
              </a:rPr>
              <a:t>The researcher must at the same time examine all available literature to get himself acquainted with the selected </a:t>
            </a:r>
            <a:r>
              <a:rPr lang="en-US" sz="2000" b="1" dirty="0" smtClean="0">
                <a:solidFill>
                  <a:srgbClr val="000099"/>
                </a:solidFill>
              </a:rPr>
              <a:t>problem. </a:t>
            </a:r>
            <a:r>
              <a:rPr lang="en-US" sz="2000" b="1" dirty="0">
                <a:solidFill>
                  <a:srgbClr val="FF0000"/>
                </a:solidFill>
              </a:rPr>
              <a:t>He may review two types of </a:t>
            </a:r>
            <a:r>
              <a:rPr lang="en-US" sz="2000" b="1" dirty="0" smtClean="0">
                <a:solidFill>
                  <a:srgbClr val="FF0000"/>
                </a:solidFill>
              </a:rPr>
              <a:t>literature.</a:t>
            </a:r>
            <a:r>
              <a:rPr lang="en-US" sz="2000" b="1" dirty="0">
                <a:solidFill>
                  <a:srgbClr val="FF0000"/>
                </a:solidFill>
              </a:rPr>
              <a:t/>
            </a:r>
            <a:br>
              <a:rPr lang="en-US" sz="2000" b="1" dirty="0">
                <a:solidFill>
                  <a:srgbClr val="FF0000"/>
                </a:solidFill>
              </a:rPr>
            </a:br>
            <a:r>
              <a:rPr lang="en-US" sz="2000" b="1" dirty="0" smtClean="0">
                <a:solidFill>
                  <a:srgbClr val="FF0000"/>
                </a:solidFill>
              </a:rPr>
              <a:t>	The </a:t>
            </a:r>
            <a:r>
              <a:rPr lang="en-US" sz="2000" b="1" dirty="0">
                <a:solidFill>
                  <a:srgbClr val="FF0000"/>
                </a:solidFill>
              </a:rPr>
              <a:t>conceptual literature concerning the concepts and theories</a:t>
            </a:r>
            <a:r>
              <a:rPr lang="en-US" sz="2000" b="1" dirty="0">
                <a:solidFill>
                  <a:srgbClr val="FFFF00"/>
                </a:solidFill>
              </a:rPr>
              <a:t/>
            </a:r>
            <a:br>
              <a:rPr lang="en-US" sz="2000" b="1" dirty="0">
                <a:solidFill>
                  <a:srgbClr val="FFFF00"/>
                </a:solidFill>
              </a:rPr>
            </a:br>
            <a:r>
              <a:rPr lang="en-US" sz="2000" b="1" dirty="0">
                <a:solidFill>
                  <a:srgbClr val="FFFF00"/>
                </a:solidFill>
              </a:rPr>
              <a:t>             </a:t>
            </a:r>
            <a:r>
              <a:rPr lang="en-US" sz="2000" b="1" dirty="0" smtClean="0">
                <a:solidFill>
                  <a:srgbClr val="FF0000"/>
                </a:solidFill>
              </a:rPr>
              <a:t>The </a:t>
            </a:r>
            <a:r>
              <a:rPr lang="en-US" sz="2000" b="1" dirty="0">
                <a:solidFill>
                  <a:srgbClr val="FF0000"/>
                </a:solidFill>
              </a:rPr>
              <a:t>empirical literature consisting of studies made earlier which are similar to the one </a:t>
            </a:r>
            <a:r>
              <a:rPr lang="en-US" sz="2000" b="1" dirty="0" smtClean="0">
                <a:solidFill>
                  <a:srgbClr val="FF0000"/>
                </a:solidFill>
              </a:rPr>
              <a:t>proposed.</a:t>
            </a:r>
            <a:br>
              <a:rPr lang="en-US" sz="2000" b="1" dirty="0" smtClean="0">
                <a:solidFill>
                  <a:srgbClr val="FF0000"/>
                </a:solidFill>
              </a:rPr>
            </a:br>
            <a:r>
              <a:rPr lang="en-US" sz="2000" b="1" dirty="0">
                <a:solidFill>
                  <a:srgbClr val="FF0000"/>
                </a:solidFill>
              </a:rPr>
              <a:t/>
            </a:r>
            <a:br>
              <a:rPr lang="en-US" sz="2000" b="1" dirty="0">
                <a:solidFill>
                  <a:srgbClr val="FF0000"/>
                </a:solidFill>
              </a:rPr>
            </a:br>
            <a:r>
              <a:rPr lang="en-US" sz="2000" b="1" dirty="0" smtClean="0">
                <a:solidFill>
                  <a:srgbClr val="FF0000"/>
                </a:solidFill>
              </a:rPr>
              <a:t>The </a:t>
            </a:r>
            <a:r>
              <a:rPr lang="en-US" sz="2000" b="1" dirty="0">
                <a:solidFill>
                  <a:srgbClr val="FF0000"/>
                </a:solidFill>
              </a:rPr>
              <a:t>researcher rephrases the problem into analytical or operational terms i.e., to put the problem in as specific terms as possible. </a:t>
            </a:r>
            <a:r>
              <a:rPr lang="en-US" sz="2000" b="1" dirty="0" smtClean="0">
                <a:solidFill>
                  <a:srgbClr val="FF0000"/>
                </a:solidFill>
              </a:rPr>
              <a:t/>
            </a:r>
            <a:br>
              <a:rPr lang="en-US" sz="2000" b="1" dirty="0" smtClean="0">
                <a:solidFill>
                  <a:srgbClr val="FF0000"/>
                </a:solidFill>
              </a:rPr>
            </a:br>
            <a:r>
              <a:rPr lang="en-US" sz="3600" b="1" dirty="0" smtClean="0">
                <a:solidFill>
                  <a:srgbClr val="FF0000"/>
                </a:solidFill>
              </a:rPr>
              <a:t>This </a:t>
            </a:r>
            <a:r>
              <a:rPr lang="en-US" sz="3600" b="1" dirty="0">
                <a:solidFill>
                  <a:srgbClr val="FF0000"/>
                </a:solidFill>
              </a:rPr>
              <a:t>task of formulating, or defining, a research problem is a step of greatest importance in the entire research process</a:t>
            </a:r>
            <a:r>
              <a:rPr lang="en-US" sz="3600" b="1" dirty="0" smtClean="0">
                <a:solidFill>
                  <a:srgbClr val="FF0000"/>
                </a:solidFill>
              </a:rPr>
              <a:t/>
            </a:r>
            <a:br>
              <a:rPr lang="en-US" sz="3600" b="1" dirty="0" smtClean="0">
                <a:solidFill>
                  <a:srgbClr val="FF0000"/>
                </a:solidFill>
              </a:rPr>
            </a:br>
            <a:endParaRPr lang="en-US" sz="2000" b="1" dirty="0">
              <a:solidFill>
                <a:srgbClr val="FF0000"/>
              </a:solidFill>
            </a:endParaRPr>
          </a:p>
        </p:txBody>
      </p:sp>
      <p:sp>
        <p:nvSpPr>
          <p:cNvPr id="4" name="Date Placeholder 3"/>
          <p:cNvSpPr>
            <a:spLocks noGrp="1"/>
          </p:cNvSpPr>
          <p:nvPr>
            <p:ph type="dt" sz="half" idx="10"/>
          </p:nvPr>
        </p:nvSpPr>
        <p:spPr/>
        <p:txBody>
          <a:bodyPr/>
          <a:lstStyle/>
          <a:p>
            <a:pPr>
              <a:defRPr/>
            </a:pPr>
            <a:fld id="{7AB82EA1-8231-41AC-BA30-428FF70955F4}"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40</a:t>
            </a:fld>
            <a:endParaRPr lang="en-IN"/>
          </a:p>
        </p:txBody>
      </p:sp>
      <p:sp>
        <p:nvSpPr>
          <p:cNvPr id="7" name="Subtitle 2"/>
          <p:cNvSpPr txBox="1">
            <a:spLocks/>
          </p:cNvSpPr>
          <p:nvPr/>
        </p:nvSpPr>
        <p:spPr>
          <a:xfrm>
            <a:off x="0" y="4800600"/>
            <a:ext cx="9144000" cy="2057400"/>
          </a:xfrm>
          <a:prstGeom prst="rect">
            <a:avLst/>
          </a:prstGeom>
          <a:solidFill>
            <a:srgbClr val="FFFF00"/>
          </a:solidFill>
        </p:spPr>
        <p:txBody>
          <a:bodyPr/>
          <a:lstStyle>
            <a:lvl1pPr marL="0" indent="0" algn="ctr" defTabSz="685800" rtl="0" eaLnBrk="0" fontAlgn="base" hangingPunct="0">
              <a:lnSpc>
                <a:spcPct val="90000"/>
              </a:lnSpc>
              <a:spcBef>
                <a:spcPts val="750"/>
              </a:spcBef>
              <a:spcAft>
                <a:spcPct val="0"/>
              </a:spcAft>
              <a:buFont typeface="Arial" charset="0"/>
              <a:buNone/>
              <a:defRPr sz="2100" kern="1200">
                <a:solidFill>
                  <a:schemeClr val="tx1">
                    <a:tint val="75000"/>
                  </a:schemeClr>
                </a:solidFill>
                <a:latin typeface="+mn-lt"/>
                <a:ea typeface="+mn-ea"/>
                <a:cs typeface="+mn-cs"/>
              </a:defRPr>
            </a:lvl1pPr>
            <a:lvl2pPr marL="457200" indent="0" algn="ctr" defTabSz="685800" rtl="0" eaLnBrk="0" fontAlgn="base" hangingPunct="0">
              <a:lnSpc>
                <a:spcPct val="90000"/>
              </a:lnSpc>
              <a:spcBef>
                <a:spcPts val="375"/>
              </a:spcBef>
              <a:spcAft>
                <a:spcPct val="0"/>
              </a:spcAft>
              <a:buFont typeface="Arial" charset="0"/>
              <a:buNone/>
              <a:defRPr kern="1200">
                <a:solidFill>
                  <a:schemeClr val="tx1">
                    <a:tint val="75000"/>
                  </a:schemeClr>
                </a:solidFill>
                <a:latin typeface="+mn-lt"/>
                <a:ea typeface="+mn-ea"/>
                <a:cs typeface="+mn-cs"/>
              </a:defRPr>
            </a:lvl2pPr>
            <a:lvl3pPr marL="914400" indent="0" algn="ctr" defTabSz="685800" rtl="0" eaLnBrk="0" fontAlgn="base" hangingPunct="0">
              <a:lnSpc>
                <a:spcPct val="90000"/>
              </a:lnSpc>
              <a:spcBef>
                <a:spcPts val="375"/>
              </a:spcBef>
              <a:spcAft>
                <a:spcPct val="0"/>
              </a:spcAft>
              <a:buFont typeface="Arial" charset="0"/>
              <a:buNone/>
              <a:defRPr sz="1500" kern="1200">
                <a:solidFill>
                  <a:schemeClr val="tx1">
                    <a:tint val="75000"/>
                  </a:schemeClr>
                </a:solidFill>
                <a:latin typeface="+mn-lt"/>
                <a:ea typeface="+mn-ea"/>
                <a:cs typeface="+mn-cs"/>
              </a:defRPr>
            </a:lvl3pPr>
            <a:lvl4pPr marL="13716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4pPr>
            <a:lvl5pPr marL="18288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pPr algn="just"/>
            <a:r>
              <a:rPr lang="en-US" sz="2400" b="1" dirty="0" smtClean="0">
                <a:solidFill>
                  <a:srgbClr val="000099"/>
                </a:solidFill>
              </a:rPr>
              <a:t>The </a:t>
            </a:r>
            <a:r>
              <a:rPr lang="en-US" sz="2400" b="1" dirty="0">
                <a:solidFill>
                  <a:srgbClr val="000099"/>
                </a:solidFill>
              </a:rPr>
              <a:t>statement of the objective is of basic importance because it determines the data which are to be collected, the characteristics of the data which are relevant, relations which are to be explored, the choice of techniques to be used in these explorations and the form of the final report</a:t>
            </a:r>
            <a:r>
              <a:rPr lang="en-US" sz="2400" b="1" dirty="0" smtClean="0">
                <a:solidFill>
                  <a:srgbClr val="000099"/>
                </a:solidFill>
              </a:rPr>
              <a:t>.</a:t>
            </a:r>
          </a:p>
          <a:p>
            <a:pPr algn="r"/>
            <a:r>
              <a:rPr lang="en-US" sz="2400" b="1" dirty="0">
                <a:solidFill>
                  <a:srgbClr val="000099"/>
                </a:solidFill>
              </a:rPr>
              <a:t>- Professor W.A. </a:t>
            </a:r>
            <a:r>
              <a:rPr lang="en-US" sz="2400" b="1" dirty="0" err="1">
                <a:solidFill>
                  <a:srgbClr val="000099"/>
                </a:solidFill>
              </a:rPr>
              <a:t>Neiswanger</a:t>
            </a:r>
            <a:endParaRPr lang="en-US" sz="2400" b="1" dirty="0">
              <a:solidFill>
                <a:srgbClr val="000099"/>
              </a:solidFill>
            </a:endParaRPr>
          </a:p>
        </p:txBody>
      </p:sp>
      <p:sp>
        <p:nvSpPr>
          <p:cNvPr id="10" name="Right Arrow 9"/>
          <p:cNvSpPr/>
          <p:nvPr/>
        </p:nvSpPr>
        <p:spPr>
          <a:xfrm>
            <a:off x="413035" y="1385452"/>
            <a:ext cx="507424"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413035" y="1646956"/>
            <a:ext cx="507424"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3605260">
            <a:off x="326458" y="2221692"/>
            <a:ext cx="317765" cy="2117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67060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5576" y="762001"/>
            <a:ext cx="8356023" cy="609600"/>
          </a:xfrm>
          <a:solidFill>
            <a:srgbClr val="FF0066"/>
          </a:solidFill>
        </p:spPr>
        <p:txBody>
          <a:bodyPr/>
          <a:lstStyle/>
          <a:p>
            <a:r>
              <a:rPr lang="en-US" b="1" dirty="0">
                <a:solidFill>
                  <a:srgbClr val="FFFF00"/>
                </a:solidFill>
              </a:rPr>
              <a:t>2. Extensive literature survey: </a:t>
            </a:r>
          </a:p>
        </p:txBody>
      </p:sp>
      <p:sp>
        <p:nvSpPr>
          <p:cNvPr id="3" name="Subtitle 2"/>
          <p:cNvSpPr>
            <a:spLocks noGrp="1"/>
          </p:cNvSpPr>
          <p:nvPr>
            <p:ph type="subTitle" idx="1"/>
          </p:nvPr>
        </p:nvSpPr>
        <p:spPr>
          <a:xfrm>
            <a:off x="76200" y="1371601"/>
            <a:ext cx="8915399" cy="5410200"/>
          </a:xfrm>
          <a:solidFill>
            <a:srgbClr val="000099"/>
          </a:solidFill>
        </p:spPr>
        <p:txBody>
          <a:bodyPr/>
          <a:lstStyle/>
          <a:p>
            <a:pPr marL="342900" indent="-342900" algn="l">
              <a:buFont typeface="Arial" panose="020B0604020202020204" pitchFamily="34" charset="0"/>
              <a:buChar char="•"/>
            </a:pPr>
            <a:r>
              <a:rPr lang="en-US" sz="2400" b="1" dirty="0">
                <a:solidFill>
                  <a:srgbClr val="FFFF00"/>
                </a:solidFill>
              </a:rPr>
              <a:t>Once the problem is formulated, a brief summary of it should be written down. It is compulsory for a research worker writing a thesis for a Ph.D. degree to write a synopsis of the topic and submit it to the necessary Committee or the Research Board for approval. </a:t>
            </a:r>
            <a:endParaRPr lang="en-US" sz="2400" b="1" dirty="0" smtClean="0">
              <a:solidFill>
                <a:srgbClr val="FFFF00"/>
              </a:solidFill>
            </a:endParaRPr>
          </a:p>
          <a:p>
            <a:pPr marL="342900" indent="-342900" algn="l">
              <a:buFont typeface="Arial" panose="020B0604020202020204" pitchFamily="34" charset="0"/>
              <a:buChar char="•"/>
            </a:pPr>
            <a:r>
              <a:rPr lang="en-US" sz="2400" b="1" dirty="0" smtClean="0">
                <a:solidFill>
                  <a:srgbClr val="FFFF00"/>
                </a:solidFill>
              </a:rPr>
              <a:t>At </a:t>
            </a:r>
            <a:r>
              <a:rPr lang="en-US" sz="2400" b="1" dirty="0">
                <a:solidFill>
                  <a:srgbClr val="FFFF00"/>
                </a:solidFill>
              </a:rPr>
              <a:t>this juncture the researcher should undertake extensive literature survey connected with the problem. </a:t>
            </a:r>
            <a:endParaRPr lang="en-US" sz="2400" b="1" dirty="0" smtClean="0">
              <a:solidFill>
                <a:srgbClr val="FFFF00"/>
              </a:solidFill>
            </a:endParaRPr>
          </a:p>
          <a:p>
            <a:pPr marL="342900" indent="-342900" algn="l">
              <a:buFont typeface="Arial" panose="020B0604020202020204" pitchFamily="34" charset="0"/>
              <a:buChar char="•"/>
            </a:pPr>
            <a:r>
              <a:rPr lang="en-US" sz="2400" b="1" dirty="0" smtClean="0">
                <a:solidFill>
                  <a:srgbClr val="FFFF00"/>
                </a:solidFill>
              </a:rPr>
              <a:t>For </a:t>
            </a:r>
            <a:r>
              <a:rPr lang="en-US" sz="2400" b="1" dirty="0">
                <a:solidFill>
                  <a:srgbClr val="FFFF00"/>
                </a:solidFill>
              </a:rPr>
              <a:t>this purpose, the abstracting and indexing journals and published or unpublished bibliographies are the first place to go to. Academic journals, conference proceedings, government reports, books etc., must be tapped depending on the nature of the problem. </a:t>
            </a:r>
            <a:endParaRPr lang="en-US" sz="2400" b="1" dirty="0" smtClean="0">
              <a:solidFill>
                <a:srgbClr val="FFFF00"/>
              </a:solidFill>
            </a:endParaRPr>
          </a:p>
          <a:p>
            <a:pPr marL="342900" indent="-342900" algn="l">
              <a:buFont typeface="Arial" panose="020B0604020202020204" pitchFamily="34" charset="0"/>
              <a:buChar char="•"/>
            </a:pPr>
            <a:r>
              <a:rPr lang="en-US" sz="2400" b="1" dirty="0" smtClean="0">
                <a:solidFill>
                  <a:srgbClr val="FFFF00"/>
                </a:solidFill>
              </a:rPr>
              <a:t>In </a:t>
            </a:r>
            <a:r>
              <a:rPr lang="en-US" sz="2400" b="1" dirty="0">
                <a:solidFill>
                  <a:srgbClr val="FFFF00"/>
                </a:solidFill>
              </a:rPr>
              <a:t>this process, </a:t>
            </a:r>
            <a:r>
              <a:rPr lang="en-US" sz="2400" b="1" dirty="0">
                <a:solidFill>
                  <a:srgbClr val="FF0000"/>
                </a:solidFill>
              </a:rPr>
              <a:t>it should be remembered that one source will lead to another</a:t>
            </a:r>
            <a:r>
              <a:rPr lang="en-US" sz="2400" b="1" dirty="0">
                <a:solidFill>
                  <a:srgbClr val="FFFF00"/>
                </a:solidFill>
              </a:rPr>
              <a:t>. </a:t>
            </a:r>
            <a:endParaRPr lang="en-US" sz="2400" b="1" dirty="0" smtClean="0">
              <a:solidFill>
                <a:srgbClr val="FFFF00"/>
              </a:solidFill>
            </a:endParaRPr>
          </a:p>
          <a:p>
            <a:pPr marL="342900" indent="-342900" algn="l">
              <a:buFont typeface="Arial" panose="020B0604020202020204" pitchFamily="34" charset="0"/>
              <a:buChar char="•"/>
            </a:pPr>
            <a:r>
              <a:rPr lang="en-US" sz="2400" b="1" dirty="0" smtClean="0">
                <a:solidFill>
                  <a:srgbClr val="FFFF00"/>
                </a:solidFill>
              </a:rPr>
              <a:t>A </a:t>
            </a:r>
            <a:r>
              <a:rPr lang="en-US" sz="2400" b="1" dirty="0">
                <a:solidFill>
                  <a:srgbClr val="FFFF00"/>
                </a:solidFill>
              </a:rPr>
              <a:t>good library will be a great help to the researcher at this stage.</a:t>
            </a:r>
          </a:p>
        </p:txBody>
      </p:sp>
      <p:sp>
        <p:nvSpPr>
          <p:cNvPr id="4" name="Date Placeholder 3"/>
          <p:cNvSpPr>
            <a:spLocks noGrp="1"/>
          </p:cNvSpPr>
          <p:nvPr>
            <p:ph type="dt" sz="half" idx="10"/>
          </p:nvPr>
        </p:nvSpPr>
        <p:spPr/>
        <p:txBody>
          <a:bodyPr/>
          <a:lstStyle/>
          <a:p>
            <a:pPr>
              <a:defRPr/>
            </a:pPr>
            <a:fld id="{7AB82EA1-8231-41AC-BA30-428FF70955F4}"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41</a:t>
            </a:fld>
            <a:endParaRPr lang="en-IN"/>
          </a:p>
        </p:txBody>
      </p:sp>
    </p:spTree>
    <p:extLst>
      <p:ext uri="{BB962C8B-B14F-4D97-AF65-F5344CB8AC3E}">
        <p14:creationId xmlns:p14="http://schemas.microsoft.com/office/powerpoint/2010/main" val="3357816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5576" y="762001"/>
            <a:ext cx="8356023" cy="609600"/>
          </a:xfrm>
          <a:solidFill>
            <a:srgbClr val="FF0066"/>
          </a:solidFill>
        </p:spPr>
        <p:txBody>
          <a:bodyPr/>
          <a:lstStyle/>
          <a:p>
            <a:r>
              <a:rPr lang="en-US" b="1" dirty="0">
                <a:solidFill>
                  <a:srgbClr val="FFFF00"/>
                </a:solidFill>
              </a:rPr>
              <a:t>3. Development of working hypotheses:</a:t>
            </a:r>
          </a:p>
        </p:txBody>
      </p:sp>
      <p:sp>
        <p:nvSpPr>
          <p:cNvPr id="3" name="Subtitle 2"/>
          <p:cNvSpPr>
            <a:spLocks noGrp="1"/>
          </p:cNvSpPr>
          <p:nvPr>
            <p:ph type="subTitle" idx="1"/>
          </p:nvPr>
        </p:nvSpPr>
        <p:spPr>
          <a:xfrm>
            <a:off x="228600" y="1447800"/>
            <a:ext cx="8915400" cy="5029200"/>
          </a:xfrm>
          <a:solidFill>
            <a:srgbClr val="000099"/>
          </a:solidFill>
        </p:spPr>
        <p:txBody>
          <a:bodyPr/>
          <a:lstStyle/>
          <a:p>
            <a:pPr marL="342900" indent="-342900" algn="l">
              <a:buFont typeface="Arial" panose="020B0604020202020204" pitchFamily="34" charset="0"/>
              <a:buChar char="•"/>
            </a:pPr>
            <a:r>
              <a:rPr lang="en-US" sz="2800" b="1" dirty="0">
                <a:solidFill>
                  <a:srgbClr val="FFFF00"/>
                </a:solidFill>
              </a:rPr>
              <a:t>After extensive literature survey, researcher should state in clear terms the working hypothesis or hypotheses. </a:t>
            </a:r>
            <a:endParaRPr lang="en-US" sz="2800" b="1" dirty="0" smtClean="0">
              <a:solidFill>
                <a:srgbClr val="FFFF00"/>
              </a:solidFill>
            </a:endParaRPr>
          </a:p>
          <a:p>
            <a:pPr marL="342900" indent="-342900" algn="l">
              <a:buFont typeface="Arial" panose="020B0604020202020204" pitchFamily="34" charset="0"/>
              <a:buChar char="•"/>
            </a:pPr>
            <a:r>
              <a:rPr lang="en-US" sz="2800" b="1" dirty="0" smtClean="0">
                <a:solidFill>
                  <a:srgbClr val="92D050"/>
                </a:solidFill>
              </a:rPr>
              <a:t>Working </a:t>
            </a:r>
            <a:r>
              <a:rPr lang="en-US" sz="2800" b="1" dirty="0">
                <a:solidFill>
                  <a:srgbClr val="92D050"/>
                </a:solidFill>
              </a:rPr>
              <a:t>hypothesis is tentative assumption made in order to draw out and test its logical or empirical consequences. </a:t>
            </a:r>
            <a:endParaRPr lang="en-US" sz="2800" b="1" dirty="0" smtClean="0">
              <a:solidFill>
                <a:srgbClr val="92D050"/>
              </a:solidFill>
            </a:endParaRPr>
          </a:p>
          <a:p>
            <a:pPr marL="342900" indent="-342900" algn="l">
              <a:buFont typeface="Arial" panose="020B0604020202020204" pitchFamily="34" charset="0"/>
              <a:buChar char="•"/>
            </a:pPr>
            <a:r>
              <a:rPr lang="en-US" sz="2800" b="1" dirty="0" smtClean="0">
                <a:solidFill>
                  <a:srgbClr val="FFFF00"/>
                </a:solidFill>
              </a:rPr>
              <a:t>As </a:t>
            </a:r>
            <a:r>
              <a:rPr lang="en-US" sz="2800" b="1" dirty="0">
                <a:solidFill>
                  <a:srgbClr val="FFFF00"/>
                </a:solidFill>
              </a:rPr>
              <a:t>such the manner in which research hypotheses are developed is particularly important since they </a:t>
            </a:r>
            <a:r>
              <a:rPr lang="en-US" sz="2800" b="1" dirty="0" smtClean="0">
                <a:solidFill>
                  <a:srgbClr val="FFFF00"/>
                </a:solidFill>
              </a:rPr>
              <a:t>provide </a:t>
            </a:r>
            <a:r>
              <a:rPr lang="en-US" sz="2800" b="1" dirty="0">
                <a:solidFill>
                  <a:srgbClr val="FFFF00"/>
                </a:solidFill>
              </a:rPr>
              <a:t>the </a:t>
            </a:r>
            <a:r>
              <a:rPr lang="en-US" sz="2800" b="1" dirty="0">
                <a:solidFill>
                  <a:schemeClr val="accent4">
                    <a:lumMod val="60000"/>
                    <a:lumOff val="40000"/>
                  </a:schemeClr>
                </a:solidFill>
              </a:rPr>
              <a:t>focal point for research</a:t>
            </a:r>
            <a:r>
              <a:rPr lang="en-US" sz="2800" b="1" dirty="0">
                <a:solidFill>
                  <a:srgbClr val="FFFF00"/>
                </a:solidFill>
              </a:rPr>
              <a:t>. </a:t>
            </a:r>
            <a:endParaRPr lang="en-US" sz="2800" b="1" dirty="0" smtClean="0">
              <a:solidFill>
                <a:srgbClr val="FFFF00"/>
              </a:solidFill>
            </a:endParaRPr>
          </a:p>
          <a:p>
            <a:pPr marL="342900" indent="-342900" algn="l">
              <a:buFont typeface="Arial" panose="020B0604020202020204" pitchFamily="34" charset="0"/>
              <a:buChar char="•"/>
            </a:pPr>
            <a:r>
              <a:rPr lang="en-US" sz="2800" b="1" dirty="0">
                <a:solidFill>
                  <a:srgbClr val="FFFF00"/>
                </a:solidFill>
              </a:rPr>
              <a:t> In most types of research, </a:t>
            </a:r>
            <a:r>
              <a:rPr lang="en-US" sz="2800" b="1" dirty="0">
                <a:solidFill>
                  <a:srgbClr val="C00000"/>
                </a:solidFill>
              </a:rPr>
              <a:t>the development of working hypothesis plays an important role</a:t>
            </a:r>
            <a:r>
              <a:rPr lang="en-US" sz="2800" b="1" dirty="0">
                <a:solidFill>
                  <a:srgbClr val="FFFF00"/>
                </a:solidFill>
              </a:rPr>
              <a:t>. Hypothesis should be very specific and limited to the piece of research in hand because it has to be tested. </a:t>
            </a:r>
            <a:endParaRPr lang="en-US" sz="2800" b="1" dirty="0" smtClean="0">
              <a:solidFill>
                <a:srgbClr val="FFFF00"/>
              </a:solidFill>
            </a:endParaRPr>
          </a:p>
          <a:p>
            <a:pPr marL="342900" indent="-342900" algn="l">
              <a:buFont typeface="Arial" panose="020B0604020202020204" pitchFamily="34" charset="0"/>
              <a:buChar char="•"/>
            </a:pPr>
            <a:endParaRPr lang="en-US" sz="2800" b="1" dirty="0">
              <a:solidFill>
                <a:srgbClr val="FFFF00"/>
              </a:solidFill>
            </a:endParaRPr>
          </a:p>
        </p:txBody>
      </p:sp>
      <p:sp>
        <p:nvSpPr>
          <p:cNvPr id="4" name="Date Placeholder 3"/>
          <p:cNvSpPr>
            <a:spLocks noGrp="1"/>
          </p:cNvSpPr>
          <p:nvPr>
            <p:ph type="dt" sz="half" idx="10"/>
          </p:nvPr>
        </p:nvSpPr>
        <p:spPr/>
        <p:txBody>
          <a:bodyPr/>
          <a:lstStyle/>
          <a:p>
            <a:pPr>
              <a:defRPr/>
            </a:pPr>
            <a:fld id="{7AB82EA1-8231-41AC-BA30-428FF70955F4}"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42</a:t>
            </a:fld>
            <a:endParaRPr lang="en-IN"/>
          </a:p>
        </p:txBody>
      </p:sp>
    </p:spTree>
    <p:extLst>
      <p:ext uri="{BB962C8B-B14F-4D97-AF65-F5344CB8AC3E}">
        <p14:creationId xmlns:p14="http://schemas.microsoft.com/office/powerpoint/2010/main" val="222207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9D3565F4-EAE1-4F53-B8F5-B187B4C099EF}"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43</a:t>
            </a:fld>
            <a:endParaRPr lang="en-IN"/>
          </a:p>
        </p:txBody>
      </p:sp>
      <p:sp>
        <p:nvSpPr>
          <p:cNvPr id="6" name="Subtitle 2"/>
          <p:cNvSpPr txBox="1">
            <a:spLocks/>
          </p:cNvSpPr>
          <p:nvPr/>
        </p:nvSpPr>
        <p:spPr>
          <a:xfrm>
            <a:off x="228600" y="838200"/>
            <a:ext cx="8839200" cy="5638800"/>
          </a:xfrm>
          <a:prstGeom prst="rect">
            <a:avLst/>
          </a:prstGeom>
        </p:spPr>
        <p:style>
          <a:lnRef idx="2">
            <a:schemeClr val="dk1">
              <a:shade val="50000"/>
            </a:schemeClr>
          </a:lnRef>
          <a:fillRef idx="1">
            <a:schemeClr val="dk1"/>
          </a:fillRef>
          <a:effectRef idx="0">
            <a:schemeClr val="dk1"/>
          </a:effectRef>
          <a:fontRef idx="minor">
            <a:schemeClr val="lt1"/>
          </a:fontRef>
        </p:style>
        <p:txBody>
          <a:bodyPr/>
          <a:lstStyle>
            <a:lvl1pPr marL="0" indent="0" algn="ctr" defTabSz="685800" rtl="0" eaLnBrk="0" fontAlgn="base" hangingPunct="0">
              <a:lnSpc>
                <a:spcPct val="90000"/>
              </a:lnSpc>
              <a:spcBef>
                <a:spcPts val="750"/>
              </a:spcBef>
              <a:spcAft>
                <a:spcPct val="0"/>
              </a:spcAft>
              <a:buFont typeface="Arial" charset="0"/>
              <a:buNone/>
              <a:defRPr sz="2100" kern="1200">
                <a:solidFill>
                  <a:schemeClr val="tx1">
                    <a:tint val="75000"/>
                  </a:schemeClr>
                </a:solidFill>
                <a:latin typeface="+mn-lt"/>
                <a:ea typeface="+mn-ea"/>
                <a:cs typeface="+mn-cs"/>
              </a:defRPr>
            </a:lvl1pPr>
            <a:lvl2pPr marL="457200" indent="0" algn="ctr" defTabSz="685800" rtl="0" eaLnBrk="0" fontAlgn="base" hangingPunct="0">
              <a:lnSpc>
                <a:spcPct val="90000"/>
              </a:lnSpc>
              <a:spcBef>
                <a:spcPts val="375"/>
              </a:spcBef>
              <a:spcAft>
                <a:spcPct val="0"/>
              </a:spcAft>
              <a:buFont typeface="Arial" charset="0"/>
              <a:buNone/>
              <a:defRPr kern="1200">
                <a:solidFill>
                  <a:schemeClr val="tx1">
                    <a:tint val="75000"/>
                  </a:schemeClr>
                </a:solidFill>
                <a:latin typeface="+mn-lt"/>
                <a:ea typeface="+mn-ea"/>
                <a:cs typeface="+mn-cs"/>
              </a:defRPr>
            </a:lvl2pPr>
            <a:lvl3pPr marL="914400" indent="0" algn="ctr" defTabSz="685800" rtl="0" eaLnBrk="0" fontAlgn="base" hangingPunct="0">
              <a:lnSpc>
                <a:spcPct val="90000"/>
              </a:lnSpc>
              <a:spcBef>
                <a:spcPts val="375"/>
              </a:spcBef>
              <a:spcAft>
                <a:spcPct val="0"/>
              </a:spcAft>
              <a:buFont typeface="Arial" charset="0"/>
              <a:buNone/>
              <a:defRPr sz="1500" kern="1200">
                <a:solidFill>
                  <a:schemeClr val="tx1">
                    <a:tint val="75000"/>
                  </a:schemeClr>
                </a:solidFill>
                <a:latin typeface="+mn-lt"/>
                <a:ea typeface="+mn-ea"/>
                <a:cs typeface="+mn-cs"/>
              </a:defRPr>
            </a:lvl3pPr>
            <a:lvl4pPr marL="13716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4pPr>
            <a:lvl5pPr marL="18288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pPr algn="l"/>
            <a:r>
              <a:rPr lang="en-US" b="1" dirty="0">
                <a:solidFill>
                  <a:schemeClr val="bg1"/>
                </a:solidFill>
              </a:rPr>
              <a:t>How does one go about developing working hypotheses? The answer is by using the following approach:</a:t>
            </a:r>
          </a:p>
          <a:p>
            <a:pPr marL="457200" indent="-457200" algn="l">
              <a:buAutoNum type="alphaLcParenBoth"/>
            </a:pPr>
            <a:r>
              <a:rPr lang="en-US" b="1" dirty="0" smtClean="0">
                <a:solidFill>
                  <a:schemeClr val="bg1"/>
                </a:solidFill>
              </a:rPr>
              <a:t>Discussions </a:t>
            </a:r>
            <a:r>
              <a:rPr lang="en-US" b="1" dirty="0">
                <a:solidFill>
                  <a:schemeClr val="bg1"/>
                </a:solidFill>
              </a:rPr>
              <a:t>with colleagues and experts about the problem, its origin and the objectives in seeking a solution; </a:t>
            </a:r>
            <a:endParaRPr lang="en-US" b="1" dirty="0" smtClean="0">
              <a:solidFill>
                <a:schemeClr val="bg1"/>
              </a:solidFill>
            </a:endParaRPr>
          </a:p>
          <a:p>
            <a:pPr algn="l"/>
            <a:endParaRPr lang="en-US" b="1" dirty="0" smtClean="0">
              <a:solidFill>
                <a:schemeClr val="bg1"/>
              </a:solidFill>
            </a:endParaRPr>
          </a:p>
          <a:p>
            <a:pPr algn="l"/>
            <a:r>
              <a:rPr lang="en-US" b="1" dirty="0" smtClean="0">
                <a:solidFill>
                  <a:schemeClr val="bg1"/>
                </a:solidFill>
              </a:rPr>
              <a:t>(</a:t>
            </a:r>
            <a:r>
              <a:rPr lang="en-US" b="1" dirty="0">
                <a:solidFill>
                  <a:schemeClr val="bg1"/>
                </a:solidFill>
              </a:rPr>
              <a:t>b) Examination of data and records, if available, concerning the problem for possible trends, peculiarities and other clues; </a:t>
            </a:r>
            <a:endParaRPr lang="en-US" b="1" dirty="0" smtClean="0">
              <a:solidFill>
                <a:schemeClr val="bg1"/>
              </a:solidFill>
            </a:endParaRPr>
          </a:p>
          <a:p>
            <a:pPr algn="l"/>
            <a:endParaRPr lang="en-US" b="1" dirty="0" smtClean="0">
              <a:solidFill>
                <a:schemeClr val="bg1"/>
              </a:solidFill>
            </a:endParaRPr>
          </a:p>
          <a:p>
            <a:pPr algn="l"/>
            <a:r>
              <a:rPr lang="en-US" b="1" dirty="0" smtClean="0">
                <a:solidFill>
                  <a:schemeClr val="bg1"/>
                </a:solidFill>
              </a:rPr>
              <a:t>(</a:t>
            </a:r>
            <a:r>
              <a:rPr lang="en-US" b="1" dirty="0">
                <a:solidFill>
                  <a:schemeClr val="bg1"/>
                </a:solidFill>
              </a:rPr>
              <a:t>c) Review of similar studies in the area or of the studies on similar problems; and </a:t>
            </a:r>
            <a:endParaRPr lang="en-US" b="1" dirty="0" smtClean="0">
              <a:solidFill>
                <a:schemeClr val="bg1"/>
              </a:solidFill>
            </a:endParaRPr>
          </a:p>
          <a:p>
            <a:pPr algn="l"/>
            <a:endParaRPr lang="en-US" b="1" dirty="0" smtClean="0">
              <a:solidFill>
                <a:schemeClr val="bg1"/>
              </a:solidFill>
            </a:endParaRPr>
          </a:p>
          <a:p>
            <a:pPr algn="l"/>
            <a:r>
              <a:rPr lang="en-US" b="1" dirty="0" smtClean="0">
                <a:solidFill>
                  <a:schemeClr val="bg1"/>
                </a:solidFill>
              </a:rPr>
              <a:t>(</a:t>
            </a:r>
            <a:r>
              <a:rPr lang="en-US" b="1" dirty="0">
                <a:solidFill>
                  <a:schemeClr val="bg1"/>
                </a:solidFill>
              </a:rPr>
              <a:t>d) Exploratory personal investigation which involves original field interviews on a limited scale with interested parties and individuals with a view to secure greater insight into the practical aspects of the problem.</a:t>
            </a:r>
          </a:p>
        </p:txBody>
      </p:sp>
    </p:spTree>
    <p:extLst>
      <p:ext uri="{BB962C8B-B14F-4D97-AF65-F5344CB8AC3E}">
        <p14:creationId xmlns:p14="http://schemas.microsoft.com/office/powerpoint/2010/main" val="3931971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5576" y="762001"/>
            <a:ext cx="8356023" cy="609600"/>
          </a:xfrm>
          <a:solidFill>
            <a:srgbClr val="FF0066"/>
          </a:solidFill>
        </p:spPr>
        <p:txBody>
          <a:bodyPr/>
          <a:lstStyle/>
          <a:p>
            <a:r>
              <a:rPr lang="en-US" b="1" dirty="0">
                <a:solidFill>
                  <a:srgbClr val="FFFF00"/>
                </a:solidFill>
              </a:rPr>
              <a:t>4. Preparing the research </a:t>
            </a:r>
            <a:r>
              <a:rPr lang="en-US" b="1" dirty="0" smtClean="0">
                <a:solidFill>
                  <a:srgbClr val="FFFF00"/>
                </a:solidFill>
              </a:rPr>
              <a:t>design:</a:t>
            </a:r>
            <a:endParaRPr lang="en-US" b="1" dirty="0">
              <a:solidFill>
                <a:srgbClr val="FFFF00"/>
              </a:solidFill>
            </a:endParaRPr>
          </a:p>
        </p:txBody>
      </p:sp>
      <p:sp>
        <p:nvSpPr>
          <p:cNvPr id="3" name="Subtitle 2"/>
          <p:cNvSpPr>
            <a:spLocks noGrp="1"/>
          </p:cNvSpPr>
          <p:nvPr>
            <p:ph type="subTitle" idx="1"/>
          </p:nvPr>
        </p:nvSpPr>
        <p:spPr>
          <a:xfrm>
            <a:off x="228600" y="1828800"/>
            <a:ext cx="8915400" cy="3505200"/>
          </a:xfrm>
          <a:solidFill>
            <a:srgbClr val="000099"/>
          </a:solidFill>
        </p:spPr>
        <p:txBody>
          <a:bodyPr/>
          <a:lstStyle/>
          <a:p>
            <a:pPr marL="342900" indent="-342900" algn="l">
              <a:buFont typeface="Arial" panose="020B0604020202020204" pitchFamily="34" charset="0"/>
              <a:buChar char="•"/>
            </a:pPr>
            <a:r>
              <a:rPr lang="en-US" sz="2800" b="1" dirty="0" smtClean="0">
                <a:solidFill>
                  <a:srgbClr val="FFFF00"/>
                </a:solidFill>
              </a:rPr>
              <a:t>The researcher will </a:t>
            </a:r>
            <a:r>
              <a:rPr lang="en-US" sz="2800" b="1" dirty="0">
                <a:solidFill>
                  <a:srgbClr val="FFFF00"/>
                </a:solidFill>
              </a:rPr>
              <a:t>have to state the conceptual structure within which research would be conducted. </a:t>
            </a:r>
            <a:endParaRPr lang="en-US" sz="2800" b="1" dirty="0" smtClean="0">
              <a:solidFill>
                <a:srgbClr val="FFFF00"/>
              </a:solidFill>
            </a:endParaRPr>
          </a:p>
          <a:p>
            <a:pPr marL="342900" indent="-342900" algn="l">
              <a:buFont typeface="Arial" panose="020B0604020202020204" pitchFamily="34" charset="0"/>
              <a:buChar char="•"/>
            </a:pPr>
            <a:r>
              <a:rPr lang="en-US" sz="2800" b="1" dirty="0" smtClean="0">
                <a:solidFill>
                  <a:srgbClr val="FFFF00"/>
                </a:solidFill>
              </a:rPr>
              <a:t>The </a:t>
            </a:r>
            <a:r>
              <a:rPr lang="en-US" sz="2800" b="1" dirty="0">
                <a:solidFill>
                  <a:srgbClr val="FFFF00"/>
                </a:solidFill>
              </a:rPr>
              <a:t>preparation of such a design facilitates research to be as efficient as possible yielding maximal information. </a:t>
            </a:r>
            <a:endParaRPr lang="en-US" sz="2800" b="1" dirty="0" smtClean="0">
              <a:solidFill>
                <a:srgbClr val="FFFF00"/>
              </a:solidFill>
            </a:endParaRPr>
          </a:p>
          <a:p>
            <a:pPr marL="342900" indent="-342900" algn="l">
              <a:buFont typeface="Arial" panose="020B0604020202020204" pitchFamily="34" charset="0"/>
              <a:buChar char="•"/>
            </a:pPr>
            <a:r>
              <a:rPr lang="en-US" sz="2800" b="1" dirty="0">
                <a:solidFill>
                  <a:srgbClr val="FFFF00"/>
                </a:solidFill>
              </a:rPr>
              <a:t>In other words, the function of research design is to provide for the collection of relevant evidence with minimal expenditure of effort, time and money</a:t>
            </a:r>
            <a:r>
              <a:rPr lang="en-US" sz="2800" b="1" dirty="0" smtClean="0">
                <a:solidFill>
                  <a:srgbClr val="FFFF00"/>
                </a:solidFill>
              </a:rPr>
              <a:t>.</a:t>
            </a:r>
          </a:p>
        </p:txBody>
      </p:sp>
      <p:sp>
        <p:nvSpPr>
          <p:cNvPr id="4" name="Date Placeholder 3"/>
          <p:cNvSpPr>
            <a:spLocks noGrp="1"/>
          </p:cNvSpPr>
          <p:nvPr>
            <p:ph type="dt" sz="half" idx="10"/>
          </p:nvPr>
        </p:nvSpPr>
        <p:spPr/>
        <p:txBody>
          <a:bodyPr/>
          <a:lstStyle/>
          <a:p>
            <a:pPr>
              <a:defRPr/>
            </a:pPr>
            <a:fld id="{7AB82EA1-8231-41AC-BA30-428FF70955F4}"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44</a:t>
            </a:fld>
            <a:endParaRPr lang="en-IN"/>
          </a:p>
        </p:txBody>
      </p:sp>
    </p:spTree>
    <p:extLst>
      <p:ext uri="{BB962C8B-B14F-4D97-AF65-F5344CB8AC3E}">
        <p14:creationId xmlns:p14="http://schemas.microsoft.com/office/powerpoint/2010/main" val="122597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pPr>
              <a:defRPr/>
            </a:pPr>
            <a:fld id="{C4DD184C-99C3-4365-8EEB-C874560444E2}"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45</a:t>
            </a:fld>
            <a:endParaRPr lang="en-IN"/>
          </a:p>
        </p:txBody>
      </p:sp>
      <p:sp>
        <p:nvSpPr>
          <p:cNvPr id="6" name="Rectangle 5"/>
          <p:cNvSpPr/>
          <p:nvPr/>
        </p:nvSpPr>
        <p:spPr>
          <a:xfrm>
            <a:off x="190500" y="1752600"/>
            <a:ext cx="8763000" cy="3970318"/>
          </a:xfrm>
          <a:prstGeom prst="rect">
            <a:avLst/>
          </a:prstGeom>
          <a:solidFill>
            <a:schemeClr val="accent6">
              <a:lumMod val="50000"/>
            </a:schemeClr>
          </a:solidFill>
        </p:spPr>
        <p:txBody>
          <a:bodyPr wrap="square">
            <a:spAutoFit/>
          </a:bodyPr>
          <a:lstStyle/>
          <a:p>
            <a:pPr marL="342900" indent="-342900">
              <a:buFont typeface="Arial" panose="020B0604020202020204" pitchFamily="34" charset="0"/>
              <a:buChar char="•"/>
            </a:pPr>
            <a:r>
              <a:rPr lang="en-US" sz="2800" b="1" dirty="0">
                <a:solidFill>
                  <a:srgbClr val="FFFF00"/>
                </a:solidFill>
              </a:rPr>
              <a:t>There are several research designs, such as, experimental and non-experimental hypothesis testing. </a:t>
            </a:r>
            <a:endParaRPr lang="en-US" sz="2800" b="1" dirty="0" smtClean="0">
              <a:solidFill>
                <a:srgbClr val="FFFF00"/>
              </a:solidFill>
            </a:endParaRPr>
          </a:p>
          <a:p>
            <a:pPr marL="342900" indent="-342900">
              <a:buFont typeface="Arial" panose="020B0604020202020204" pitchFamily="34" charset="0"/>
              <a:buChar char="•"/>
            </a:pPr>
            <a:r>
              <a:rPr lang="en-US" sz="2800" b="1" dirty="0" smtClean="0">
                <a:solidFill>
                  <a:srgbClr val="FFFF00"/>
                </a:solidFill>
              </a:rPr>
              <a:t>Experimental </a:t>
            </a:r>
            <a:r>
              <a:rPr lang="en-US" sz="2800" b="1" dirty="0">
                <a:solidFill>
                  <a:srgbClr val="FFFF00"/>
                </a:solidFill>
              </a:rPr>
              <a:t>designs can be either informal designs (such as before-and-after without control, after-only with control, before-and-after with control) </a:t>
            </a:r>
            <a:r>
              <a:rPr lang="en-US" sz="2800" b="1" dirty="0" smtClean="0">
                <a:solidFill>
                  <a:srgbClr val="FFFF00"/>
                </a:solidFill>
              </a:rPr>
              <a:t>or</a:t>
            </a:r>
          </a:p>
          <a:p>
            <a:pPr marL="342900" indent="-342900">
              <a:buFont typeface="Arial" panose="020B0604020202020204" pitchFamily="34" charset="0"/>
              <a:buChar char="•"/>
            </a:pPr>
            <a:r>
              <a:rPr lang="en-US" sz="2800" b="1" dirty="0" smtClean="0">
                <a:solidFill>
                  <a:srgbClr val="FFFF00"/>
                </a:solidFill>
              </a:rPr>
              <a:t> </a:t>
            </a:r>
            <a:r>
              <a:rPr lang="en-US" sz="2800" b="1" dirty="0">
                <a:solidFill>
                  <a:srgbClr val="FFFF00"/>
                </a:solidFill>
              </a:rPr>
              <a:t>formal designs (such as completely randomized design, randomized block design, Latin square design, simple and complex factorial designs), out of which the researcher must select one for his own project. </a:t>
            </a:r>
          </a:p>
        </p:txBody>
      </p:sp>
    </p:spTree>
    <p:extLst>
      <p:ext uri="{BB962C8B-B14F-4D97-AF65-F5344CB8AC3E}">
        <p14:creationId xmlns:p14="http://schemas.microsoft.com/office/powerpoint/2010/main" val="15407635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5576" y="762001"/>
            <a:ext cx="8356023" cy="609600"/>
          </a:xfrm>
          <a:solidFill>
            <a:srgbClr val="FF0066"/>
          </a:solidFill>
        </p:spPr>
        <p:txBody>
          <a:bodyPr/>
          <a:lstStyle/>
          <a:p>
            <a:r>
              <a:rPr lang="en-US" b="1" dirty="0">
                <a:solidFill>
                  <a:srgbClr val="FFFF00"/>
                </a:solidFill>
              </a:rPr>
              <a:t>5. Determining sample design: </a:t>
            </a:r>
          </a:p>
        </p:txBody>
      </p:sp>
      <p:sp>
        <p:nvSpPr>
          <p:cNvPr id="3" name="Subtitle 2"/>
          <p:cNvSpPr>
            <a:spLocks noGrp="1"/>
          </p:cNvSpPr>
          <p:nvPr>
            <p:ph type="subTitle" idx="1"/>
          </p:nvPr>
        </p:nvSpPr>
        <p:spPr>
          <a:xfrm>
            <a:off x="228600" y="1828800"/>
            <a:ext cx="8915400" cy="4800600"/>
          </a:xfrm>
          <a:solidFill>
            <a:srgbClr val="000099"/>
          </a:solidFill>
        </p:spPr>
        <p:txBody>
          <a:bodyPr/>
          <a:lstStyle/>
          <a:p>
            <a:pPr marL="342900" indent="-342900" algn="l">
              <a:buFont typeface="Arial" panose="020B0604020202020204" pitchFamily="34" charset="0"/>
              <a:buChar char="•"/>
            </a:pPr>
            <a:r>
              <a:rPr lang="en-US" sz="2800" b="1" dirty="0">
                <a:solidFill>
                  <a:srgbClr val="FFFF00"/>
                </a:solidFill>
              </a:rPr>
              <a:t> All the items under consideration in any field of inquiry constitute a ‘universe’ or ‘population’. </a:t>
            </a:r>
            <a:endParaRPr lang="en-US" sz="2800" b="1" dirty="0" smtClean="0">
              <a:solidFill>
                <a:srgbClr val="FFFF00"/>
              </a:solidFill>
            </a:endParaRPr>
          </a:p>
          <a:p>
            <a:pPr marL="342900" indent="-342900" algn="l">
              <a:buFont typeface="Arial" panose="020B0604020202020204" pitchFamily="34" charset="0"/>
              <a:buChar char="•"/>
            </a:pPr>
            <a:r>
              <a:rPr lang="en-US" sz="2800" b="1" dirty="0">
                <a:solidFill>
                  <a:srgbClr val="FFFF00"/>
                </a:solidFill>
              </a:rPr>
              <a:t>A complete enumeration of all the items in the </a:t>
            </a:r>
            <a:r>
              <a:rPr lang="en-US" sz="2800" b="1" dirty="0">
                <a:solidFill>
                  <a:srgbClr val="C00000"/>
                </a:solidFill>
              </a:rPr>
              <a:t>‘population’ </a:t>
            </a:r>
            <a:r>
              <a:rPr lang="en-US" sz="2800" b="1" dirty="0">
                <a:solidFill>
                  <a:srgbClr val="FFFF00"/>
                </a:solidFill>
              </a:rPr>
              <a:t>is known as a </a:t>
            </a:r>
            <a:r>
              <a:rPr lang="en-US" sz="2800" b="1" dirty="0">
                <a:solidFill>
                  <a:srgbClr val="C00000"/>
                </a:solidFill>
              </a:rPr>
              <a:t>census inquiry</a:t>
            </a:r>
            <a:r>
              <a:rPr lang="en-US" sz="2800" b="1" dirty="0" smtClean="0">
                <a:solidFill>
                  <a:srgbClr val="FFFF00"/>
                </a:solidFill>
              </a:rPr>
              <a:t>.</a:t>
            </a:r>
          </a:p>
          <a:p>
            <a:pPr marL="342900" indent="-342900" algn="l">
              <a:buFont typeface="Arial" panose="020B0604020202020204" pitchFamily="34" charset="0"/>
              <a:buChar char="•"/>
            </a:pPr>
            <a:r>
              <a:rPr lang="en-US" sz="2800" b="1" dirty="0" smtClean="0">
                <a:solidFill>
                  <a:srgbClr val="FFFF00"/>
                </a:solidFill>
              </a:rPr>
              <a:t>Census </a:t>
            </a:r>
            <a:r>
              <a:rPr lang="en-US" sz="2800" b="1" dirty="0">
                <a:solidFill>
                  <a:srgbClr val="FFFF00"/>
                </a:solidFill>
              </a:rPr>
              <a:t>inquiry is not possible in practice under many circumstances. </a:t>
            </a:r>
            <a:endParaRPr lang="en-US" sz="2800" b="1" dirty="0" smtClean="0">
              <a:solidFill>
                <a:srgbClr val="FFFF00"/>
              </a:solidFill>
            </a:endParaRPr>
          </a:p>
          <a:p>
            <a:pPr algn="l"/>
            <a:r>
              <a:rPr lang="en-US" sz="2800" b="1" dirty="0" smtClean="0">
                <a:solidFill>
                  <a:srgbClr val="FFFF00"/>
                </a:solidFill>
              </a:rPr>
              <a:t>For </a:t>
            </a:r>
            <a:r>
              <a:rPr lang="en-US" sz="2800" b="1" dirty="0">
                <a:solidFill>
                  <a:srgbClr val="FFFF00"/>
                </a:solidFill>
              </a:rPr>
              <a:t>instance, blood testing is done only on sample </a:t>
            </a:r>
            <a:r>
              <a:rPr lang="en-US" sz="2800" b="1" dirty="0" smtClean="0">
                <a:solidFill>
                  <a:srgbClr val="FFFF00"/>
                </a:solidFill>
              </a:rPr>
              <a:t>basis</a:t>
            </a:r>
          </a:p>
          <a:p>
            <a:pPr marL="342900" indent="-342900" algn="l">
              <a:buFont typeface="Arial" panose="020B0604020202020204" pitchFamily="34" charset="0"/>
              <a:buChar char="•"/>
            </a:pPr>
            <a:r>
              <a:rPr lang="en-US" sz="2800" b="1" dirty="0">
                <a:solidFill>
                  <a:srgbClr val="FFFF00"/>
                </a:solidFill>
              </a:rPr>
              <a:t> Hence, quite often we select only a few items from the universe for our study purposes. </a:t>
            </a:r>
            <a:endParaRPr lang="en-US" sz="2800" b="1" dirty="0" smtClean="0">
              <a:solidFill>
                <a:srgbClr val="FFFF00"/>
              </a:solidFill>
            </a:endParaRPr>
          </a:p>
          <a:p>
            <a:pPr marL="342900" indent="-342900" algn="l">
              <a:buFont typeface="Arial" panose="020B0604020202020204" pitchFamily="34" charset="0"/>
              <a:buChar char="•"/>
            </a:pPr>
            <a:r>
              <a:rPr lang="en-US" sz="2800" b="1" dirty="0" smtClean="0">
                <a:solidFill>
                  <a:srgbClr val="FFFF00"/>
                </a:solidFill>
              </a:rPr>
              <a:t>The </a:t>
            </a:r>
            <a:r>
              <a:rPr lang="en-US" sz="2800" b="1" dirty="0">
                <a:solidFill>
                  <a:srgbClr val="FFFF00"/>
                </a:solidFill>
              </a:rPr>
              <a:t>items so selected constitute what is technically called a </a:t>
            </a:r>
            <a:r>
              <a:rPr lang="en-US" sz="2800" b="1" dirty="0">
                <a:solidFill>
                  <a:srgbClr val="C00000"/>
                </a:solidFill>
              </a:rPr>
              <a:t>sample.</a:t>
            </a:r>
            <a:r>
              <a:rPr lang="en-US" sz="2800" b="1" dirty="0">
                <a:solidFill>
                  <a:srgbClr val="FFFF00"/>
                </a:solidFill>
              </a:rPr>
              <a:t> </a:t>
            </a:r>
            <a:endParaRPr lang="en-US" sz="2800" b="1" dirty="0" smtClean="0">
              <a:solidFill>
                <a:srgbClr val="FFFF00"/>
              </a:solidFill>
            </a:endParaRPr>
          </a:p>
        </p:txBody>
      </p:sp>
      <p:sp>
        <p:nvSpPr>
          <p:cNvPr id="4" name="Date Placeholder 3"/>
          <p:cNvSpPr>
            <a:spLocks noGrp="1"/>
          </p:cNvSpPr>
          <p:nvPr>
            <p:ph type="dt" sz="half" idx="10"/>
          </p:nvPr>
        </p:nvSpPr>
        <p:spPr/>
        <p:txBody>
          <a:bodyPr/>
          <a:lstStyle/>
          <a:p>
            <a:pPr>
              <a:defRPr/>
            </a:pPr>
            <a:fld id="{7AB82EA1-8231-41AC-BA30-428FF70955F4}"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46</a:t>
            </a:fld>
            <a:endParaRPr lang="en-IN"/>
          </a:p>
        </p:txBody>
      </p:sp>
    </p:spTree>
    <p:extLst>
      <p:ext uri="{BB962C8B-B14F-4D97-AF65-F5344CB8AC3E}">
        <p14:creationId xmlns:p14="http://schemas.microsoft.com/office/powerpoint/2010/main" val="330812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838200"/>
            <a:ext cx="8915400" cy="5791200"/>
          </a:xfrm>
          <a:solidFill>
            <a:srgbClr val="000099"/>
          </a:solidFill>
        </p:spPr>
        <p:txBody>
          <a:bodyPr/>
          <a:lstStyle/>
          <a:p>
            <a:pPr marL="342900" indent="-342900" algn="l">
              <a:buFont typeface="Arial" panose="020B0604020202020204" pitchFamily="34" charset="0"/>
              <a:buChar char="•"/>
            </a:pPr>
            <a:r>
              <a:rPr lang="en-US" sz="2800" b="1" dirty="0">
                <a:solidFill>
                  <a:srgbClr val="FFFF00"/>
                </a:solidFill>
              </a:rPr>
              <a:t>The researcher must decide the way of selecting a sample or what is popularly known as the sample design. </a:t>
            </a:r>
            <a:endParaRPr lang="en-US" sz="2800" b="1" dirty="0" smtClean="0">
              <a:solidFill>
                <a:srgbClr val="FFFF00"/>
              </a:solidFill>
            </a:endParaRPr>
          </a:p>
          <a:p>
            <a:pPr marL="342900" indent="-342900" algn="l">
              <a:buFont typeface="Arial" panose="020B0604020202020204" pitchFamily="34" charset="0"/>
              <a:buChar char="•"/>
            </a:pPr>
            <a:r>
              <a:rPr lang="en-US" sz="2800" b="1" dirty="0" smtClean="0">
                <a:solidFill>
                  <a:srgbClr val="FFFF00"/>
                </a:solidFill>
              </a:rPr>
              <a:t>In </a:t>
            </a:r>
            <a:r>
              <a:rPr lang="en-US" sz="2800" b="1" dirty="0">
                <a:solidFill>
                  <a:srgbClr val="FFFF00"/>
                </a:solidFill>
              </a:rPr>
              <a:t>other words, a sample design is a definite plan determined before any data are actually collected for obtaining a sample from a given population. Thus, the plan to select 12 of </a:t>
            </a:r>
            <a:r>
              <a:rPr lang="en-US" sz="2800" b="1" dirty="0" smtClean="0">
                <a:solidFill>
                  <a:srgbClr val="FFFF00"/>
                </a:solidFill>
              </a:rPr>
              <a:t>a city’s </a:t>
            </a:r>
            <a:r>
              <a:rPr lang="en-US" sz="2800" b="1" dirty="0">
                <a:solidFill>
                  <a:srgbClr val="FFFF00"/>
                </a:solidFill>
              </a:rPr>
              <a:t>200 drugstores in a certain way constitutes a sample design. </a:t>
            </a:r>
            <a:endParaRPr lang="en-US" sz="2800" b="1" dirty="0" smtClean="0">
              <a:solidFill>
                <a:srgbClr val="FFFF00"/>
              </a:solidFill>
            </a:endParaRPr>
          </a:p>
          <a:p>
            <a:pPr marL="342900" indent="-342900" algn="l">
              <a:buFont typeface="Arial" panose="020B0604020202020204" pitchFamily="34" charset="0"/>
              <a:buChar char="•"/>
            </a:pPr>
            <a:r>
              <a:rPr lang="en-US" sz="2800" b="1" dirty="0">
                <a:solidFill>
                  <a:srgbClr val="FFFF00"/>
                </a:solidFill>
              </a:rPr>
              <a:t> Probability samples are those based on simple random sampling, systematic sampling, stratified sampling, cluster/area sampling whereas </a:t>
            </a:r>
            <a:endParaRPr lang="en-US" sz="2800" b="1" dirty="0" smtClean="0">
              <a:solidFill>
                <a:srgbClr val="FFFF00"/>
              </a:solidFill>
            </a:endParaRPr>
          </a:p>
          <a:p>
            <a:pPr marL="342900" indent="-342900" algn="l">
              <a:buFont typeface="Arial" panose="020B0604020202020204" pitchFamily="34" charset="0"/>
              <a:buChar char="•"/>
            </a:pPr>
            <a:r>
              <a:rPr lang="en-US" sz="2800" b="1" dirty="0" smtClean="0">
                <a:solidFill>
                  <a:srgbClr val="FFFF00"/>
                </a:solidFill>
              </a:rPr>
              <a:t>non-probability </a:t>
            </a:r>
            <a:r>
              <a:rPr lang="en-US" sz="2800" b="1" dirty="0">
                <a:solidFill>
                  <a:srgbClr val="FFFF00"/>
                </a:solidFill>
              </a:rPr>
              <a:t>samples are those based on convenience sampling, judgement sampling and quota sampling techniques.</a:t>
            </a:r>
            <a:endParaRPr lang="en-US" sz="2800" b="1" dirty="0" smtClean="0">
              <a:solidFill>
                <a:srgbClr val="FFFF00"/>
              </a:solidFill>
            </a:endParaRPr>
          </a:p>
        </p:txBody>
      </p:sp>
      <p:sp>
        <p:nvSpPr>
          <p:cNvPr id="4" name="Date Placeholder 3"/>
          <p:cNvSpPr>
            <a:spLocks noGrp="1"/>
          </p:cNvSpPr>
          <p:nvPr>
            <p:ph type="dt" sz="half" idx="10"/>
          </p:nvPr>
        </p:nvSpPr>
        <p:spPr/>
        <p:txBody>
          <a:bodyPr/>
          <a:lstStyle/>
          <a:p>
            <a:pPr>
              <a:defRPr/>
            </a:pPr>
            <a:fld id="{7AB82EA1-8231-41AC-BA30-428FF70955F4}"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47</a:t>
            </a:fld>
            <a:endParaRPr lang="en-IN"/>
          </a:p>
        </p:txBody>
      </p:sp>
    </p:spTree>
    <p:extLst>
      <p:ext uri="{BB962C8B-B14F-4D97-AF65-F5344CB8AC3E}">
        <p14:creationId xmlns:p14="http://schemas.microsoft.com/office/powerpoint/2010/main" val="1385113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838200"/>
            <a:ext cx="8915400" cy="6019800"/>
          </a:xfrm>
          <a:solidFill>
            <a:schemeClr val="accent5">
              <a:lumMod val="60000"/>
              <a:lumOff val="40000"/>
            </a:schemeClr>
          </a:solidFill>
        </p:spPr>
        <p:txBody>
          <a:bodyPr/>
          <a:lstStyle/>
          <a:p>
            <a:pPr marL="342900" indent="-342900" algn="just">
              <a:buFont typeface="Arial" panose="020B0604020202020204" pitchFamily="34" charset="0"/>
              <a:buChar char="•"/>
            </a:pPr>
            <a:r>
              <a:rPr lang="en-US" sz="2800" b="1" dirty="0">
                <a:solidFill>
                  <a:srgbClr val="C00000"/>
                </a:solidFill>
              </a:rPr>
              <a:t>Deliberate sampling: </a:t>
            </a:r>
            <a:r>
              <a:rPr lang="en-US" sz="2600" b="1" dirty="0">
                <a:solidFill>
                  <a:srgbClr val="FFFF00"/>
                </a:solidFill>
              </a:rPr>
              <a:t>Deliberate sampling is also known as purposive or non-probability sampling. This sampling method involves purposive or deliberate selection of particular units of the universe for constituting a sample which represents the universe. </a:t>
            </a:r>
            <a:endParaRPr lang="en-US" sz="2600" b="1" dirty="0" smtClean="0">
              <a:solidFill>
                <a:srgbClr val="FFFF00"/>
              </a:solidFill>
            </a:endParaRPr>
          </a:p>
          <a:p>
            <a:pPr marL="342900" indent="-342900" algn="l">
              <a:buFont typeface="Arial" panose="020B0604020202020204" pitchFamily="34" charset="0"/>
              <a:buChar char="•"/>
            </a:pPr>
            <a:r>
              <a:rPr lang="en-US" sz="2600" b="1" dirty="0" smtClean="0">
                <a:solidFill>
                  <a:srgbClr val="FFFF00"/>
                </a:solidFill>
              </a:rPr>
              <a:t>When </a:t>
            </a:r>
            <a:r>
              <a:rPr lang="en-US" sz="2600" b="1" dirty="0">
                <a:solidFill>
                  <a:srgbClr val="FFFF00"/>
                </a:solidFill>
              </a:rPr>
              <a:t>population elements are selected for inclusion in the sample based on the ease of access, it can be called </a:t>
            </a:r>
            <a:r>
              <a:rPr lang="en-US" sz="2600" b="1" dirty="0">
                <a:solidFill>
                  <a:srgbClr val="C00000"/>
                </a:solidFill>
              </a:rPr>
              <a:t>convenience sampling. </a:t>
            </a:r>
            <a:endParaRPr lang="en-US" sz="2600" b="1" dirty="0" smtClean="0">
              <a:solidFill>
                <a:srgbClr val="C00000"/>
              </a:solidFill>
            </a:endParaRPr>
          </a:p>
          <a:p>
            <a:pPr marL="342900" indent="-342900" algn="just">
              <a:buFont typeface="Arial" panose="020B0604020202020204" pitchFamily="34" charset="0"/>
              <a:buChar char="•"/>
            </a:pPr>
            <a:r>
              <a:rPr lang="en-US" sz="2800" b="1" dirty="0">
                <a:solidFill>
                  <a:srgbClr val="C00000"/>
                </a:solidFill>
              </a:rPr>
              <a:t>judgement sampling </a:t>
            </a:r>
            <a:r>
              <a:rPr lang="en-US" sz="2600" b="1" dirty="0">
                <a:solidFill>
                  <a:srgbClr val="FFFF00"/>
                </a:solidFill>
              </a:rPr>
              <a:t>the researcher’s judgement is used for selecting items which he considers as representative of the population. For example, a judgement sample of college students might be taken to secure reactions to a new method of teaching. Judgement sampling is used quite frequently in qualitative research where the desire happens to be to develop hypotheses rather than to </a:t>
            </a:r>
            <a:r>
              <a:rPr lang="en-US" sz="2600" b="1" dirty="0" err="1">
                <a:solidFill>
                  <a:srgbClr val="FFFF00"/>
                </a:solidFill>
              </a:rPr>
              <a:t>generalise</a:t>
            </a:r>
            <a:r>
              <a:rPr lang="en-US" sz="2600" b="1" dirty="0">
                <a:solidFill>
                  <a:srgbClr val="FFFF00"/>
                </a:solidFill>
              </a:rPr>
              <a:t> to larger populations. </a:t>
            </a:r>
            <a:endParaRPr lang="en-US" sz="2600" b="1" dirty="0" smtClean="0">
              <a:solidFill>
                <a:srgbClr val="FFFF00"/>
              </a:solidFill>
            </a:endParaRPr>
          </a:p>
        </p:txBody>
      </p:sp>
      <p:sp>
        <p:nvSpPr>
          <p:cNvPr id="4" name="Date Placeholder 3"/>
          <p:cNvSpPr>
            <a:spLocks noGrp="1"/>
          </p:cNvSpPr>
          <p:nvPr>
            <p:ph type="dt" sz="half" idx="10"/>
          </p:nvPr>
        </p:nvSpPr>
        <p:spPr/>
        <p:txBody>
          <a:bodyPr/>
          <a:lstStyle/>
          <a:p>
            <a:pPr>
              <a:defRPr/>
            </a:pPr>
            <a:fld id="{7AB82EA1-8231-41AC-BA30-428FF70955F4}"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48</a:t>
            </a:fld>
            <a:endParaRPr lang="en-IN"/>
          </a:p>
        </p:txBody>
      </p:sp>
    </p:spTree>
    <p:extLst>
      <p:ext uri="{BB962C8B-B14F-4D97-AF65-F5344CB8AC3E}">
        <p14:creationId xmlns:p14="http://schemas.microsoft.com/office/powerpoint/2010/main" val="242381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295400"/>
            <a:ext cx="8915400" cy="3733800"/>
          </a:xfrm>
          <a:solidFill>
            <a:srgbClr val="FFFF00"/>
          </a:solidFill>
        </p:spPr>
        <p:txBody>
          <a:bodyPr/>
          <a:lstStyle/>
          <a:p>
            <a:pPr marL="342900" indent="-342900" algn="l">
              <a:buFont typeface="Arial" panose="020B0604020202020204" pitchFamily="34" charset="0"/>
              <a:buChar char="•"/>
            </a:pPr>
            <a:r>
              <a:rPr lang="en-US" sz="2800" b="1" dirty="0">
                <a:solidFill>
                  <a:srgbClr val="C00000"/>
                </a:solidFill>
              </a:rPr>
              <a:t>Simple random sampling: </a:t>
            </a:r>
            <a:r>
              <a:rPr lang="en-US" sz="2800" b="1" dirty="0">
                <a:solidFill>
                  <a:srgbClr val="FF0066"/>
                </a:solidFill>
              </a:rPr>
              <a:t>This type of sampling is also known as chance sampling or probability sampling where each and every item in the population has an equal chance of inclusion in the sample and each one of the possible samples, in case of finite universe, has the same probability of being selected. </a:t>
            </a:r>
            <a:endParaRPr lang="en-US" sz="2800" b="1" dirty="0" smtClean="0">
              <a:solidFill>
                <a:srgbClr val="FF0066"/>
              </a:solidFill>
            </a:endParaRPr>
          </a:p>
          <a:p>
            <a:pPr algn="l"/>
            <a:r>
              <a:rPr lang="en-US" sz="2800" b="1" dirty="0" smtClean="0">
                <a:solidFill>
                  <a:srgbClr val="FF0066"/>
                </a:solidFill>
              </a:rPr>
              <a:t>For </a:t>
            </a:r>
            <a:r>
              <a:rPr lang="en-US" sz="2800" b="1" dirty="0">
                <a:solidFill>
                  <a:srgbClr val="FF0066"/>
                </a:solidFill>
              </a:rPr>
              <a:t>example, if we have to select a sample of 300 items from a universe of 15,000 </a:t>
            </a:r>
            <a:r>
              <a:rPr lang="en-US" sz="2800" b="1" dirty="0" smtClean="0">
                <a:solidFill>
                  <a:srgbClr val="FF0066"/>
                </a:solidFill>
              </a:rPr>
              <a:t>items</a:t>
            </a:r>
          </a:p>
        </p:txBody>
      </p:sp>
      <p:sp>
        <p:nvSpPr>
          <p:cNvPr id="4" name="Date Placeholder 3"/>
          <p:cNvSpPr>
            <a:spLocks noGrp="1"/>
          </p:cNvSpPr>
          <p:nvPr>
            <p:ph type="dt" sz="half" idx="10"/>
          </p:nvPr>
        </p:nvSpPr>
        <p:spPr/>
        <p:txBody>
          <a:bodyPr/>
          <a:lstStyle/>
          <a:p>
            <a:pPr>
              <a:defRPr/>
            </a:pPr>
            <a:fld id="{7AB82EA1-8231-41AC-BA30-428FF70955F4}"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49</a:t>
            </a:fld>
            <a:endParaRPr lang="en-IN"/>
          </a:p>
        </p:txBody>
      </p:sp>
    </p:spTree>
    <p:extLst>
      <p:ext uri="{BB962C8B-B14F-4D97-AF65-F5344CB8AC3E}">
        <p14:creationId xmlns:p14="http://schemas.microsoft.com/office/powerpoint/2010/main" val="349079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33400"/>
            <a:ext cx="9144000" cy="685800"/>
          </a:xfrm>
          <a:prstGeom prst="rect">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lgn="ctr"/>
            <a:r>
              <a:rPr lang="en-US" sz="4800" b="1" dirty="0" smtClean="0">
                <a:solidFill>
                  <a:srgbClr val="FFFF00"/>
                </a:solidFill>
              </a:rPr>
              <a:t>Reference Material slide-1</a:t>
            </a:r>
            <a:endParaRPr lang="en-US" sz="4800" b="1" dirty="0">
              <a:solidFill>
                <a:srgbClr val="FFFF00"/>
              </a:solidFill>
            </a:endParaRPr>
          </a:p>
        </p:txBody>
      </p:sp>
      <p:sp>
        <p:nvSpPr>
          <p:cNvPr id="7" name="Content Placeholder 2"/>
          <p:cNvSpPr txBox="1">
            <a:spLocks/>
          </p:cNvSpPr>
          <p:nvPr/>
        </p:nvSpPr>
        <p:spPr>
          <a:xfrm>
            <a:off x="0" y="1219200"/>
            <a:ext cx="9144000" cy="5638800"/>
          </a:xfrm>
          <a:prstGeom prst="rect">
            <a:avLst/>
          </a:prstGeom>
          <a:solidFill>
            <a:schemeClr val="accent4">
              <a:lumMod val="20000"/>
              <a:lumOff val="80000"/>
            </a:schemeClr>
          </a:solidFill>
          <a:ln>
            <a:solidFill>
              <a:srgbClr val="00B050"/>
            </a:solidFill>
          </a:ln>
          <a:effectLst>
            <a:innerShdw blurRad="63500" dist="50800" dir="5400000">
              <a:prstClr val="black">
                <a:alpha val="50000"/>
              </a:prstClr>
            </a:innerShdw>
          </a:effectLst>
        </p:spPr>
        <p:style>
          <a:lnRef idx="3">
            <a:schemeClr val="lt1"/>
          </a:lnRef>
          <a:fillRef idx="1">
            <a:schemeClr val="accent2"/>
          </a:fillRef>
          <a:effectRef idx="1">
            <a:schemeClr val="accent2"/>
          </a:effectRef>
          <a:fontRef idx="minor">
            <a:schemeClr val="lt1"/>
          </a:fontRef>
        </p:style>
        <p:txBody>
          <a:bodyPr>
            <a:noAutofit/>
          </a:bodyPr>
          <a:lstStyle>
            <a:lvl1pPr marL="0" indent="0" algn="ctr" defTabSz="685800" rtl="0" eaLnBrk="0" fontAlgn="base" hangingPunct="0">
              <a:lnSpc>
                <a:spcPct val="90000"/>
              </a:lnSpc>
              <a:spcBef>
                <a:spcPts val="750"/>
              </a:spcBef>
              <a:spcAft>
                <a:spcPct val="0"/>
              </a:spcAft>
              <a:buFont typeface="Arial" charset="0"/>
              <a:buNone/>
              <a:defRPr sz="2100" kern="1200">
                <a:solidFill>
                  <a:schemeClr val="tx1">
                    <a:tint val="75000"/>
                  </a:schemeClr>
                </a:solidFill>
                <a:latin typeface="+mn-lt"/>
                <a:ea typeface="+mn-ea"/>
                <a:cs typeface="+mn-cs"/>
              </a:defRPr>
            </a:lvl1pPr>
            <a:lvl2pPr marL="457200" indent="0" algn="ctr" defTabSz="685800" rtl="0" eaLnBrk="0" fontAlgn="base" hangingPunct="0">
              <a:lnSpc>
                <a:spcPct val="90000"/>
              </a:lnSpc>
              <a:spcBef>
                <a:spcPts val="375"/>
              </a:spcBef>
              <a:spcAft>
                <a:spcPct val="0"/>
              </a:spcAft>
              <a:buFont typeface="Arial" charset="0"/>
              <a:buNone/>
              <a:defRPr kern="1200">
                <a:solidFill>
                  <a:schemeClr val="tx1">
                    <a:tint val="75000"/>
                  </a:schemeClr>
                </a:solidFill>
                <a:latin typeface="+mn-lt"/>
                <a:ea typeface="+mn-ea"/>
                <a:cs typeface="+mn-cs"/>
              </a:defRPr>
            </a:lvl2pPr>
            <a:lvl3pPr marL="914400" indent="0" algn="ctr" defTabSz="685800" rtl="0" eaLnBrk="0" fontAlgn="base" hangingPunct="0">
              <a:lnSpc>
                <a:spcPct val="90000"/>
              </a:lnSpc>
              <a:spcBef>
                <a:spcPts val="375"/>
              </a:spcBef>
              <a:spcAft>
                <a:spcPct val="0"/>
              </a:spcAft>
              <a:buFont typeface="Arial" charset="0"/>
              <a:buNone/>
              <a:defRPr sz="1500" kern="1200">
                <a:solidFill>
                  <a:schemeClr val="tx1">
                    <a:tint val="75000"/>
                  </a:schemeClr>
                </a:solidFill>
                <a:latin typeface="+mn-lt"/>
                <a:ea typeface="+mn-ea"/>
                <a:cs typeface="+mn-cs"/>
              </a:defRPr>
            </a:lvl3pPr>
            <a:lvl4pPr marL="13716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4pPr>
            <a:lvl5pPr marL="18288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pPr algn="l"/>
            <a:r>
              <a:rPr lang="en-US" sz="2400" b="1" dirty="0"/>
              <a:t>Text Books:</a:t>
            </a:r>
            <a:endParaRPr lang="en-US" sz="2400" dirty="0"/>
          </a:p>
          <a:p>
            <a:pPr lvl="0" algn="l"/>
            <a:r>
              <a:rPr lang="en-US" sz="2400" dirty="0" smtClean="0"/>
              <a:t>1. C.R</a:t>
            </a:r>
            <a:r>
              <a:rPr lang="en-US" sz="2400" dirty="0"/>
              <a:t>. Kothari, Gaurav Garg, “Research Methodology: Methods and Techniques”, New Age International 4th Edition, 2018. </a:t>
            </a:r>
          </a:p>
          <a:p>
            <a:pPr algn="l"/>
            <a:r>
              <a:rPr lang="en-US" sz="2400" dirty="0"/>
              <a:t>2. </a:t>
            </a:r>
            <a:r>
              <a:rPr lang="en-US" sz="2400" dirty="0" err="1"/>
              <a:t>Ranjit</a:t>
            </a:r>
            <a:r>
              <a:rPr lang="en-US" sz="2400" dirty="0"/>
              <a:t> Kumar, “Research Methodology a step-by- step guide for beginners”, SAGE </a:t>
            </a:r>
            <a:r>
              <a:rPr lang="en-US" sz="2400" dirty="0" smtClean="0"/>
              <a:t>Publications </a:t>
            </a:r>
            <a:r>
              <a:rPr lang="en-US" sz="2400" dirty="0"/>
              <a:t>Ltd 3rd Edition, 2011 Study Material. </a:t>
            </a:r>
          </a:p>
          <a:p>
            <a:pPr algn="l"/>
            <a:r>
              <a:rPr lang="en-US" sz="2400" dirty="0"/>
              <a:t>3. </a:t>
            </a:r>
            <a:r>
              <a:rPr lang="en-US" sz="2400" dirty="0" err="1"/>
              <a:t>Debirag</a:t>
            </a:r>
            <a:r>
              <a:rPr lang="en-US" sz="2400" dirty="0"/>
              <a:t> E. </a:t>
            </a:r>
            <a:r>
              <a:rPr lang="en-US" sz="2400" dirty="0" err="1"/>
              <a:t>Bouchoux</a:t>
            </a:r>
            <a:r>
              <a:rPr lang="en-US" sz="2400" dirty="0"/>
              <a:t>, “Intellectual property”, Cengage learning, 2013. </a:t>
            </a:r>
          </a:p>
          <a:p>
            <a:pPr algn="l"/>
            <a:r>
              <a:rPr lang="en-US" sz="2400" b="1" dirty="0"/>
              <a:t>References:</a:t>
            </a:r>
            <a:endParaRPr lang="en-US" sz="2400" dirty="0"/>
          </a:p>
          <a:p>
            <a:pPr lvl="0" algn="l"/>
            <a:r>
              <a:rPr lang="en-US" sz="2400" dirty="0" smtClean="0"/>
              <a:t>1. </a:t>
            </a:r>
            <a:r>
              <a:rPr lang="en-US" sz="2400" dirty="0" err="1" smtClean="0"/>
              <a:t>Trochim</a:t>
            </a:r>
            <a:r>
              <a:rPr lang="en-US" sz="2400" dirty="0"/>
              <a:t>. “Research Methods: the concise knowledge base”, Atomic </a:t>
            </a:r>
            <a:r>
              <a:rPr lang="en-US" sz="2400" dirty="0" smtClean="0"/>
              <a:t>Dog Publishing</a:t>
            </a:r>
            <a:r>
              <a:rPr lang="en-US" sz="2400" dirty="0"/>
              <a:t>, 2005. </a:t>
            </a:r>
          </a:p>
          <a:p>
            <a:pPr lvl="0" algn="l"/>
            <a:r>
              <a:rPr lang="en-US" sz="2400" dirty="0" smtClean="0"/>
              <a:t>2. Fink </a:t>
            </a:r>
            <a:r>
              <a:rPr lang="en-US" sz="2400" dirty="0"/>
              <a:t>A, “Conducting Research Literature Reviews: From the Internet to Paper”, </a:t>
            </a:r>
            <a:r>
              <a:rPr lang="en-US" sz="2400" dirty="0" smtClean="0"/>
              <a:t>Sage </a:t>
            </a:r>
            <a:r>
              <a:rPr lang="en-US" sz="2400" dirty="0"/>
              <a:t>Publications, 2009</a:t>
            </a:r>
            <a:r>
              <a:rPr lang="en-US" sz="2400" dirty="0" smtClean="0"/>
              <a:t>.</a:t>
            </a:r>
            <a:endParaRPr lang="en-US" sz="3200" dirty="0" smtClean="0">
              <a:solidFill>
                <a:srgbClr val="C00000"/>
              </a:solidFill>
            </a:endParaRPr>
          </a:p>
          <a:p>
            <a:pPr algn="l"/>
            <a:endParaRPr lang="en-US" sz="3200" dirty="0" smtClean="0">
              <a:solidFill>
                <a:srgbClr val="C00000"/>
              </a:solidFill>
            </a:endParaRPr>
          </a:p>
        </p:txBody>
      </p:sp>
    </p:spTree>
    <p:extLst>
      <p:ext uri="{BB962C8B-B14F-4D97-AF65-F5344CB8AC3E}">
        <p14:creationId xmlns:p14="http://schemas.microsoft.com/office/powerpoint/2010/main" val="3924075535"/>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295400"/>
            <a:ext cx="8915400" cy="4800600"/>
          </a:xfrm>
          <a:solidFill>
            <a:schemeClr val="accent1">
              <a:lumMod val="20000"/>
              <a:lumOff val="80000"/>
            </a:schemeClr>
          </a:solidFill>
        </p:spPr>
        <p:txBody>
          <a:bodyPr/>
          <a:lstStyle/>
          <a:p>
            <a:pPr marL="342900" indent="-342900" algn="l">
              <a:buFont typeface="Arial" panose="020B0604020202020204" pitchFamily="34" charset="0"/>
              <a:buChar char="•"/>
            </a:pPr>
            <a:r>
              <a:rPr lang="en-US" sz="2800" b="1" dirty="0">
                <a:solidFill>
                  <a:srgbClr val="C00000"/>
                </a:solidFill>
              </a:rPr>
              <a:t>Systematic sampling: </a:t>
            </a:r>
            <a:r>
              <a:rPr lang="en-US" sz="2800" b="1" dirty="0">
                <a:solidFill>
                  <a:srgbClr val="000099"/>
                </a:solidFill>
              </a:rPr>
              <a:t>In some instances the most practical way of sampling is to select every 15th name on a list, every 10th house on one side of a street and so on. Sampling of this type is known as systematic sampling. </a:t>
            </a:r>
            <a:endParaRPr lang="en-US" sz="2800" b="1" dirty="0" smtClean="0">
              <a:solidFill>
                <a:srgbClr val="000099"/>
              </a:solidFill>
            </a:endParaRPr>
          </a:p>
          <a:p>
            <a:pPr marL="342900" indent="-342900" algn="l">
              <a:buFont typeface="Arial" panose="020B0604020202020204" pitchFamily="34" charset="0"/>
              <a:buChar char="•"/>
            </a:pPr>
            <a:r>
              <a:rPr lang="en-US" sz="2800" b="1" dirty="0" smtClean="0">
                <a:solidFill>
                  <a:srgbClr val="000099"/>
                </a:solidFill>
              </a:rPr>
              <a:t>An </a:t>
            </a:r>
            <a:r>
              <a:rPr lang="en-US" sz="2800" b="1" dirty="0">
                <a:solidFill>
                  <a:srgbClr val="000099"/>
                </a:solidFill>
              </a:rPr>
              <a:t>element of randomness is usually introduced into this kind of sampling by using random numbers to pick up the unit with which to start. This procedure is useful when sampling frame is available in the form of a list. In such a design the selection process starts by picking some random point in the list and then every nth element is selected until the desired number is secured.</a:t>
            </a:r>
          </a:p>
        </p:txBody>
      </p:sp>
      <p:sp>
        <p:nvSpPr>
          <p:cNvPr id="4" name="Date Placeholder 3"/>
          <p:cNvSpPr>
            <a:spLocks noGrp="1"/>
          </p:cNvSpPr>
          <p:nvPr>
            <p:ph type="dt" sz="half" idx="10"/>
          </p:nvPr>
        </p:nvSpPr>
        <p:spPr/>
        <p:txBody>
          <a:bodyPr/>
          <a:lstStyle/>
          <a:p>
            <a:pPr>
              <a:defRPr/>
            </a:pPr>
            <a:fld id="{7AB82EA1-8231-41AC-BA30-428FF70955F4}"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50</a:t>
            </a:fld>
            <a:endParaRPr lang="en-IN"/>
          </a:p>
        </p:txBody>
      </p:sp>
    </p:spTree>
    <p:extLst>
      <p:ext uri="{BB962C8B-B14F-4D97-AF65-F5344CB8AC3E}">
        <p14:creationId xmlns:p14="http://schemas.microsoft.com/office/powerpoint/2010/main" val="9861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295400"/>
            <a:ext cx="8915400" cy="4800600"/>
          </a:xfrm>
          <a:solidFill>
            <a:schemeClr val="accent2">
              <a:lumMod val="50000"/>
            </a:schemeClr>
          </a:solidFill>
        </p:spPr>
        <p:txBody>
          <a:bodyPr/>
          <a:lstStyle/>
          <a:p>
            <a:pPr marL="342900" indent="-342900" algn="l">
              <a:buFont typeface="Arial" panose="020B0604020202020204" pitchFamily="34" charset="0"/>
              <a:buChar char="•"/>
            </a:pPr>
            <a:r>
              <a:rPr lang="en-US" sz="2800" b="1" dirty="0">
                <a:solidFill>
                  <a:srgbClr val="000099"/>
                </a:solidFill>
              </a:rPr>
              <a:t> Stratified sampling: </a:t>
            </a:r>
            <a:r>
              <a:rPr lang="en-US" sz="2800" b="1" dirty="0">
                <a:solidFill>
                  <a:srgbClr val="FFFF00"/>
                </a:solidFill>
              </a:rPr>
              <a:t>If the population from which a sample is to be drawn does not constitute a homogeneous group, then stratified sampling technique is applied so as to obtain a representative sample. </a:t>
            </a:r>
            <a:endParaRPr lang="en-US" sz="2800" b="1" dirty="0" smtClean="0">
              <a:solidFill>
                <a:srgbClr val="FFFF00"/>
              </a:solidFill>
            </a:endParaRPr>
          </a:p>
          <a:p>
            <a:pPr marL="342900" indent="-342900" algn="l">
              <a:buFont typeface="Arial" panose="020B0604020202020204" pitchFamily="34" charset="0"/>
              <a:buChar char="•"/>
            </a:pPr>
            <a:r>
              <a:rPr lang="en-US" sz="2800" b="1" dirty="0" smtClean="0">
                <a:solidFill>
                  <a:srgbClr val="FFFF00"/>
                </a:solidFill>
              </a:rPr>
              <a:t>In </a:t>
            </a:r>
            <a:r>
              <a:rPr lang="en-US" sz="2800" b="1" dirty="0">
                <a:solidFill>
                  <a:srgbClr val="FFFF00"/>
                </a:solidFill>
              </a:rPr>
              <a:t>this technique, the population is stratified into a number of </a:t>
            </a:r>
            <a:r>
              <a:rPr lang="en-US" sz="2800" b="1" dirty="0" err="1">
                <a:solidFill>
                  <a:srgbClr val="FFFF00"/>
                </a:solidFill>
              </a:rPr>
              <a:t>nonoverlapping</a:t>
            </a:r>
            <a:r>
              <a:rPr lang="en-US" sz="2800" b="1" dirty="0">
                <a:solidFill>
                  <a:srgbClr val="FFFF00"/>
                </a:solidFill>
              </a:rPr>
              <a:t> subpopulations or strata and sample items are selected from each stratum. If the items selected from each stratum is based on simple random sampling the entire procedure, first stratification and then simple random sampling, is known as stratified random sampling. </a:t>
            </a:r>
          </a:p>
        </p:txBody>
      </p:sp>
      <p:sp>
        <p:nvSpPr>
          <p:cNvPr id="4" name="Date Placeholder 3"/>
          <p:cNvSpPr>
            <a:spLocks noGrp="1"/>
          </p:cNvSpPr>
          <p:nvPr>
            <p:ph type="dt" sz="half" idx="10"/>
          </p:nvPr>
        </p:nvSpPr>
        <p:spPr/>
        <p:txBody>
          <a:bodyPr/>
          <a:lstStyle/>
          <a:p>
            <a:pPr>
              <a:defRPr/>
            </a:pPr>
            <a:fld id="{7AB82EA1-8231-41AC-BA30-428FF70955F4}"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51</a:t>
            </a:fld>
            <a:endParaRPr lang="en-IN"/>
          </a:p>
        </p:txBody>
      </p:sp>
    </p:spTree>
    <p:extLst>
      <p:ext uri="{BB962C8B-B14F-4D97-AF65-F5344CB8AC3E}">
        <p14:creationId xmlns:p14="http://schemas.microsoft.com/office/powerpoint/2010/main" val="285559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295400"/>
            <a:ext cx="8915400" cy="4800600"/>
          </a:xfrm>
          <a:solidFill>
            <a:schemeClr val="accent6"/>
          </a:solidFill>
        </p:spPr>
        <p:txBody>
          <a:bodyPr/>
          <a:lstStyle/>
          <a:p>
            <a:pPr marL="342900" indent="-342900" algn="l">
              <a:buFont typeface="Arial" panose="020B0604020202020204" pitchFamily="34" charset="0"/>
              <a:buChar char="•"/>
            </a:pPr>
            <a:r>
              <a:rPr lang="en-US" sz="2800" b="1" dirty="0">
                <a:solidFill>
                  <a:srgbClr val="C00000"/>
                </a:solidFill>
              </a:rPr>
              <a:t>Quota sampling: </a:t>
            </a:r>
            <a:r>
              <a:rPr lang="en-US" sz="2800" b="1" dirty="0">
                <a:solidFill>
                  <a:srgbClr val="FFFF00"/>
                </a:solidFill>
              </a:rPr>
              <a:t>In stratified sampling the cost of taking random samples from individual strata is often so expensive that interviewers are simply given quota to be filled from different strata, the actual selection of items for sample being left to the interviewer’s judgement. This is called quota sampling. </a:t>
            </a:r>
            <a:endParaRPr lang="en-US" sz="2800" b="1" dirty="0" smtClean="0">
              <a:solidFill>
                <a:srgbClr val="FFFF00"/>
              </a:solidFill>
            </a:endParaRPr>
          </a:p>
          <a:p>
            <a:pPr marL="342900" indent="-342900" algn="l">
              <a:buFont typeface="Arial" panose="020B0604020202020204" pitchFamily="34" charset="0"/>
              <a:buChar char="•"/>
            </a:pPr>
            <a:r>
              <a:rPr lang="en-US" sz="2800" b="1" dirty="0" smtClean="0">
                <a:solidFill>
                  <a:srgbClr val="FFFF00"/>
                </a:solidFill>
              </a:rPr>
              <a:t>The </a:t>
            </a:r>
            <a:r>
              <a:rPr lang="en-US" sz="2800" b="1" dirty="0">
                <a:solidFill>
                  <a:srgbClr val="FFFF00"/>
                </a:solidFill>
              </a:rPr>
              <a:t>size of the quota for each stratum is generally proportionate to the size of that stratum in the population. Quota sampling is thus an important form of non-probability sampling. Quota samples generally happen to be judgement samples rather than random samples. </a:t>
            </a:r>
          </a:p>
        </p:txBody>
      </p:sp>
      <p:sp>
        <p:nvSpPr>
          <p:cNvPr id="4" name="Date Placeholder 3"/>
          <p:cNvSpPr>
            <a:spLocks noGrp="1"/>
          </p:cNvSpPr>
          <p:nvPr>
            <p:ph type="dt" sz="half" idx="10"/>
          </p:nvPr>
        </p:nvSpPr>
        <p:spPr/>
        <p:txBody>
          <a:bodyPr/>
          <a:lstStyle/>
          <a:p>
            <a:pPr>
              <a:defRPr/>
            </a:pPr>
            <a:fld id="{7AB82EA1-8231-41AC-BA30-428FF70955F4}"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52</a:t>
            </a:fld>
            <a:endParaRPr lang="en-IN"/>
          </a:p>
        </p:txBody>
      </p:sp>
    </p:spTree>
    <p:extLst>
      <p:ext uri="{BB962C8B-B14F-4D97-AF65-F5344CB8AC3E}">
        <p14:creationId xmlns:p14="http://schemas.microsoft.com/office/powerpoint/2010/main" val="64705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295400"/>
            <a:ext cx="8915400" cy="5257800"/>
          </a:xfrm>
          <a:solidFill>
            <a:srgbClr val="FF6600"/>
          </a:solidFill>
        </p:spPr>
        <p:txBody>
          <a:bodyPr/>
          <a:lstStyle/>
          <a:p>
            <a:pPr marL="342900" indent="-342900" algn="l">
              <a:buFont typeface="Arial" panose="020B0604020202020204" pitchFamily="34" charset="0"/>
              <a:buChar char="•"/>
            </a:pPr>
            <a:r>
              <a:rPr lang="en-US" sz="2800" b="1" dirty="0">
                <a:solidFill>
                  <a:srgbClr val="FFFF00"/>
                </a:solidFill>
              </a:rPr>
              <a:t> Cluster </a:t>
            </a:r>
            <a:r>
              <a:rPr lang="en-US" sz="2800" b="1" dirty="0" smtClean="0">
                <a:solidFill>
                  <a:srgbClr val="FFFF00"/>
                </a:solidFill>
              </a:rPr>
              <a:t>sampling: </a:t>
            </a:r>
            <a:r>
              <a:rPr lang="en-US" sz="2800" b="1" dirty="0">
                <a:solidFill>
                  <a:srgbClr val="000099"/>
                </a:solidFill>
              </a:rPr>
              <a:t>Cluster sampling involves grouping the population and then selecting the groups or the clusters rather than individual elements for inclusion in the sample. </a:t>
            </a:r>
            <a:endParaRPr lang="en-US" sz="2800" b="1" dirty="0" smtClean="0">
              <a:solidFill>
                <a:srgbClr val="000099"/>
              </a:solidFill>
            </a:endParaRPr>
          </a:p>
          <a:p>
            <a:pPr marL="342900" indent="-342900" algn="l">
              <a:buFont typeface="Arial" panose="020B0604020202020204" pitchFamily="34" charset="0"/>
              <a:buChar char="•"/>
            </a:pPr>
            <a:r>
              <a:rPr lang="en-US" sz="2800" b="1" dirty="0" smtClean="0">
                <a:solidFill>
                  <a:srgbClr val="000099"/>
                </a:solidFill>
              </a:rPr>
              <a:t>Suppose </a:t>
            </a:r>
            <a:r>
              <a:rPr lang="en-US" sz="2800" b="1" dirty="0">
                <a:solidFill>
                  <a:srgbClr val="000099"/>
                </a:solidFill>
              </a:rPr>
              <a:t>some departmental store wishes to sample its credit card holders. It has issued its cards to 15,000 customers. The sample size is to be kept say 450. For cluster sampling this list of 15,000 card holders could be formed into 100 clusters of 150 card holders each. </a:t>
            </a:r>
            <a:endParaRPr lang="en-US" sz="2800" b="1" dirty="0" smtClean="0">
              <a:solidFill>
                <a:srgbClr val="000099"/>
              </a:solidFill>
            </a:endParaRPr>
          </a:p>
          <a:p>
            <a:pPr marL="342900" indent="-342900" algn="l">
              <a:buFont typeface="Arial" panose="020B0604020202020204" pitchFamily="34" charset="0"/>
              <a:buChar char="•"/>
            </a:pPr>
            <a:r>
              <a:rPr lang="en-US" sz="2800" b="1" dirty="0" smtClean="0">
                <a:solidFill>
                  <a:srgbClr val="FFFF00"/>
                </a:solidFill>
              </a:rPr>
              <a:t>The </a:t>
            </a:r>
            <a:r>
              <a:rPr lang="en-US" sz="2800" b="1" dirty="0">
                <a:solidFill>
                  <a:srgbClr val="FFFF00"/>
                </a:solidFill>
              </a:rPr>
              <a:t>clustering approach can, however, make the sampling procedure relatively easier and increase the efficiency of field work, specially in the case of personal interviews. </a:t>
            </a:r>
          </a:p>
        </p:txBody>
      </p:sp>
      <p:sp>
        <p:nvSpPr>
          <p:cNvPr id="4" name="Date Placeholder 3"/>
          <p:cNvSpPr>
            <a:spLocks noGrp="1"/>
          </p:cNvSpPr>
          <p:nvPr>
            <p:ph type="dt" sz="half" idx="10"/>
          </p:nvPr>
        </p:nvSpPr>
        <p:spPr/>
        <p:txBody>
          <a:bodyPr/>
          <a:lstStyle/>
          <a:p>
            <a:pPr>
              <a:defRPr/>
            </a:pPr>
            <a:fld id="{7AB82EA1-8231-41AC-BA30-428FF70955F4}"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53</a:t>
            </a:fld>
            <a:endParaRPr lang="en-IN"/>
          </a:p>
        </p:txBody>
      </p:sp>
    </p:spTree>
    <p:extLst>
      <p:ext uri="{BB962C8B-B14F-4D97-AF65-F5344CB8AC3E}">
        <p14:creationId xmlns:p14="http://schemas.microsoft.com/office/powerpoint/2010/main" val="2483576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295400"/>
            <a:ext cx="8915400" cy="5257800"/>
          </a:xfrm>
          <a:solidFill>
            <a:schemeClr val="bg1">
              <a:lumMod val="50000"/>
            </a:schemeClr>
          </a:solidFill>
        </p:spPr>
        <p:txBody>
          <a:bodyPr/>
          <a:lstStyle/>
          <a:p>
            <a:pPr marL="342900" indent="-342900" algn="l">
              <a:buFont typeface="Arial" panose="020B0604020202020204" pitchFamily="34" charset="0"/>
              <a:buChar char="•"/>
            </a:pPr>
            <a:r>
              <a:rPr lang="en-US" sz="2800" b="1" dirty="0">
                <a:solidFill>
                  <a:srgbClr val="FFFF00"/>
                </a:solidFill>
              </a:rPr>
              <a:t>Area sampling </a:t>
            </a:r>
            <a:r>
              <a:rPr lang="en-US" sz="2800" b="1" dirty="0">
                <a:solidFill>
                  <a:srgbClr val="006600"/>
                </a:solidFill>
              </a:rPr>
              <a:t>is quite close to cluster sampling and is often talked about when the total geographical area of interest happens to be big one. Under area sampling we first divide the total area into a number of smaller non-overlapping areas</a:t>
            </a:r>
            <a:r>
              <a:rPr lang="en-US" sz="2800" b="1" dirty="0">
                <a:solidFill>
                  <a:srgbClr val="FFFF00"/>
                </a:solidFill>
              </a:rPr>
              <a:t>, generally called geographical clusters, then a number of these smaller areas are randomly selected, and all units in these small areas are included in the sample. Area sampling is specially helpful where we do not have the list of the population concerned. </a:t>
            </a:r>
            <a:endParaRPr lang="en-US" sz="2800" b="1" dirty="0" smtClean="0">
              <a:solidFill>
                <a:srgbClr val="FFFF00"/>
              </a:solidFill>
            </a:endParaRPr>
          </a:p>
          <a:p>
            <a:pPr marL="342900" indent="-342900" algn="l">
              <a:buFont typeface="Arial" panose="020B0604020202020204" pitchFamily="34" charset="0"/>
              <a:buChar char="•"/>
            </a:pPr>
            <a:r>
              <a:rPr lang="en-US" sz="2800" b="1" dirty="0" smtClean="0">
                <a:solidFill>
                  <a:srgbClr val="FFFF00"/>
                </a:solidFill>
              </a:rPr>
              <a:t>It </a:t>
            </a:r>
            <a:r>
              <a:rPr lang="en-US" sz="2800" b="1" dirty="0">
                <a:solidFill>
                  <a:srgbClr val="FFFF00"/>
                </a:solidFill>
              </a:rPr>
              <a:t>also makes the field interviewing more efficient since interviewer can do many interviews at each location. </a:t>
            </a:r>
          </a:p>
        </p:txBody>
      </p:sp>
      <p:sp>
        <p:nvSpPr>
          <p:cNvPr id="4" name="Date Placeholder 3"/>
          <p:cNvSpPr>
            <a:spLocks noGrp="1"/>
          </p:cNvSpPr>
          <p:nvPr>
            <p:ph type="dt" sz="half" idx="10"/>
          </p:nvPr>
        </p:nvSpPr>
        <p:spPr/>
        <p:txBody>
          <a:bodyPr/>
          <a:lstStyle/>
          <a:p>
            <a:pPr>
              <a:defRPr/>
            </a:pPr>
            <a:fld id="{7AB82EA1-8231-41AC-BA30-428FF70955F4}"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54</a:t>
            </a:fld>
            <a:endParaRPr lang="en-IN"/>
          </a:p>
        </p:txBody>
      </p:sp>
    </p:spTree>
    <p:extLst>
      <p:ext uri="{BB962C8B-B14F-4D97-AF65-F5344CB8AC3E}">
        <p14:creationId xmlns:p14="http://schemas.microsoft.com/office/powerpoint/2010/main" val="53712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295400"/>
            <a:ext cx="8915400" cy="5257800"/>
          </a:xfrm>
          <a:solidFill>
            <a:schemeClr val="bg1">
              <a:lumMod val="50000"/>
            </a:schemeClr>
          </a:solidFill>
        </p:spPr>
        <p:txBody>
          <a:bodyPr/>
          <a:lstStyle/>
          <a:p>
            <a:pPr marL="342900" indent="-342900" algn="just">
              <a:buFont typeface="Arial" panose="020B0604020202020204" pitchFamily="34" charset="0"/>
              <a:buChar char="•"/>
            </a:pPr>
            <a:r>
              <a:rPr lang="en-US" sz="2800" b="1" dirty="0">
                <a:solidFill>
                  <a:srgbClr val="FFFF00"/>
                </a:solidFill>
              </a:rPr>
              <a:t>Multi-stage sampling: </a:t>
            </a:r>
            <a:endParaRPr lang="en-US" sz="2800" b="1" dirty="0" smtClean="0">
              <a:solidFill>
                <a:srgbClr val="FFFF00"/>
              </a:solidFill>
            </a:endParaRPr>
          </a:p>
          <a:p>
            <a:pPr algn="just"/>
            <a:r>
              <a:rPr lang="en-US" sz="2800" b="1" dirty="0" smtClean="0">
                <a:solidFill>
                  <a:srgbClr val="FFFF00"/>
                </a:solidFill>
              </a:rPr>
              <a:t>This </a:t>
            </a:r>
            <a:r>
              <a:rPr lang="en-US" sz="2800" b="1" dirty="0">
                <a:solidFill>
                  <a:srgbClr val="FFFF00"/>
                </a:solidFill>
              </a:rPr>
              <a:t>is a further development of the idea of cluster sampling. This technique is meant for big inquiries extending to a considerably large geographical area like an entire country. </a:t>
            </a:r>
            <a:endParaRPr lang="en-US" sz="2800" b="1" dirty="0" smtClean="0">
              <a:solidFill>
                <a:srgbClr val="FFFF00"/>
              </a:solidFill>
            </a:endParaRPr>
          </a:p>
          <a:p>
            <a:pPr algn="just"/>
            <a:r>
              <a:rPr lang="en-US" sz="2800" b="1" dirty="0" smtClean="0">
                <a:solidFill>
                  <a:srgbClr val="FFFF00"/>
                </a:solidFill>
              </a:rPr>
              <a:t>Under </a:t>
            </a:r>
            <a:r>
              <a:rPr lang="en-US" sz="2800" b="1" dirty="0">
                <a:solidFill>
                  <a:srgbClr val="FFFF00"/>
                </a:solidFill>
              </a:rPr>
              <a:t>multi-stage sampling the first stage may be to select large primary sampling units such as states, then districts, then towns and finally certain families within towns. </a:t>
            </a:r>
            <a:endParaRPr lang="en-US" sz="2800" b="1" dirty="0" smtClean="0">
              <a:solidFill>
                <a:srgbClr val="FFFF00"/>
              </a:solidFill>
            </a:endParaRPr>
          </a:p>
          <a:p>
            <a:pPr algn="just"/>
            <a:r>
              <a:rPr lang="en-US" sz="2800" b="1" dirty="0" smtClean="0">
                <a:solidFill>
                  <a:srgbClr val="FFFF00"/>
                </a:solidFill>
              </a:rPr>
              <a:t>If </a:t>
            </a:r>
            <a:r>
              <a:rPr lang="en-US" sz="2800" b="1" dirty="0">
                <a:solidFill>
                  <a:srgbClr val="FFFF00"/>
                </a:solidFill>
              </a:rPr>
              <a:t>the technique of random-sampling is applied at all stages, the sampling procedure is described as multi-stage random sampling. </a:t>
            </a:r>
          </a:p>
        </p:txBody>
      </p:sp>
      <p:sp>
        <p:nvSpPr>
          <p:cNvPr id="4" name="Date Placeholder 3"/>
          <p:cNvSpPr>
            <a:spLocks noGrp="1"/>
          </p:cNvSpPr>
          <p:nvPr>
            <p:ph type="dt" sz="half" idx="10"/>
          </p:nvPr>
        </p:nvSpPr>
        <p:spPr/>
        <p:txBody>
          <a:bodyPr/>
          <a:lstStyle/>
          <a:p>
            <a:pPr>
              <a:defRPr/>
            </a:pPr>
            <a:fld id="{7AB82EA1-8231-41AC-BA30-428FF70955F4}"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55</a:t>
            </a:fld>
            <a:endParaRPr lang="en-IN"/>
          </a:p>
        </p:txBody>
      </p:sp>
    </p:spTree>
    <p:extLst>
      <p:ext uri="{BB962C8B-B14F-4D97-AF65-F5344CB8AC3E}">
        <p14:creationId xmlns:p14="http://schemas.microsoft.com/office/powerpoint/2010/main" val="1244597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295400"/>
            <a:ext cx="8915400" cy="2971800"/>
          </a:xfrm>
          <a:solidFill>
            <a:schemeClr val="tx1">
              <a:lumMod val="95000"/>
              <a:lumOff val="5000"/>
            </a:schemeClr>
          </a:solidFill>
        </p:spPr>
        <p:txBody>
          <a:bodyPr/>
          <a:lstStyle/>
          <a:p>
            <a:pPr marL="342900" indent="-342900" algn="just">
              <a:buFont typeface="Arial" panose="020B0604020202020204" pitchFamily="34" charset="0"/>
              <a:buChar char="•"/>
            </a:pPr>
            <a:r>
              <a:rPr lang="en-US" sz="2800" b="1" dirty="0">
                <a:solidFill>
                  <a:srgbClr val="FFFF00"/>
                </a:solidFill>
              </a:rPr>
              <a:t>Sequential sampling: This is somewhat a complex sample design where the ultimate size of the sample is not fixed in advance but is determined according to mathematical decisions on the basis of information yielded as survey progresses. </a:t>
            </a:r>
            <a:endParaRPr lang="en-US" sz="2800" b="1" dirty="0" smtClean="0">
              <a:solidFill>
                <a:srgbClr val="FFFF00"/>
              </a:solidFill>
            </a:endParaRPr>
          </a:p>
          <a:p>
            <a:pPr marL="342900" indent="-342900" algn="just">
              <a:buFont typeface="Arial" panose="020B0604020202020204" pitchFamily="34" charset="0"/>
              <a:buChar char="•"/>
            </a:pPr>
            <a:r>
              <a:rPr lang="en-US" sz="2800" b="1" dirty="0" smtClean="0">
                <a:solidFill>
                  <a:srgbClr val="FFFF00"/>
                </a:solidFill>
              </a:rPr>
              <a:t>This </a:t>
            </a:r>
            <a:r>
              <a:rPr lang="en-US" sz="2800" b="1" dirty="0">
                <a:solidFill>
                  <a:srgbClr val="FFFF00"/>
                </a:solidFill>
              </a:rPr>
              <a:t>design is usually adopted under acceptance sampling plan in the context of statistical quality control.</a:t>
            </a:r>
          </a:p>
        </p:txBody>
      </p:sp>
      <p:sp>
        <p:nvSpPr>
          <p:cNvPr id="4" name="Date Placeholder 3"/>
          <p:cNvSpPr>
            <a:spLocks noGrp="1"/>
          </p:cNvSpPr>
          <p:nvPr>
            <p:ph type="dt" sz="half" idx="10"/>
          </p:nvPr>
        </p:nvSpPr>
        <p:spPr/>
        <p:txBody>
          <a:bodyPr/>
          <a:lstStyle/>
          <a:p>
            <a:pPr>
              <a:defRPr/>
            </a:pPr>
            <a:fld id="{7AB82EA1-8231-41AC-BA30-428FF70955F4}"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56</a:t>
            </a:fld>
            <a:endParaRPr lang="en-IN"/>
          </a:p>
        </p:txBody>
      </p:sp>
      <p:sp>
        <p:nvSpPr>
          <p:cNvPr id="6" name="Subtitle 2"/>
          <p:cNvSpPr txBox="1">
            <a:spLocks/>
          </p:cNvSpPr>
          <p:nvPr/>
        </p:nvSpPr>
        <p:spPr>
          <a:xfrm>
            <a:off x="207818" y="5151437"/>
            <a:ext cx="8915400" cy="1387475"/>
          </a:xfrm>
          <a:prstGeom prst="rect">
            <a:avLst/>
          </a:prstGeom>
          <a:solidFill>
            <a:schemeClr val="tx2">
              <a:lumMod val="50000"/>
            </a:schemeClr>
          </a:solidFill>
        </p:spPr>
        <p:txBody>
          <a:bodyPr/>
          <a:lstStyle>
            <a:lvl1pPr marL="0" indent="0" algn="ctr" defTabSz="685800" rtl="0" eaLnBrk="0" fontAlgn="base" hangingPunct="0">
              <a:lnSpc>
                <a:spcPct val="90000"/>
              </a:lnSpc>
              <a:spcBef>
                <a:spcPts val="750"/>
              </a:spcBef>
              <a:spcAft>
                <a:spcPct val="0"/>
              </a:spcAft>
              <a:buFont typeface="Arial" charset="0"/>
              <a:buNone/>
              <a:defRPr sz="2100" kern="1200">
                <a:solidFill>
                  <a:schemeClr val="tx1">
                    <a:tint val="75000"/>
                  </a:schemeClr>
                </a:solidFill>
                <a:latin typeface="+mn-lt"/>
                <a:ea typeface="+mn-ea"/>
                <a:cs typeface="+mn-cs"/>
              </a:defRPr>
            </a:lvl1pPr>
            <a:lvl2pPr marL="457200" indent="0" algn="ctr" defTabSz="685800" rtl="0" eaLnBrk="0" fontAlgn="base" hangingPunct="0">
              <a:lnSpc>
                <a:spcPct val="90000"/>
              </a:lnSpc>
              <a:spcBef>
                <a:spcPts val="375"/>
              </a:spcBef>
              <a:spcAft>
                <a:spcPct val="0"/>
              </a:spcAft>
              <a:buFont typeface="Arial" charset="0"/>
              <a:buNone/>
              <a:defRPr kern="1200">
                <a:solidFill>
                  <a:schemeClr val="tx1">
                    <a:tint val="75000"/>
                  </a:schemeClr>
                </a:solidFill>
                <a:latin typeface="+mn-lt"/>
                <a:ea typeface="+mn-ea"/>
                <a:cs typeface="+mn-cs"/>
              </a:defRPr>
            </a:lvl2pPr>
            <a:lvl3pPr marL="914400" indent="0" algn="ctr" defTabSz="685800" rtl="0" eaLnBrk="0" fontAlgn="base" hangingPunct="0">
              <a:lnSpc>
                <a:spcPct val="90000"/>
              </a:lnSpc>
              <a:spcBef>
                <a:spcPts val="375"/>
              </a:spcBef>
              <a:spcAft>
                <a:spcPct val="0"/>
              </a:spcAft>
              <a:buFont typeface="Arial" charset="0"/>
              <a:buNone/>
              <a:defRPr sz="1500" kern="1200">
                <a:solidFill>
                  <a:schemeClr val="tx1">
                    <a:tint val="75000"/>
                  </a:schemeClr>
                </a:solidFill>
                <a:latin typeface="+mn-lt"/>
                <a:ea typeface="+mn-ea"/>
                <a:cs typeface="+mn-cs"/>
              </a:defRPr>
            </a:lvl3pPr>
            <a:lvl4pPr marL="13716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4pPr>
            <a:lvl5pPr marL="18288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pPr algn="just"/>
            <a:r>
              <a:rPr lang="en-US" sz="2800" b="1" dirty="0" smtClean="0">
                <a:solidFill>
                  <a:srgbClr val="FFFF00"/>
                </a:solidFill>
              </a:rPr>
              <a:t>Note: The </a:t>
            </a:r>
            <a:r>
              <a:rPr lang="en-US" sz="2800" b="1" dirty="0">
                <a:solidFill>
                  <a:srgbClr val="FFFF00"/>
                </a:solidFill>
              </a:rPr>
              <a:t>sample design to be used must be decided by the researcher taking into consideration the nature of the inquiry and other related factors.</a:t>
            </a:r>
          </a:p>
        </p:txBody>
      </p:sp>
    </p:spTree>
    <p:extLst>
      <p:ext uri="{BB962C8B-B14F-4D97-AF65-F5344CB8AC3E}">
        <p14:creationId xmlns:p14="http://schemas.microsoft.com/office/powerpoint/2010/main" val="482491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bg/>
                                          </p:spTgt>
                                        </p:tgtEl>
                                        <p:attrNameLst>
                                          <p:attrName>style.visibility</p:attrName>
                                        </p:attrNameLst>
                                      </p:cBhvr>
                                      <p:to>
                                        <p:strVal val="visible"/>
                                      </p:to>
                                    </p:set>
                                    <p:animEffect transition="in" filter="fade">
                                      <p:cBhvr>
                                        <p:cTn id="28" dur="1000"/>
                                        <p:tgtEl>
                                          <p:spTgt spid="6">
                                            <p:bg/>
                                          </p:spTgt>
                                        </p:tgtEl>
                                      </p:cBhvr>
                                    </p:animEffect>
                                    <p:anim calcmode="lin" valueType="num">
                                      <p:cBhvr>
                                        <p:cTn id="29" dur="1000" fill="hold"/>
                                        <p:tgtEl>
                                          <p:spTgt spid="6">
                                            <p:bg/>
                                          </p:spTgt>
                                        </p:tgtEl>
                                        <p:attrNameLst>
                                          <p:attrName>ppt_x</p:attrName>
                                        </p:attrNameLst>
                                      </p:cBhvr>
                                      <p:tavLst>
                                        <p:tav tm="0">
                                          <p:val>
                                            <p:strVal val="#ppt_x"/>
                                          </p:val>
                                        </p:tav>
                                        <p:tav tm="100000">
                                          <p:val>
                                            <p:strVal val="#ppt_x"/>
                                          </p:val>
                                        </p:tav>
                                      </p:tavLst>
                                    </p:anim>
                                    <p:anim calcmode="lin" valueType="num">
                                      <p:cBhvr>
                                        <p:cTn id="30" dur="1000" fill="hold"/>
                                        <p:tgtEl>
                                          <p:spTgt spid="6">
                                            <p:bg/>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fade">
                                      <p:cBhvr>
                                        <p:cTn id="35" dur="1000"/>
                                        <p:tgtEl>
                                          <p:spTgt spid="6">
                                            <p:txEl>
                                              <p:pRg st="0" end="0"/>
                                            </p:txEl>
                                          </p:spTgt>
                                        </p:tgtEl>
                                      </p:cBhvr>
                                    </p:animEffect>
                                    <p:anim calcmode="lin" valueType="num">
                                      <p:cBhvr>
                                        <p:cTn id="36"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6" grpId="0" build="p"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5576" y="762001"/>
            <a:ext cx="8356023" cy="609600"/>
          </a:xfrm>
          <a:solidFill>
            <a:srgbClr val="FF0066"/>
          </a:solidFill>
        </p:spPr>
        <p:txBody>
          <a:bodyPr/>
          <a:lstStyle/>
          <a:p>
            <a:r>
              <a:rPr lang="en-US" b="1" dirty="0">
                <a:solidFill>
                  <a:srgbClr val="FFFF00"/>
                </a:solidFill>
              </a:rPr>
              <a:t>6. Collecting the data:</a:t>
            </a:r>
          </a:p>
        </p:txBody>
      </p:sp>
      <p:sp>
        <p:nvSpPr>
          <p:cNvPr id="3" name="Subtitle 2"/>
          <p:cNvSpPr>
            <a:spLocks noGrp="1"/>
          </p:cNvSpPr>
          <p:nvPr>
            <p:ph type="subTitle" idx="1"/>
          </p:nvPr>
        </p:nvSpPr>
        <p:spPr>
          <a:xfrm>
            <a:off x="228600" y="1828800"/>
            <a:ext cx="8915400" cy="4800600"/>
          </a:xfrm>
          <a:solidFill>
            <a:srgbClr val="000099"/>
          </a:solidFill>
        </p:spPr>
        <p:txBody>
          <a:bodyPr/>
          <a:lstStyle/>
          <a:p>
            <a:pPr marL="342900" indent="-342900" algn="l">
              <a:buFont typeface="Arial" panose="020B0604020202020204" pitchFamily="34" charset="0"/>
              <a:buChar char="•"/>
            </a:pPr>
            <a:r>
              <a:rPr lang="en-US" sz="2800" b="1" dirty="0">
                <a:solidFill>
                  <a:srgbClr val="FFFF00"/>
                </a:solidFill>
              </a:rPr>
              <a:t>There are several ways of collecting the appropriate data which differ considerably in context of money costs, time and other resources at the disposal of the researcher. </a:t>
            </a:r>
            <a:endParaRPr lang="en-US" sz="2800" b="1" dirty="0" smtClean="0">
              <a:solidFill>
                <a:srgbClr val="FFFF00"/>
              </a:solidFill>
            </a:endParaRPr>
          </a:p>
          <a:p>
            <a:pPr marL="342900" indent="-342900" algn="just">
              <a:buFont typeface="Arial" panose="020B0604020202020204" pitchFamily="34" charset="0"/>
              <a:buChar char="•"/>
            </a:pPr>
            <a:r>
              <a:rPr lang="en-US" sz="2800" b="1" dirty="0">
                <a:solidFill>
                  <a:srgbClr val="FFFF00"/>
                </a:solidFill>
              </a:rPr>
              <a:t>Primary data can be collected either through experiment or through survey. If the researcher conducts an experiment, he observes some quantitative measurements, or the data, with the help of which he examines the truth contained in his hypothesis. </a:t>
            </a:r>
            <a:endParaRPr lang="en-US" sz="2800" b="1" dirty="0" smtClean="0">
              <a:solidFill>
                <a:srgbClr val="FFFF00"/>
              </a:solidFill>
            </a:endParaRPr>
          </a:p>
          <a:p>
            <a:pPr marL="342900" indent="-342900" algn="just">
              <a:buFont typeface="Arial" panose="020B0604020202020204" pitchFamily="34" charset="0"/>
              <a:buChar char="•"/>
            </a:pPr>
            <a:endParaRPr lang="en-US" sz="2800" b="1" dirty="0" smtClean="0">
              <a:solidFill>
                <a:srgbClr val="FFFF00"/>
              </a:solidFill>
            </a:endParaRPr>
          </a:p>
        </p:txBody>
      </p:sp>
      <p:sp>
        <p:nvSpPr>
          <p:cNvPr id="4" name="Date Placeholder 3"/>
          <p:cNvSpPr>
            <a:spLocks noGrp="1"/>
          </p:cNvSpPr>
          <p:nvPr>
            <p:ph type="dt" sz="half" idx="10"/>
          </p:nvPr>
        </p:nvSpPr>
        <p:spPr/>
        <p:txBody>
          <a:bodyPr/>
          <a:lstStyle/>
          <a:p>
            <a:pPr>
              <a:defRPr/>
            </a:pPr>
            <a:fld id="{7AB82EA1-8231-41AC-BA30-428FF70955F4}"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57</a:t>
            </a:fld>
            <a:endParaRPr lang="en-IN"/>
          </a:p>
        </p:txBody>
      </p:sp>
    </p:spTree>
    <p:extLst>
      <p:ext uri="{BB962C8B-B14F-4D97-AF65-F5344CB8AC3E}">
        <p14:creationId xmlns:p14="http://schemas.microsoft.com/office/powerpoint/2010/main" val="15894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838200"/>
            <a:ext cx="8915400" cy="5791200"/>
          </a:xfrm>
          <a:solidFill>
            <a:srgbClr val="000099"/>
          </a:solidFill>
        </p:spPr>
        <p:txBody>
          <a:bodyPr/>
          <a:lstStyle/>
          <a:p>
            <a:pPr algn="just"/>
            <a:r>
              <a:rPr lang="en-US" sz="2800" b="1" dirty="0">
                <a:solidFill>
                  <a:srgbClr val="FFFF00"/>
                </a:solidFill>
              </a:rPr>
              <a:t>But in the case of a survey, data can be collected by any one or more of the following ways</a:t>
            </a:r>
            <a:r>
              <a:rPr lang="en-US" sz="2800" b="1" dirty="0" smtClean="0">
                <a:solidFill>
                  <a:srgbClr val="FFFF00"/>
                </a:solidFill>
              </a:rPr>
              <a:t>:</a:t>
            </a:r>
          </a:p>
          <a:p>
            <a:pPr marL="342900" indent="-342900" algn="just">
              <a:buFont typeface="Arial" panose="020B0604020202020204" pitchFamily="34" charset="0"/>
              <a:buChar char="•"/>
            </a:pPr>
            <a:r>
              <a:rPr lang="en-US" sz="2800" b="1" dirty="0">
                <a:solidFill>
                  <a:srgbClr val="FFFF00"/>
                </a:solidFill>
              </a:rPr>
              <a:t>By </a:t>
            </a:r>
            <a:r>
              <a:rPr lang="en-US" sz="2800" b="1" dirty="0" smtClean="0">
                <a:solidFill>
                  <a:srgbClr val="FFFF00"/>
                </a:solidFill>
              </a:rPr>
              <a:t>observation;</a:t>
            </a:r>
          </a:p>
          <a:p>
            <a:pPr marL="342900" indent="-342900" algn="just">
              <a:buFont typeface="Arial" panose="020B0604020202020204" pitchFamily="34" charset="0"/>
              <a:buChar char="•"/>
            </a:pPr>
            <a:r>
              <a:rPr lang="en-US" sz="2800" b="1" dirty="0">
                <a:solidFill>
                  <a:srgbClr val="FFFF00"/>
                </a:solidFill>
              </a:rPr>
              <a:t>Through personal </a:t>
            </a:r>
            <a:r>
              <a:rPr lang="en-US" sz="2800" b="1" dirty="0" smtClean="0">
                <a:solidFill>
                  <a:srgbClr val="FFFF00"/>
                </a:solidFill>
              </a:rPr>
              <a:t>interview</a:t>
            </a:r>
            <a:r>
              <a:rPr lang="en-US" sz="2800" b="1" dirty="0">
                <a:solidFill>
                  <a:srgbClr val="FFFF00"/>
                </a:solidFill>
              </a:rPr>
              <a:t>;</a:t>
            </a:r>
            <a:endParaRPr lang="en-US" sz="2800" b="1" dirty="0" smtClean="0">
              <a:solidFill>
                <a:srgbClr val="FFFF00"/>
              </a:solidFill>
            </a:endParaRPr>
          </a:p>
          <a:p>
            <a:pPr marL="342900" indent="-342900" algn="just">
              <a:buFont typeface="Arial" panose="020B0604020202020204" pitchFamily="34" charset="0"/>
              <a:buChar char="•"/>
            </a:pPr>
            <a:r>
              <a:rPr lang="en-US" sz="2800" b="1" dirty="0">
                <a:solidFill>
                  <a:srgbClr val="FFFF00"/>
                </a:solidFill>
              </a:rPr>
              <a:t>Through telephone </a:t>
            </a:r>
            <a:r>
              <a:rPr lang="en-US" sz="2800" b="1" dirty="0" smtClean="0">
                <a:solidFill>
                  <a:srgbClr val="FFFF00"/>
                </a:solidFill>
              </a:rPr>
              <a:t>interviews;</a:t>
            </a:r>
          </a:p>
          <a:p>
            <a:pPr marL="342900" indent="-342900" algn="just">
              <a:buFont typeface="Arial" panose="020B0604020202020204" pitchFamily="34" charset="0"/>
              <a:buChar char="•"/>
            </a:pPr>
            <a:r>
              <a:rPr lang="en-US" sz="2800" b="1" dirty="0">
                <a:solidFill>
                  <a:srgbClr val="FFFF00"/>
                </a:solidFill>
              </a:rPr>
              <a:t> By mailing of </a:t>
            </a:r>
            <a:r>
              <a:rPr lang="en-US" sz="2800" b="1" dirty="0" smtClean="0">
                <a:solidFill>
                  <a:srgbClr val="FFFF00"/>
                </a:solidFill>
              </a:rPr>
              <a:t>questionnaires</a:t>
            </a:r>
            <a:r>
              <a:rPr lang="en-US" sz="2800" b="1" dirty="0">
                <a:solidFill>
                  <a:srgbClr val="FFFF00"/>
                </a:solidFill>
              </a:rPr>
              <a:t>;</a:t>
            </a:r>
            <a:endParaRPr lang="en-US" sz="2800" b="1" dirty="0" smtClean="0">
              <a:solidFill>
                <a:srgbClr val="FFFF00"/>
              </a:solidFill>
            </a:endParaRPr>
          </a:p>
          <a:p>
            <a:pPr marL="342900" indent="-342900" algn="just">
              <a:buFont typeface="Arial" panose="020B0604020202020204" pitchFamily="34" charset="0"/>
              <a:buChar char="•"/>
            </a:pPr>
            <a:r>
              <a:rPr lang="en-US" sz="2800" b="1" dirty="0">
                <a:solidFill>
                  <a:srgbClr val="FFFF00"/>
                </a:solidFill>
              </a:rPr>
              <a:t>Through </a:t>
            </a:r>
            <a:r>
              <a:rPr lang="en-US" sz="2800" b="1" dirty="0" smtClean="0">
                <a:solidFill>
                  <a:srgbClr val="FFFF00"/>
                </a:solidFill>
              </a:rPr>
              <a:t>schedules;</a:t>
            </a:r>
          </a:p>
          <a:p>
            <a:pPr algn="just"/>
            <a:r>
              <a:rPr lang="en-US" sz="2800" b="1" dirty="0">
                <a:solidFill>
                  <a:srgbClr val="FFFF00"/>
                </a:solidFill>
              </a:rPr>
              <a:t>The researcher should select one of these methods of collecting the data taking into consideration the nature of investigation, objective and scope of the inquiry, </a:t>
            </a:r>
            <a:r>
              <a:rPr lang="en-US" sz="2800" b="1" dirty="0" err="1">
                <a:solidFill>
                  <a:srgbClr val="FFFF00"/>
                </a:solidFill>
              </a:rPr>
              <a:t>finanical</a:t>
            </a:r>
            <a:r>
              <a:rPr lang="en-US" sz="2800" b="1" dirty="0">
                <a:solidFill>
                  <a:srgbClr val="FFFF00"/>
                </a:solidFill>
              </a:rPr>
              <a:t> resources, available time and the desired degree of accuracy. </a:t>
            </a:r>
          </a:p>
        </p:txBody>
      </p:sp>
      <p:sp>
        <p:nvSpPr>
          <p:cNvPr id="4" name="Date Placeholder 3"/>
          <p:cNvSpPr>
            <a:spLocks noGrp="1"/>
          </p:cNvSpPr>
          <p:nvPr>
            <p:ph type="dt" sz="half" idx="10"/>
          </p:nvPr>
        </p:nvSpPr>
        <p:spPr/>
        <p:txBody>
          <a:bodyPr/>
          <a:lstStyle/>
          <a:p>
            <a:pPr>
              <a:defRPr/>
            </a:pPr>
            <a:fld id="{7AB82EA1-8231-41AC-BA30-428FF70955F4}"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58</a:t>
            </a:fld>
            <a:endParaRPr lang="en-IN"/>
          </a:p>
        </p:txBody>
      </p:sp>
    </p:spTree>
    <p:extLst>
      <p:ext uri="{BB962C8B-B14F-4D97-AF65-F5344CB8AC3E}">
        <p14:creationId xmlns:p14="http://schemas.microsoft.com/office/powerpoint/2010/main" val="153306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5576" y="762001"/>
            <a:ext cx="8356023" cy="609600"/>
          </a:xfrm>
          <a:solidFill>
            <a:srgbClr val="FF0066"/>
          </a:solidFill>
        </p:spPr>
        <p:txBody>
          <a:bodyPr/>
          <a:lstStyle/>
          <a:p>
            <a:r>
              <a:rPr lang="en-US" b="1" dirty="0">
                <a:solidFill>
                  <a:srgbClr val="FFFF00"/>
                </a:solidFill>
              </a:rPr>
              <a:t>7. Execution of the project: </a:t>
            </a:r>
          </a:p>
        </p:txBody>
      </p:sp>
      <p:sp>
        <p:nvSpPr>
          <p:cNvPr id="3" name="Subtitle 2"/>
          <p:cNvSpPr>
            <a:spLocks noGrp="1"/>
          </p:cNvSpPr>
          <p:nvPr>
            <p:ph type="subTitle" idx="1"/>
          </p:nvPr>
        </p:nvSpPr>
        <p:spPr>
          <a:xfrm>
            <a:off x="228600" y="1828800"/>
            <a:ext cx="8915400" cy="1905000"/>
          </a:xfrm>
          <a:solidFill>
            <a:srgbClr val="000099"/>
          </a:solidFill>
        </p:spPr>
        <p:txBody>
          <a:bodyPr/>
          <a:lstStyle/>
          <a:p>
            <a:pPr marL="342900" indent="-342900" algn="just">
              <a:buFont typeface="Arial" panose="020B0604020202020204" pitchFamily="34" charset="0"/>
              <a:buChar char="•"/>
            </a:pPr>
            <a:r>
              <a:rPr lang="en-US" sz="2800" b="1" dirty="0">
                <a:solidFill>
                  <a:srgbClr val="FFFF00"/>
                </a:solidFill>
              </a:rPr>
              <a:t>Execution of the project is a very important step in the research process. If the execution of the project proceeds on correct lines, the data to be collected would be adequate and dependable.</a:t>
            </a:r>
            <a:endParaRPr lang="en-US" sz="2800" b="1" dirty="0" smtClean="0">
              <a:solidFill>
                <a:srgbClr val="FFFF00"/>
              </a:solidFill>
            </a:endParaRPr>
          </a:p>
        </p:txBody>
      </p:sp>
      <p:sp>
        <p:nvSpPr>
          <p:cNvPr id="4" name="Date Placeholder 3"/>
          <p:cNvSpPr>
            <a:spLocks noGrp="1"/>
          </p:cNvSpPr>
          <p:nvPr>
            <p:ph type="dt" sz="half" idx="10"/>
          </p:nvPr>
        </p:nvSpPr>
        <p:spPr/>
        <p:txBody>
          <a:bodyPr/>
          <a:lstStyle/>
          <a:p>
            <a:pPr>
              <a:defRPr/>
            </a:pPr>
            <a:fld id="{7AB82EA1-8231-41AC-BA30-428FF70955F4}"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59</a:t>
            </a:fld>
            <a:endParaRPr lang="en-IN"/>
          </a:p>
        </p:txBody>
      </p:sp>
    </p:spTree>
    <p:extLst>
      <p:ext uri="{BB962C8B-B14F-4D97-AF65-F5344CB8AC3E}">
        <p14:creationId xmlns:p14="http://schemas.microsoft.com/office/powerpoint/2010/main" val="349329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33400"/>
            <a:ext cx="9144000" cy="685800"/>
          </a:xfrm>
          <a:prstGeom prst="rect">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lgn="ctr"/>
            <a:r>
              <a:rPr lang="en-US" sz="4800" b="1" dirty="0" smtClean="0">
                <a:solidFill>
                  <a:srgbClr val="FFFF00"/>
                </a:solidFill>
              </a:rPr>
              <a:t>Reference Material slide-2</a:t>
            </a:r>
            <a:endParaRPr lang="en-US" sz="4800" b="1" dirty="0">
              <a:solidFill>
                <a:srgbClr val="FFFF00"/>
              </a:solidFill>
            </a:endParaRPr>
          </a:p>
        </p:txBody>
      </p:sp>
      <p:sp>
        <p:nvSpPr>
          <p:cNvPr id="7" name="Content Placeholder 2"/>
          <p:cNvSpPr txBox="1">
            <a:spLocks/>
          </p:cNvSpPr>
          <p:nvPr/>
        </p:nvSpPr>
        <p:spPr>
          <a:xfrm>
            <a:off x="0" y="1219200"/>
            <a:ext cx="9144000" cy="5638800"/>
          </a:xfrm>
          <a:prstGeom prst="rect">
            <a:avLst/>
          </a:prstGeom>
          <a:solidFill>
            <a:schemeClr val="accent4">
              <a:lumMod val="20000"/>
              <a:lumOff val="80000"/>
            </a:schemeClr>
          </a:solidFill>
          <a:ln>
            <a:solidFill>
              <a:srgbClr val="00B050"/>
            </a:solidFill>
          </a:ln>
          <a:effectLst>
            <a:innerShdw blurRad="63500" dist="50800" dir="5400000">
              <a:prstClr val="black">
                <a:alpha val="50000"/>
              </a:prstClr>
            </a:innerShdw>
          </a:effectLst>
        </p:spPr>
        <p:style>
          <a:lnRef idx="3">
            <a:schemeClr val="lt1"/>
          </a:lnRef>
          <a:fillRef idx="1">
            <a:schemeClr val="accent2"/>
          </a:fillRef>
          <a:effectRef idx="1">
            <a:schemeClr val="accent2"/>
          </a:effectRef>
          <a:fontRef idx="minor">
            <a:schemeClr val="lt1"/>
          </a:fontRef>
        </p:style>
        <p:txBody>
          <a:bodyPr>
            <a:noAutofit/>
          </a:bodyPr>
          <a:lstStyle>
            <a:lvl1pPr marL="0" indent="0" algn="ctr" defTabSz="685800" rtl="0" eaLnBrk="0" fontAlgn="base" hangingPunct="0">
              <a:lnSpc>
                <a:spcPct val="90000"/>
              </a:lnSpc>
              <a:spcBef>
                <a:spcPts val="750"/>
              </a:spcBef>
              <a:spcAft>
                <a:spcPct val="0"/>
              </a:spcAft>
              <a:buFont typeface="Arial" charset="0"/>
              <a:buNone/>
              <a:defRPr sz="2100" kern="1200">
                <a:solidFill>
                  <a:schemeClr val="tx1">
                    <a:tint val="75000"/>
                  </a:schemeClr>
                </a:solidFill>
                <a:latin typeface="+mn-lt"/>
                <a:ea typeface="+mn-ea"/>
                <a:cs typeface="+mn-cs"/>
              </a:defRPr>
            </a:lvl1pPr>
            <a:lvl2pPr marL="457200" indent="0" algn="ctr" defTabSz="685800" rtl="0" eaLnBrk="0" fontAlgn="base" hangingPunct="0">
              <a:lnSpc>
                <a:spcPct val="90000"/>
              </a:lnSpc>
              <a:spcBef>
                <a:spcPts val="375"/>
              </a:spcBef>
              <a:spcAft>
                <a:spcPct val="0"/>
              </a:spcAft>
              <a:buFont typeface="Arial" charset="0"/>
              <a:buNone/>
              <a:defRPr kern="1200">
                <a:solidFill>
                  <a:schemeClr val="tx1">
                    <a:tint val="75000"/>
                  </a:schemeClr>
                </a:solidFill>
                <a:latin typeface="+mn-lt"/>
                <a:ea typeface="+mn-ea"/>
                <a:cs typeface="+mn-cs"/>
              </a:defRPr>
            </a:lvl2pPr>
            <a:lvl3pPr marL="914400" indent="0" algn="ctr" defTabSz="685800" rtl="0" eaLnBrk="0" fontAlgn="base" hangingPunct="0">
              <a:lnSpc>
                <a:spcPct val="90000"/>
              </a:lnSpc>
              <a:spcBef>
                <a:spcPts val="375"/>
              </a:spcBef>
              <a:spcAft>
                <a:spcPct val="0"/>
              </a:spcAft>
              <a:buFont typeface="Arial" charset="0"/>
              <a:buNone/>
              <a:defRPr sz="1500" kern="1200">
                <a:solidFill>
                  <a:schemeClr val="tx1">
                    <a:tint val="75000"/>
                  </a:schemeClr>
                </a:solidFill>
                <a:latin typeface="+mn-lt"/>
                <a:ea typeface="+mn-ea"/>
                <a:cs typeface="+mn-cs"/>
              </a:defRPr>
            </a:lvl3pPr>
            <a:lvl4pPr marL="13716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4pPr>
            <a:lvl5pPr marL="18288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pPr algn="l"/>
            <a:r>
              <a:rPr lang="en-US" sz="2800" dirty="0">
                <a:solidFill>
                  <a:srgbClr val="00B050"/>
                </a:solidFill>
              </a:rPr>
              <a:t>Web Reference (Scientific and Reputed sites):</a:t>
            </a:r>
          </a:p>
          <a:p>
            <a:pPr marL="514350" indent="-514350" algn="l">
              <a:buAutoNum type="arabicPeriod"/>
            </a:pPr>
            <a:r>
              <a:rPr lang="en-US" sz="2400" dirty="0">
                <a:solidFill>
                  <a:srgbClr val="C00000"/>
                </a:solidFill>
                <a:hlinkClick r:id="rId2"/>
              </a:rPr>
              <a:t>https://ieeexplore.ieee.org/Xplore/home.jsp</a:t>
            </a:r>
            <a:endParaRPr lang="en-US" sz="2400" dirty="0">
              <a:solidFill>
                <a:srgbClr val="C00000"/>
              </a:solidFill>
            </a:endParaRPr>
          </a:p>
          <a:p>
            <a:pPr marL="514350" indent="-514350" algn="l">
              <a:buAutoNum type="arabicPeriod"/>
            </a:pPr>
            <a:r>
              <a:rPr lang="en-US" sz="2400" dirty="0">
                <a:solidFill>
                  <a:srgbClr val="C00000"/>
                </a:solidFill>
                <a:hlinkClick r:id="rId3"/>
              </a:rPr>
              <a:t>https://www.sciencedirect.com/</a:t>
            </a:r>
            <a:endParaRPr lang="en-US" sz="2400" dirty="0">
              <a:solidFill>
                <a:srgbClr val="C00000"/>
              </a:solidFill>
            </a:endParaRPr>
          </a:p>
          <a:p>
            <a:pPr marL="514350" indent="-514350" algn="l">
              <a:buAutoNum type="arabicPeriod"/>
            </a:pPr>
            <a:r>
              <a:rPr lang="en-US" sz="2400" dirty="0">
                <a:solidFill>
                  <a:srgbClr val="C00000"/>
                </a:solidFill>
                <a:hlinkClick r:id="rId4"/>
              </a:rPr>
              <a:t>https://clarivate.com/webofsciencegroup/solutions/web-of-science/</a:t>
            </a:r>
            <a:endParaRPr lang="en-US" sz="2400" dirty="0">
              <a:solidFill>
                <a:srgbClr val="C00000"/>
              </a:solidFill>
            </a:endParaRPr>
          </a:p>
          <a:p>
            <a:pPr marL="514350" indent="-514350" algn="l">
              <a:buAutoNum type="arabicPeriod"/>
            </a:pPr>
            <a:r>
              <a:rPr lang="en-US" sz="2400" dirty="0">
                <a:solidFill>
                  <a:srgbClr val="C00000"/>
                </a:solidFill>
                <a:hlinkClick r:id="rId5"/>
              </a:rPr>
              <a:t>https://www.elsevier.com/en-in</a:t>
            </a:r>
            <a:endParaRPr lang="en-US" sz="2400" dirty="0">
              <a:solidFill>
                <a:srgbClr val="C00000"/>
              </a:solidFill>
            </a:endParaRPr>
          </a:p>
          <a:p>
            <a:pPr marL="514350" indent="-514350" algn="l">
              <a:buAutoNum type="arabicPeriod"/>
            </a:pPr>
            <a:r>
              <a:rPr lang="en-US" sz="2400" dirty="0">
                <a:solidFill>
                  <a:srgbClr val="C00000"/>
                </a:solidFill>
                <a:hlinkClick r:id="rId6"/>
              </a:rPr>
              <a:t>https://www.nature.com/</a:t>
            </a:r>
            <a:endParaRPr lang="en-US" sz="2400" dirty="0">
              <a:solidFill>
                <a:srgbClr val="C00000"/>
              </a:solidFill>
            </a:endParaRPr>
          </a:p>
          <a:p>
            <a:pPr marL="514350" indent="-514350" algn="l">
              <a:buAutoNum type="arabicPeriod"/>
            </a:pPr>
            <a:r>
              <a:rPr lang="en-US" sz="2400" dirty="0">
                <a:solidFill>
                  <a:srgbClr val="C00000"/>
                </a:solidFill>
                <a:hlinkClick r:id="rId7"/>
              </a:rPr>
              <a:t>https://www.springer.com/in</a:t>
            </a:r>
            <a:endParaRPr lang="en-US" sz="2400" dirty="0">
              <a:solidFill>
                <a:srgbClr val="C00000"/>
              </a:solidFill>
            </a:endParaRPr>
          </a:p>
          <a:p>
            <a:pPr algn="l"/>
            <a:endParaRPr lang="en-US" sz="2800" dirty="0">
              <a:solidFill>
                <a:srgbClr val="C00000"/>
              </a:solidFill>
            </a:endParaRPr>
          </a:p>
        </p:txBody>
      </p:sp>
    </p:spTree>
    <p:extLst>
      <p:ext uri="{BB962C8B-B14F-4D97-AF65-F5344CB8AC3E}">
        <p14:creationId xmlns:p14="http://schemas.microsoft.com/office/powerpoint/2010/main" val="3042086515"/>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5576" y="762001"/>
            <a:ext cx="8356023" cy="609600"/>
          </a:xfrm>
          <a:solidFill>
            <a:srgbClr val="FF0066"/>
          </a:solidFill>
        </p:spPr>
        <p:txBody>
          <a:bodyPr/>
          <a:lstStyle/>
          <a:p>
            <a:r>
              <a:rPr lang="en-US" b="1" dirty="0">
                <a:solidFill>
                  <a:srgbClr val="FFFF00"/>
                </a:solidFill>
              </a:rPr>
              <a:t>8. Analysis of data: </a:t>
            </a:r>
          </a:p>
        </p:txBody>
      </p:sp>
      <p:sp>
        <p:nvSpPr>
          <p:cNvPr id="3" name="Subtitle 2"/>
          <p:cNvSpPr>
            <a:spLocks noGrp="1"/>
          </p:cNvSpPr>
          <p:nvPr>
            <p:ph type="subTitle" idx="1"/>
          </p:nvPr>
        </p:nvSpPr>
        <p:spPr>
          <a:xfrm>
            <a:off x="228600" y="1371601"/>
            <a:ext cx="8915400" cy="5181599"/>
          </a:xfrm>
          <a:solidFill>
            <a:srgbClr val="000099"/>
          </a:solidFill>
        </p:spPr>
        <p:txBody>
          <a:bodyPr/>
          <a:lstStyle/>
          <a:p>
            <a:pPr marL="342900" indent="-342900" algn="just">
              <a:buFont typeface="Arial" panose="020B0604020202020204" pitchFamily="34" charset="0"/>
              <a:buChar char="•"/>
            </a:pPr>
            <a:r>
              <a:rPr lang="en-US" sz="2400" b="1" dirty="0">
                <a:solidFill>
                  <a:srgbClr val="FFFF00"/>
                </a:solidFill>
              </a:rPr>
              <a:t>The analysis of data requires a number of closely related operations such as establishment of categories, the application of these categories to raw data through coding, tabulation and then drawing statistical inferences. </a:t>
            </a:r>
            <a:endParaRPr lang="en-US" sz="2400" b="1" dirty="0" smtClean="0">
              <a:solidFill>
                <a:srgbClr val="FFFF00"/>
              </a:solidFill>
            </a:endParaRPr>
          </a:p>
          <a:p>
            <a:pPr marL="342900" indent="-342900" algn="just">
              <a:buFont typeface="Arial" panose="020B0604020202020204" pitchFamily="34" charset="0"/>
              <a:buChar char="•"/>
            </a:pPr>
            <a:r>
              <a:rPr lang="en-US" sz="2400" b="1" dirty="0">
                <a:solidFill>
                  <a:srgbClr val="FFFF00"/>
                </a:solidFill>
              </a:rPr>
              <a:t>The unwieldy data should necessarily be condensed into a few manageable groups and tables for further analysis. Thus, researcher should classify the raw data into some purposeful and usable categories. </a:t>
            </a:r>
            <a:endParaRPr lang="en-US" sz="2400" b="1" dirty="0" smtClean="0">
              <a:solidFill>
                <a:srgbClr val="FFFF00"/>
              </a:solidFill>
            </a:endParaRPr>
          </a:p>
          <a:p>
            <a:pPr marL="342900" indent="-342900" algn="just">
              <a:buFont typeface="Arial" panose="020B0604020202020204" pitchFamily="34" charset="0"/>
              <a:buChar char="•"/>
            </a:pPr>
            <a:r>
              <a:rPr lang="en-US" sz="2400" b="1" dirty="0" smtClean="0">
                <a:solidFill>
                  <a:srgbClr val="FFFF00"/>
                </a:solidFill>
              </a:rPr>
              <a:t>Coding </a:t>
            </a:r>
            <a:r>
              <a:rPr lang="en-US" sz="2400" b="1" dirty="0">
                <a:solidFill>
                  <a:srgbClr val="FFFF00"/>
                </a:solidFill>
              </a:rPr>
              <a:t>operation is usually done at this stage through which the categories of data are transformed into symbols that may be tabulated and counted. </a:t>
            </a:r>
            <a:endParaRPr lang="en-US" sz="2400" b="1" dirty="0" smtClean="0">
              <a:solidFill>
                <a:srgbClr val="FFFF00"/>
              </a:solidFill>
            </a:endParaRPr>
          </a:p>
          <a:p>
            <a:pPr marL="342900" indent="-342900" algn="just">
              <a:buFont typeface="Arial" panose="020B0604020202020204" pitchFamily="34" charset="0"/>
              <a:buChar char="•"/>
            </a:pPr>
            <a:r>
              <a:rPr lang="en-US" sz="2400" b="1" dirty="0" smtClean="0">
                <a:solidFill>
                  <a:srgbClr val="FFFF00"/>
                </a:solidFill>
              </a:rPr>
              <a:t>Editing </a:t>
            </a:r>
            <a:r>
              <a:rPr lang="en-US" sz="2400" b="1" dirty="0">
                <a:solidFill>
                  <a:srgbClr val="FFFF00"/>
                </a:solidFill>
              </a:rPr>
              <a:t>is the procedure that improves the quality of the data for coding. With coding the stage is ready for tabulation. </a:t>
            </a:r>
            <a:endParaRPr lang="en-US" sz="2400" b="1" dirty="0" smtClean="0">
              <a:solidFill>
                <a:srgbClr val="FFFF00"/>
              </a:solidFill>
            </a:endParaRPr>
          </a:p>
        </p:txBody>
      </p:sp>
      <p:sp>
        <p:nvSpPr>
          <p:cNvPr id="4" name="Date Placeholder 3"/>
          <p:cNvSpPr>
            <a:spLocks noGrp="1"/>
          </p:cNvSpPr>
          <p:nvPr>
            <p:ph type="dt" sz="half" idx="10"/>
          </p:nvPr>
        </p:nvSpPr>
        <p:spPr/>
        <p:txBody>
          <a:bodyPr/>
          <a:lstStyle/>
          <a:p>
            <a:pPr>
              <a:defRPr/>
            </a:pPr>
            <a:fld id="{7AB82EA1-8231-41AC-BA30-428FF70955F4}"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60</a:t>
            </a:fld>
            <a:endParaRPr lang="en-IN"/>
          </a:p>
        </p:txBody>
      </p:sp>
    </p:spTree>
    <p:extLst>
      <p:ext uri="{BB962C8B-B14F-4D97-AF65-F5344CB8AC3E}">
        <p14:creationId xmlns:p14="http://schemas.microsoft.com/office/powerpoint/2010/main" val="271559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14401"/>
            <a:ext cx="8915400" cy="5638800"/>
          </a:xfrm>
          <a:solidFill>
            <a:srgbClr val="000099"/>
          </a:solidFill>
        </p:spPr>
        <p:txBody>
          <a:bodyPr/>
          <a:lstStyle/>
          <a:p>
            <a:pPr marL="342900" indent="-342900" algn="just">
              <a:buFont typeface="Arial" panose="020B0604020202020204" pitchFamily="34" charset="0"/>
              <a:buChar char="•"/>
            </a:pPr>
            <a:r>
              <a:rPr lang="en-US" sz="2400" b="1" dirty="0">
                <a:solidFill>
                  <a:srgbClr val="FFFF00"/>
                </a:solidFill>
              </a:rPr>
              <a:t>Tabulation is a part of the technical procedure wherein the classified data are put in the form of tables. </a:t>
            </a:r>
          </a:p>
          <a:p>
            <a:pPr marL="342900" indent="-342900" algn="just">
              <a:buFont typeface="Arial" panose="020B0604020202020204" pitchFamily="34" charset="0"/>
              <a:buChar char="•"/>
            </a:pPr>
            <a:r>
              <a:rPr lang="en-US" sz="2400" b="1" dirty="0">
                <a:solidFill>
                  <a:srgbClr val="FFFF00"/>
                </a:solidFill>
              </a:rPr>
              <a:t>The mechanical devices can be made use of at this juncture. A great deal of data, specially in large inquiries, is tabulated by computers. </a:t>
            </a:r>
          </a:p>
          <a:p>
            <a:pPr marL="342900" indent="-342900" algn="just">
              <a:buFont typeface="Arial" panose="020B0604020202020204" pitchFamily="34" charset="0"/>
              <a:buChar char="•"/>
            </a:pPr>
            <a:r>
              <a:rPr lang="en-US" sz="2400" b="1" dirty="0">
                <a:solidFill>
                  <a:srgbClr val="FFFF00"/>
                </a:solidFill>
              </a:rPr>
              <a:t>Computers not only save time but also make it possible to study large number of variables affecting a problem simultaneously. </a:t>
            </a:r>
          </a:p>
          <a:p>
            <a:pPr marL="342900" indent="-342900" algn="just">
              <a:buFont typeface="Arial" panose="020B0604020202020204" pitchFamily="34" charset="0"/>
              <a:buChar char="•"/>
            </a:pPr>
            <a:endParaRPr lang="en-US" sz="2400" b="1" dirty="0" smtClean="0">
              <a:solidFill>
                <a:srgbClr val="FFFF00"/>
              </a:solidFill>
            </a:endParaRPr>
          </a:p>
          <a:p>
            <a:pPr marL="342900" indent="-342900" algn="just">
              <a:buFont typeface="Arial" panose="020B0604020202020204" pitchFamily="34" charset="0"/>
              <a:buChar char="•"/>
            </a:pPr>
            <a:r>
              <a:rPr lang="en-US" sz="2400" b="1" dirty="0" smtClean="0">
                <a:solidFill>
                  <a:srgbClr val="FFFF00"/>
                </a:solidFill>
              </a:rPr>
              <a:t>Analysis </a:t>
            </a:r>
            <a:r>
              <a:rPr lang="en-US" sz="2400" b="1" dirty="0">
                <a:solidFill>
                  <a:srgbClr val="FFFF00"/>
                </a:solidFill>
              </a:rPr>
              <a:t>work after tabulation is generally based on the computation of various percentages, coefficients, etc., by applying various well defined statistical formulae. </a:t>
            </a:r>
            <a:endParaRPr lang="en-US" sz="2400" b="1" dirty="0" smtClean="0">
              <a:solidFill>
                <a:srgbClr val="FFFF00"/>
              </a:solidFill>
            </a:endParaRPr>
          </a:p>
          <a:p>
            <a:pPr marL="342900" indent="-342900" algn="just">
              <a:buFont typeface="Arial" panose="020B0604020202020204" pitchFamily="34" charset="0"/>
              <a:buChar char="•"/>
            </a:pPr>
            <a:r>
              <a:rPr lang="en-US" sz="2400" b="1" dirty="0" smtClean="0">
                <a:solidFill>
                  <a:srgbClr val="FFFF00"/>
                </a:solidFill>
              </a:rPr>
              <a:t>In </a:t>
            </a:r>
            <a:r>
              <a:rPr lang="en-US" sz="2400" b="1" dirty="0">
                <a:solidFill>
                  <a:srgbClr val="FFFF00"/>
                </a:solidFill>
              </a:rPr>
              <a:t>the process of analysis, relationships or differences supporting or conflicting with original or new hypotheses should be subjected to tests of significance to determine with what validity data can be said to indicate any conclusion(s). </a:t>
            </a:r>
            <a:endParaRPr lang="en-US" sz="2400" b="1" dirty="0" smtClean="0">
              <a:solidFill>
                <a:srgbClr val="FFFF00"/>
              </a:solidFill>
            </a:endParaRPr>
          </a:p>
        </p:txBody>
      </p:sp>
      <p:sp>
        <p:nvSpPr>
          <p:cNvPr id="4" name="Date Placeholder 3"/>
          <p:cNvSpPr>
            <a:spLocks noGrp="1"/>
          </p:cNvSpPr>
          <p:nvPr>
            <p:ph type="dt" sz="half" idx="10"/>
          </p:nvPr>
        </p:nvSpPr>
        <p:spPr/>
        <p:txBody>
          <a:bodyPr/>
          <a:lstStyle/>
          <a:p>
            <a:pPr>
              <a:defRPr/>
            </a:pPr>
            <a:fld id="{7AB82EA1-8231-41AC-BA30-428FF70955F4}"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61</a:t>
            </a:fld>
            <a:endParaRPr lang="en-IN"/>
          </a:p>
        </p:txBody>
      </p:sp>
    </p:spTree>
    <p:extLst>
      <p:ext uri="{BB962C8B-B14F-4D97-AF65-F5344CB8AC3E}">
        <p14:creationId xmlns:p14="http://schemas.microsoft.com/office/powerpoint/2010/main" val="377383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5576" y="762001"/>
            <a:ext cx="8356023" cy="609600"/>
          </a:xfrm>
          <a:solidFill>
            <a:srgbClr val="FF0066"/>
          </a:solidFill>
        </p:spPr>
        <p:txBody>
          <a:bodyPr/>
          <a:lstStyle/>
          <a:p>
            <a:r>
              <a:rPr lang="en-US" b="1" dirty="0">
                <a:solidFill>
                  <a:srgbClr val="FFFF00"/>
                </a:solidFill>
              </a:rPr>
              <a:t>9. Hypothesis-testing: </a:t>
            </a:r>
          </a:p>
        </p:txBody>
      </p:sp>
      <p:sp>
        <p:nvSpPr>
          <p:cNvPr id="3" name="Subtitle 2"/>
          <p:cNvSpPr>
            <a:spLocks noGrp="1"/>
          </p:cNvSpPr>
          <p:nvPr>
            <p:ph type="subTitle" idx="1"/>
          </p:nvPr>
        </p:nvSpPr>
        <p:spPr>
          <a:xfrm>
            <a:off x="228600" y="1828799"/>
            <a:ext cx="8915400" cy="4892675"/>
          </a:xfrm>
          <a:solidFill>
            <a:srgbClr val="000099"/>
          </a:solidFill>
        </p:spPr>
        <p:txBody>
          <a:bodyPr/>
          <a:lstStyle/>
          <a:p>
            <a:pPr marL="342900" indent="-342900" algn="just">
              <a:buFont typeface="Arial" panose="020B0604020202020204" pitchFamily="34" charset="0"/>
              <a:buChar char="•"/>
            </a:pPr>
            <a:r>
              <a:rPr lang="en-US" sz="2400" b="1" dirty="0">
                <a:solidFill>
                  <a:srgbClr val="FFFF00"/>
                </a:solidFill>
              </a:rPr>
              <a:t>After </a:t>
            </a:r>
            <a:r>
              <a:rPr lang="en-US" sz="2400" b="1" dirty="0" err="1">
                <a:solidFill>
                  <a:srgbClr val="FFFF00"/>
                </a:solidFill>
              </a:rPr>
              <a:t>analysing</a:t>
            </a:r>
            <a:r>
              <a:rPr lang="en-US" sz="2400" b="1" dirty="0">
                <a:solidFill>
                  <a:srgbClr val="FFFF00"/>
                </a:solidFill>
              </a:rPr>
              <a:t> the data as stated above, the researcher is in a position to test the hypotheses, if any, he had formulated earlier. </a:t>
            </a:r>
            <a:endParaRPr lang="en-US" sz="2400" b="1" dirty="0" smtClean="0">
              <a:solidFill>
                <a:srgbClr val="FFFF00"/>
              </a:solidFill>
            </a:endParaRPr>
          </a:p>
          <a:p>
            <a:pPr marL="342900" indent="-342900" algn="just">
              <a:buFont typeface="Arial" panose="020B0604020202020204" pitchFamily="34" charset="0"/>
              <a:buChar char="•"/>
            </a:pPr>
            <a:r>
              <a:rPr lang="en-US" sz="2400" b="1" dirty="0" smtClean="0">
                <a:solidFill>
                  <a:srgbClr val="FFFF00"/>
                </a:solidFill>
              </a:rPr>
              <a:t>Do </a:t>
            </a:r>
            <a:r>
              <a:rPr lang="en-US" sz="2400" b="1" dirty="0">
                <a:solidFill>
                  <a:srgbClr val="FFFF00"/>
                </a:solidFill>
              </a:rPr>
              <a:t>the facts support the hypotheses or they happen to be contrary? This is the usual question which should be answered while testing hypotheses. </a:t>
            </a:r>
            <a:endParaRPr lang="en-US" sz="2400" b="1" dirty="0" smtClean="0">
              <a:solidFill>
                <a:srgbClr val="FFFF00"/>
              </a:solidFill>
            </a:endParaRPr>
          </a:p>
          <a:p>
            <a:pPr marL="342900" indent="-342900" algn="just">
              <a:buFont typeface="Arial" panose="020B0604020202020204" pitchFamily="34" charset="0"/>
              <a:buChar char="•"/>
            </a:pPr>
            <a:r>
              <a:rPr lang="en-US" sz="2400" b="1" dirty="0" smtClean="0">
                <a:solidFill>
                  <a:srgbClr val="FFFF00"/>
                </a:solidFill>
              </a:rPr>
              <a:t>Various </a:t>
            </a:r>
            <a:r>
              <a:rPr lang="en-US" sz="2400" b="1" dirty="0">
                <a:solidFill>
                  <a:srgbClr val="FFFF00"/>
                </a:solidFill>
              </a:rPr>
              <a:t>tests, such as Chi square test, t-test, F-test, have been developed by statisticians for the purpose. The hypotheses may be tested through the use of one or more of such tests, depending upon the nature and object of research inquiry. </a:t>
            </a:r>
            <a:endParaRPr lang="en-US" sz="2400" b="1" dirty="0" smtClean="0">
              <a:solidFill>
                <a:srgbClr val="FFFF00"/>
              </a:solidFill>
            </a:endParaRPr>
          </a:p>
          <a:p>
            <a:pPr marL="342900" indent="-342900" algn="just">
              <a:buFont typeface="Arial" panose="020B0604020202020204" pitchFamily="34" charset="0"/>
              <a:buChar char="•"/>
            </a:pPr>
            <a:r>
              <a:rPr lang="en-US" sz="2400" b="1" dirty="0" smtClean="0">
                <a:solidFill>
                  <a:srgbClr val="FFFF00"/>
                </a:solidFill>
              </a:rPr>
              <a:t>Hypothesis-testing </a:t>
            </a:r>
            <a:r>
              <a:rPr lang="en-US" sz="2400" b="1" dirty="0">
                <a:solidFill>
                  <a:srgbClr val="FFFF00"/>
                </a:solidFill>
              </a:rPr>
              <a:t>will result in either accepting the hypothesis or in rejecting it. If the researcher had no hypotheses to start with, </a:t>
            </a:r>
            <a:r>
              <a:rPr lang="en-US" sz="2400" b="1" dirty="0" err="1">
                <a:solidFill>
                  <a:srgbClr val="FFFF00"/>
                </a:solidFill>
              </a:rPr>
              <a:t>generalisations</a:t>
            </a:r>
            <a:r>
              <a:rPr lang="en-US" sz="2400" b="1" dirty="0">
                <a:solidFill>
                  <a:srgbClr val="FFFF00"/>
                </a:solidFill>
              </a:rPr>
              <a:t> established on the basis of data may be stated as hypotheses to be tested by subsequent researches in times to come.</a:t>
            </a:r>
          </a:p>
        </p:txBody>
      </p:sp>
      <p:sp>
        <p:nvSpPr>
          <p:cNvPr id="4" name="Date Placeholder 3"/>
          <p:cNvSpPr>
            <a:spLocks noGrp="1"/>
          </p:cNvSpPr>
          <p:nvPr>
            <p:ph type="dt" sz="half" idx="10"/>
          </p:nvPr>
        </p:nvSpPr>
        <p:spPr/>
        <p:txBody>
          <a:bodyPr/>
          <a:lstStyle/>
          <a:p>
            <a:pPr>
              <a:defRPr/>
            </a:pPr>
            <a:fld id="{7AB82EA1-8231-41AC-BA30-428FF70955F4}"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62</a:t>
            </a:fld>
            <a:endParaRPr lang="en-IN"/>
          </a:p>
        </p:txBody>
      </p:sp>
    </p:spTree>
    <p:extLst>
      <p:ext uri="{BB962C8B-B14F-4D97-AF65-F5344CB8AC3E}">
        <p14:creationId xmlns:p14="http://schemas.microsoft.com/office/powerpoint/2010/main" val="78014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5576" y="762001"/>
            <a:ext cx="8356023" cy="609600"/>
          </a:xfrm>
          <a:solidFill>
            <a:srgbClr val="FF0066"/>
          </a:solidFill>
        </p:spPr>
        <p:txBody>
          <a:bodyPr/>
          <a:lstStyle/>
          <a:p>
            <a:r>
              <a:rPr lang="en-US" b="1" dirty="0">
                <a:solidFill>
                  <a:srgbClr val="FFFF00"/>
                </a:solidFill>
              </a:rPr>
              <a:t>10. </a:t>
            </a:r>
            <a:r>
              <a:rPr lang="en-US" b="1" dirty="0" err="1">
                <a:solidFill>
                  <a:srgbClr val="FFFF00"/>
                </a:solidFill>
              </a:rPr>
              <a:t>Generalisations</a:t>
            </a:r>
            <a:r>
              <a:rPr lang="en-US" b="1" dirty="0">
                <a:solidFill>
                  <a:srgbClr val="FFFF00"/>
                </a:solidFill>
              </a:rPr>
              <a:t> and interpretation:</a:t>
            </a:r>
          </a:p>
        </p:txBody>
      </p:sp>
      <p:sp>
        <p:nvSpPr>
          <p:cNvPr id="3" name="Subtitle 2"/>
          <p:cNvSpPr>
            <a:spLocks noGrp="1"/>
          </p:cNvSpPr>
          <p:nvPr>
            <p:ph type="subTitle" idx="1"/>
          </p:nvPr>
        </p:nvSpPr>
        <p:spPr>
          <a:xfrm>
            <a:off x="228600" y="1828799"/>
            <a:ext cx="8915400" cy="4892675"/>
          </a:xfrm>
          <a:solidFill>
            <a:srgbClr val="000099"/>
          </a:solidFill>
        </p:spPr>
        <p:txBody>
          <a:bodyPr/>
          <a:lstStyle/>
          <a:p>
            <a:pPr marL="342900" indent="-342900" algn="just">
              <a:buFont typeface="Arial" panose="020B0604020202020204" pitchFamily="34" charset="0"/>
              <a:buChar char="•"/>
            </a:pPr>
            <a:r>
              <a:rPr lang="en-US" sz="2800" b="1" dirty="0">
                <a:solidFill>
                  <a:srgbClr val="FFFF00"/>
                </a:solidFill>
              </a:rPr>
              <a:t> If a hypothesis is tested and upheld several times, it may be possible for the researcher to arrive at </a:t>
            </a:r>
            <a:r>
              <a:rPr lang="en-US" sz="2800" b="1" dirty="0" err="1">
                <a:solidFill>
                  <a:srgbClr val="FFFF00"/>
                </a:solidFill>
              </a:rPr>
              <a:t>generalisation</a:t>
            </a:r>
            <a:r>
              <a:rPr lang="en-US" sz="2800" b="1" dirty="0">
                <a:solidFill>
                  <a:srgbClr val="FFFF00"/>
                </a:solidFill>
              </a:rPr>
              <a:t>, i.e., to build a theory. As a matter of fact, the real value of research lies in its ability to arrive at certain </a:t>
            </a:r>
            <a:r>
              <a:rPr lang="en-US" sz="2800" b="1" dirty="0" err="1">
                <a:solidFill>
                  <a:srgbClr val="FFFF00"/>
                </a:solidFill>
              </a:rPr>
              <a:t>generalisations</a:t>
            </a:r>
            <a:r>
              <a:rPr lang="en-US" sz="2800" b="1" dirty="0">
                <a:solidFill>
                  <a:srgbClr val="FFFF00"/>
                </a:solidFill>
              </a:rPr>
              <a:t>. </a:t>
            </a:r>
            <a:endParaRPr lang="en-US" sz="2800" b="1" dirty="0" smtClean="0">
              <a:solidFill>
                <a:srgbClr val="FFFF00"/>
              </a:solidFill>
            </a:endParaRPr>
          </a:p>
          <a:p>
            <a:pPr marL="342900" indent="-342900" algn="just">
              <a:buFont typeface="Arial" panose="020B0604020202020204" pitchFamily="34" charset="0"/>
              <a:buChar char="•"/>
            </a:pPr>
            <a:r>
              <a:rPr lang="en-US" sz="2800" b="1" dirty="0" smtClean="0">
                <a:solidFill>
                  <a:srgbClr val="FFFF00"/>
                </a:solidFill>
              </a:rPr>
              <a:t>If </a:t>
            </a:r>
            <a:r>
              <a:rPr lang="en-US" sz="2800" b="1" dirty="0">
                <a:solidFill>
                  <a:srgbClr val="FFFF00"/>
                </a:solidFill>
              </a:rPr>
              <a:t>the researcher had no hypothesis to start with, he might seek to explain his findings on the basis of some theory. It is known as interpretation. The process of interpretation may quite often trigger off new questions which in turn may lead to further researches.</a:t>
            </a:r>
          </a:p>
        </p:txBody>
      </p:sp>
      <p:sp>
        <p:nvSpPr>
          <p:cNvPr id="4" name="Date Placeholder 3"/>
          <p:cNvSpPr>
            <a:spLocks noGrp="1"/>
          </p:cNvSpPr>
          <p:nvPr>
            <p:ph type="dt" sz="half" idx="10"/>
          </p:nvPr>
        </p:nvSpPr>
        <p:spPr/>
        <p:txBody>
          <a:bodyPr/>
          <a:lstStyle/>
          <a:p>
            <a:pPr>
              <a:defRPr/>
            </a:pPr>
            <a:fld id="{7AB82EA1-8231-41AC-BA30-428FF70955F4}"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63</a:t>
            </a:fld>
            <a:endParaRPr lang="en-IN"/>
          </a:p>
        </p:txBody>
      </p:sp>
    </p:spTree>
    <p:extLst>
      <p:ext uri="{BB962C8B-B14F-4D97-AF65-F5344CB8AC3E}">
        <p14:creationId xmlns:p14="http://schemas.microsoft.com/office/powerpoint/2010/main" val="84003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5576" y="762001"/>
            <a:ext cx="8356023" cy="609600"/>
          </a:xfrm>
          <a:solidFill>
            <a:srgbClr val="FF0066"/>
          </a:solidFill>
        </p:spPr>
        <p:txBody>
          <a:bodyPr/>
          <a:lstStyle/>
          <a:p>
            <a:r>
              <a:rPr lang="en-US" b="1" dirty="0">
                <a:solidFill>
                  <a:srgbClr val="FFFF00"/>
                </a:solidFill>
              </a:rPr>
              <a:t>11. Preparation of the report or the thesis: </a:t>
            </a:r>
          </a:p>
        </p:txBody>
      </p:sp>
      <p:sp>
        <p:nvSpPr>
          <p:cNvPr id="3" name="Subtitle 2"/>
          <p:cNvSpPr>
            <a:spLocks noGrp="1"/>
          </p:cNvSpPr>
          <p:nvPr>
            <p:ph type="subTitle" idx="1"/>
          </p:nvPr>
        </p:nvSpPr>
        <p:spPr>
          <a:xfrm>
            <a:off x="228600" y="1828799"/>
            <a:ext cx="8915400" cy="1219201"/>
          </a:xfrm>
          <a:solidFill>
            <a:srgbClr val="000099"/>
          </a:solidFill>
        </p:spPr>
        <p:txBody>
          <a:bodyPr/>
          <a:lstStyle/>
          <a:p>
            <a:pPr marL="342900" indent="-342900" algn="just">
              <a:buFont typeface="Arial" panose="020B0604020202020204" pitchFamily="34" charset="0"/>
              <a:buChar char="•"/>
            </a:pPr>
            <a:r>
              <a:rPr lang="en-US" sz="2800" b="1" dirty="0">
                <a:solidFill>
                  <a:srgbClr val="FFFF00"/>
                </a:solidFill>
              </a:rPr>
              <a:t> Finally, the researcher has to prepare the report of what has been done by him. Writing of report must be done with great care keeping in view the following</a:t>
            </a:r>
            <a:r>
              <a:rPr lang="en-US" sz="2800" b="1" dirty="0" smtClean="0">
                <a:solidFill>
                  <a:srgbClr val="FFFF00"/>
                </a:solidFill>
              </a:rPr>
              <a:t>:</a:t>
            </a:r>
          </a:p>
          <a:p>
            <a:pPr marL="342900" indent="-342900" algn="just">
              <a:buFont typeface="Arial" panose="020B0604020202020204" pitchFamily="34" charset="0"/>
              <a:buChar char="•"/>
            </a:pPr>
            <a:endParaRPr lang="en-US" sz="2800" b="1" dirty="0">
              <a:solidFill>
                <a:srgbClr val="FFFF00"/>
              </a:solidFill>
            </a:endParaRPr>
          </a:p>
        </p:txBody>
      </p:sp>
      <p:sp>
        <p:nvSpPr>
          <p:cNvPr id="4" name="Date Placeholder 3"/>
          <p:cNvSpPr>
            <a:spLocks noGrp="1"/>
          </p:cNvSpPr>
          <p:nvPr>
            <p:ph type="dt" sz="half" idx="10"/>
          </p:nvPr>
        </p:nvSpPr>
        <p:spPr/>
        <p:txBody>
          <a:bodyPr/>
          <a:lstStyle/>
          <a:p>
            <a:pPr>
              <a:defRPr/>
            </a:pPr>
            <a:fld id="{7AB82EA1-8231-41AC-BA30-428FF70955F4}"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64</a:t>
            </a:fld>
            <a:endParaRPr lang="en-IN"/>
          </a:p>
        </p:txBody>
      </p:sp>
      <p:sp>
        <p:nvSpPr>
          <p:cNvPr id="6" name="Subtitle 2"/>
          <p:cNvSpPr txBox="1">
            <a:spLocks/>
          </p:cNvSpPr>
          <p:nvPr/>
        </p:nvSpPr>
        <p:spPr>
          <a:xfrm>
            <a:off x="228600" y="3276600"/>
            <a:ext cx="8915400" cy="2819400"/>
          </a:xfrm>
          <a:prstGeom prst="rect">
            <a:avLst/>
          </a:prstGeom>
          <a:solidFill>
            <a:srgbClr val="000099"/>
          </a:solidFill>
        </p:spPr>
        <p:txBody>
          <a:bodyPr/>
          <a:lstStyle>
            <a:lvl1pPr marL="0" indent="0" algn="ctr" defTabSz="685800" rtl="0" eaLnBrk="0" fontAlgn="base" hangingPunct="0">
              <a:lnSpc>
                <a:spcPct val="90000"/>
              </a:lnSpc>
              <a:spcBef>
                <a:spcPts val="750"/>
              </a:spcBef>
              <a:spcAft>
                <a:spcPct val="0"/>
              </a:spcAft>
              <a:buFont typeface="Arial" charset="0"/>
              <a:buNone/>
              <a:defRPr sz="2100" kern="1200">
                <a:solidFill>
                  <a:schemeClr val="tx1">
                    <a:tint val="75000"/>
                  </a:schemeClr>
                </a:solidFill>
                <a:latin typeface="+mn-lt"/>
                <a:ea typeface="+mn-ea"/>
                <a:cs typeface="+mn-cs"/>
              </a:defRPr>
            </a:lvl1pPr>
            <a:lvl2pPr marL="457200" indent="0" algn="ctr" defTabSz="685800" rtl="0" eaLnBrk="0" fontAlgn="base" hangingPunct="0">
              <a:lnSpc>
                <a:spcPct val="90000"/>
              </a:lnSpc>
              <a:spcBef>
                <a:spcPts val="375"/>
              </a:spcBef>
              <a:spcAft>
                <a:spcPct val="0"/>
              </a:spcAft>
              <a:buFont typeface="Arial" charset="0"/>
              <a:buNone/>
              <a:defRPr kern="1200">
                <a:solidFill>
                  <a:schemeClr val="tx1">
                    <a:tint val="75000"/>
                  </a:schemeClr>
                </a:solidFill>
                <a:latin typeface="+mn-lt"/>
                <a:ea typeface="+mn-ea"/>
                <a:cs typeface="+mn-cs"/>
              </a:defRPr>
            </a:lvl2pPr>
            <a:lvl3pPr marL="914400" indent="0" algn="ctr" defTabSz="685800" rtl="0" eaLnBrk="0" fontAlgn="base" hangingPunct="0">
              <a:lnSpc>
                <a:spcPct val="90000"/>
              </a:lnSpc>
              <a:spcBef>
                <a:spcPts val="375"/>
              </a:spcBef>
              <a:spcAft>
                <a:spcPct val="0"/>
              </a:spcAft>
              <a:buFont typeface="Arial" charset="0"/>
              <a:buNone/>
              <a:defRPr sz="1500" kern="1200">
                <a:solidFill>
                  <a:schemeClr val="tx1">
                    <a:tint val="75000"/>
                  </a:schemeClr>
                </a:solidFill>
                <a:latin typeface="+mn-lt"/>
                <a:ea typeface="+mn-ea"/>
                <a:cs typeface="+mn-cs"/>
              </a:defRPr>
            </a:lvl3pPr>
            <a:lvl4pPr marL="13716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4pPr>
            <a:lvl5pPr marL="18288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pPr marL="514350" indent="-514350" algn="just">
              <a:buAutoNum type="arabicPeriod"/>
            </a:pPr>
            <a:r>
              <a:rPr lang="en-US" sz="2800" b="1" dirty="0" smtClean="0">
                <a:solidFill>
                  <a:srgbClr val="FFFF00"/>
                </a:solidFill>
              </a:rPr>
              <a:t>The </a:t>
            </a:r>
            <a:r>
              <a:rPr lang="en-US" sz="2800" b="1" dirty="0">
                <a:solidFill>
                  <a:srgbClr val="FFFF00"/>
                </a:solidFill>
              </a:rPr>
              <a:t>layout of the report should be as follows: </a:t>
            </a:r>
            <a:endParaRPr lang="en-US" sz="2800" b="1" dirty="0" smtClean="0">
              <a:solidFill>
                <a:srgbClr val="FFFF00"/>
              </a:solidFill>
            </a:endParaRPr>
          </a:p>
          <a:p>
            <a:pPr marL="571500" indent="-571500" algn="just">
              <a:buAutoNum type="romanLcParenBoth"/>
            </a:pPr>
            <a:r>
              <a:rPr lang="en-US" sz="2800" b="1" dirty="0" smtClean="0">
                <a:solidFill>
                  <a:srgbClr val="FFFF00"/>
                </a:solidFill>
              </a:rPr>
              <a:t>the </a:t>
            </a:r>
            <a:r>
              <a:rPr lang="en-US" sz="2800" b="1" dirty="0">
                <a:solidFill>
                  <a:srgbClr val="FFFF00"/>
                </a:solidFill>
              </a:rPr>
              <a:t>preliminary pages: In its preliminary pages the report should carry title and date followed by acknowledgements and foreword. Then there should be a table of contents followed by a list of tables and list of graphs and charts, if any, given in the report.</a:t>
            </a:r>
          </a:p>
          <a:p>
            <a:pPr algn="just"/>
            <a:endParaRPr lang="en-US" sz="2800" b="1" dirty="0" smtClean="0">
              <a:solidFill>
                <a:srgbClr val="FFFF00"/>
              </a:solidFill>
            </a:endParaRPr>
          </a:p>
        </p:txBody>
      </p:sp>
    </p:spTree>
    <p:extLst>
      <p:ext uri="{BB962C8B-B14F-4D97-AF65-F5344CB8AC3E}">
        <p14:creationId xmlns:p14="http://schemas.microsoft.com/office/powerpoint/2010/main" val="156274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bg/>
                                          </p:spTgt>
                                        </p:tgtEl>
                                        <p:attrNameLst>
                                          <p:attrName>style.visibility</p:attrName>
                                        </p:attrNameLst>
                                      </p:cBhvr>
                                      <p:to>
                                        <p:strVal val="visible"/>
                                      </p:to>
                                    </p:set>
                                    <p:animEffect transition="in" filter="fade">
                                      <p:cBhvr>
                                        <p:cTn id="21" dur="1000"/>
                                        <p:tgtEl>
                                          <p:spTgt spid="6">
                                            <p:bg/>
                                          </p:spTgt>
                                        </p:tgtEl>
                                      </p:cBhvr>
                                    </p:animEffect>
                                    <p:anim calcmode="lin" valueType="num">
                                      <p:cBhvr>
                                        <p:cTn id="22" dur="1000" fill="hold"/>
                                        <p:tgtEl>
                                          <p:spTgt spid="6">
                                            <p:bg/>
                                          </p:spTgt>
                                        </p:tgtEl>
                                        <p:attrNameLst>
                                          <p:attrName>ppt_x</p:attrName>
                                        </p:attrNameLst>
                                      </p:cBhvr>
                                      <p:tavLst>
                                        <p:tav tm="0">
                                          <p:val>
                                            <p:strVal val="#ppt_x"/>
                                          </p:val>
                                        </p:tav>
                                        <p:tav tm="100000">
                                          <p:val>
                                            <p:strVal val="#ppt_x"/>
                                          </p:val>
                                        </p:tav>
                                      </p:tavLst>
                                    </p:anim>
                                    <p:anim calcmode="lin" valueType="num">
                                      <p:cBhvr>
                                        <p:cTn id="23" dur="1000" fill="hold"/>
                                        <p:tgtEl>
                                          <p:spTgt spid="6">
                                            <p:bg/>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fade">
                                      <p:cBhvr>
                                        <p:cTn id="28" dur="1000"/>
                                        <p:tgtEl>
                                          <p:spTgt spid="6">
                                            <p:txEl>
                                              <p:pRg st="0" end="0"/>
                                            </p:txEl>
                                          </p:spTgt>
                                        </p:tgtEl>
                                      </p:cBhvr>
                                    </p:animEffect>
                                    <p:anim calcmode="lin" valueType="num">
                                      <p:cBhvr>
                                        <p:cTn id="2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animEffect transition="in" filter="fade">
                                      <p:cBhvr>
                                        <p:cTn id="35" dur="1000"/>
                                        <p:tgtEl>
                                          <p:spTgt spid="6">
                                            <p:txEl>
                                              <p:pRg st="1" end="1"/>
                                            </p:txEl>
                                          </p:spTgt>
                                        </p:tgtEl>
                                      </p:cBhvr>
                                    </p:animEffect>
                                    <p:anim calcmode="lin" valueType="num">
                                      <p:cBhvr>
                                        <p:cTn id="36"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6" grpId="0" build="p"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AB82EA1-8231-41AC-BA30-428FF70955F4}"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65</a:t>
            </a:fld>
            <a:endParaRPr lang="en-IN"/>
          </a:p>
        </p:txBody>
      </p:sp>
      <p:sp>
        <p:nvSpPr>
          <p:cNvPr id="6" name="Subtitle 2"/>
          <p:cNvSpPr txBox="1">
            <a:spLocks/>
          </p:cNvSpPr>
          <p:nvPr/>
        </p:nvSpPr>
        <p:spPr>
          <a:xfrm>
            <a:off x="228600" y="708025"/>
            <a:ext cx="8915400" cy="6013450"/>
          </a:xfrm>
          <a:prstGeom prst="rect">
            <a:avLst/>
          </a:prstGeom>
          <a:solidFill>
            <a:srgbClr val="000099"/>
          </a:solidFill>
        </p:spPr>
        <p:txBody>
          <a:bodyPr/>
          <a:lstStyle>
            <a:lvl1pPr marL="0" indent="0" algn="ctr" defTabSz="685800" rtl="0" eaLnBrk="0" fontAlgn="base" hangingPunct="0">
              <a:lnSpc>
                <a:spcPct val="90000"/>
              </a:lnSpc>
              <a:spcBef>
                <a:spcPts val="750"/>
              </a:spcBef>
              <a:spcAft>
                <a:spcPct val="0"/>
              </a:spcAft>
              <a:buFont typeface="Arial" charset="0"/>
              <a:buNone/>
              <a:defRPr sz="2100" kern="1200">
                <a:solidFill>
                  <a:schemeClr val="tx1">
                    <a:tint val="75000"/>
                  </a:schemeClr>
                </a:solidFill>
                <a:latin typeface="+mn-lt"/>
                <a:ea typeface="+mn-ea"/>
                <a:cs typeface="+mn-cs"/>
              </a:defRPr>
            </a:lvl1pPr>
            <a:lvl2pPr marL="457200" indent="0" algn="ctr" defTabSz="685800" rtl="0" eaLnBrk="0" fontAlgn="base" hangingPunct="0">
              <a:lnSpc>
                <a:spcPct val="90000"/>
              </a:lnSpc>
              <a:spcBef>
                <a:spcPts val="375"/>
              </a:spcBef>
              <a:spcAft>
                <a:spcPct val="0"/>
              </a:spcAft>
              <a:buFont typeface="Arial" charset="0"/>
              <a:buNone/>
              <a:defRPr kern="1200">
                <a:solidFill>
                  <a:schemeClr val="tx1">
                    <a:tint val="75000"/>
                  </a:schemeClr>
                </a:solidFill>
                <a:latin typeface="+mn-lt"/>
                <a:ea typeface="+mn-ea"/>
                <a:cs typeface="+mn-cs"/>
              </a:defRPr>
            </a:lvl2pPr>
            <a:lvl3pPr marL="914400" indent="0" algn="ctr" defTabSz="685800" rtl="0" eaLnBrk="0" fontAlgn="base" hangingPunct="0">
              <a:lnSpc>
                <a:spcPct val="90000"/>
              </a:lnSpc>
              <a:spcBef>
                <a:spcPts val="375"/>
              </a:spcBef>
              <a:spcAft>
                <a:spcPct val="0"/>
              </a:spcAft>
              <a:buFont typeface="Arial" charset="0"/>
              <a:buNone/>
              <a:defRPr sz="1500" kern="1200">
                <a:solidFill>
                  <a:schemeClr val="tx1">
                    <a:tint val="75000"/>
                  </a:schemeClr>
                </a:solidFill>
                <a:latin typeface="+mn-lt"/>
                <a:ea typeface="+mn-ea"/>
                <a:cs typeface="+mn-cs"/>
              </a:defRPr>
            </a:lvl3pPr>
            <a:lvl4pPr marL="13716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4pPr>
            <a:lvl5pPr marL="18288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pPr algn="just"/>
            <a:r>
              <a:rPr lang="en-US" sz="2800" b="1" dirty="0" smtClean="0">
                <a:solidFill>
                  <a:srgbClr val="FFFF00"/>
                </a:solidFill>
              </a:rPr>
              <a:t>(</a:t>
            </a:r>
            <a:r>
              <a:rPr lang="en-US" sz="2800" b="1" dirty="0">
                <a:solidFill>
                  <a:srgbClr val="FFFF00"/>
                </a:solidFill>
              </a:rPr>
              <a:t>ii) The main text of the report should have the following parts: </a:t>
            </a:r>
            <a:endParaRPr lang="en-US" sz="2800" b="1" dirty="0" smtClean="0">
              <a:solidFill>
                <a:srgbClr val="FFFF00"/>
              </a:solidFill>
            </a:endParaRPr>
          </a:p>
          <a:p>
            <a:pPr marL="514350" indent="-514350" algn="just">
              <a:buAutoNum type="alphaLcParenBoth"/>
            </a:pPr>
            <a:r>
              <a:rPr lang="en-US" sz="2400" b="1" dirty="0" smtClean="0">
                <a:solidFill>
                  <a:srgbClr val="FFFF00"/>
                </a:solidFill>
              </a:rPr>
              <a:t>Introduction</a:t>
            </a:r>
            <a:r>
              <a:rPr lang="en-US" sz="2400" b="1" dirty="0">
                <a:solidFill>
                  <a:srgbClr val="FFFF00"/>
                </a:solidFill>
              </a:rPr>
              <a:t>: It should contain a clear statement of the objective of the research and an explanation of the methodology adopted in accomplishing the research. The scope of the study along with various limitations should as well be stated in this part. </a:t>
            </a:r>
            <a:endParaRPr lang="en-US" sz="2400" b="1" dirty="0" smtClean="0">
              <a:solidFill>
                <a:srgbClr val="FFFF00"/>
              </a:solidFill>
            </a:endParaRPr>
          </a:p>
          <a:p>
            <a:pPr marL="514350" indent="-514350" algn="just">
              <a:buAutoNum type="alphaLcParenBoth"/>
            </a:pPr>
            <a:r>
              <a:rPr lang="en-US" sz="2400" b="1" dirty="0" smtClean="0">
                <a:solidFill>
                  <a:srgbClr val="FFFF00"/>
                </a:solidFill>
              </a:rPr>
              <a:t>Summary </a:t>
            </a:r>
            <a:r>
              <a:rPr lang="en-US" sz="2400" b="1" dirty="0">
                <a:solidFill>
                  <a:srgbClr val="FFFF00"/>
                </a:solidFill>
              </a:rPr>
              <a:t>of findings: After introduction there would appear a statement of findings and recommendations in non-technical language. If the findings are extensive, they should be </a:t>
            </a:r>
            <a:r>
              <a:rPr lang="en-US" sz="2400" b="1" dirty="0" err="1">
                <a:solidFill>
                  <a:srgbClr val="FFFF00"/>
                </a:solidFill>
              </a:rPr>
              <a:t>summarised</a:t>
            </a:r>
            <a:r>
              <a:rPr lang="en-US" sz="2400" b="1" dirty="0">
                <a:solidFill>
                  <a:srgbClr val="FFFF00"/>
                </a:solidFill>
              </a:rPr>
              <a:t>. </a:t>
            </a:r>
            <a:endParaRPr lang="en-US" sz="2400" b="1" dirty="0" smtClean="0">
              <a:solidFill>
                <a:srgbClr val="FFFF00"/>
              </a:solidFill>
            </a:endParaRPr>
          </a:p>
          <a:p>
            <a:pPr marL="514350" indent="-514350" algn="just">
              <a:buAutoNum type="alphaLcParenBoth"/>
            </a:pPr>
            <a:r>
              <a:rPr lang="en-US" sz="2400" b="1" dirty="0" smtClean="0">
                <a:solidFill>
                  <a:srgbClr val="FFFF00"/>
                </a:solidFill>
              </a:rPr>
              <a:t>Main </a:t>
            </a:r>
            <a:r>
              <a:rPr lang="en-US" sz="2400" b="1" dirty="0">
                <a:solidFill>
                  <a:srgbClr val="FFFF00"/>
                </a:solidFill>
              </a:rPr>
              <a:t>report: The main body of the report should be presented in logical sequence and broken-down into readily identifiable sections. </a:t>
            </a:r>
            <a:endParaRPr lang="en-US" sz="2400" b="1" dirty="0" smtClean="0">
              <a:solidFill>
                <a:srgbClr val="FFFF00"/>
              </a:solidFill>
            </a:endParaRPr>
          </a:p>
          <a:p>
            <a:pPr marL="514350" indent="-514350" algn="just">
              <a:buAutoNum type="alphaLcParenBoth"/>
            </a:pPr>
            <a:r>
              <a:rPr lang="en-US" sz="2400" b="1" dirty="0" smtClean="0">
                <a:solidFill>
                  <a:srgbClr val="FFFF00"/>
                </a:solidFill>
              </a:rPr>
              <a:t>Conclusion</a:t>
            </a:r>
            <a:r>
              <a:rPr lang="en-US" sz="2400" b="1" dirty="0">
                <a:solidFill>
                  <a:srgbClr val="FFFF00"/>
                </a:solidFill>
              </a:rPr>
              <a:t>: Towards the end of the main text, researcher should again put down the results of his research clearly and precisely. In fact, it is the final summing up.</a:t>
            </a:r>
          </a:p>
        </p:txBody>
      </p:sp>
    </p:spTree>
    <p:extLst>
      <p:ext uri="{BB962C8B-B14F-4D97-AF65-F5344CB8AC3E}">
        <p14:creationId xmlns:p14="http://schemas.microsoft.com/office/powerpoint/2010/main" val="426244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1000"/>
                                        <p:tgtEl>
                                          <p:spTgt spid="6">
                                            <p:bg/>
                                          </p:spTgt>
                                        </p:tgtEl>
                                      </p:cBhvr>
                                    </p:animEffect>
                                    <p:anim calcmode="lin" valueType="num">
                                      <p:cBhvr>
                                        <p:cTn id="8" dur="1000" fill="hold"/>
                                        <p:tgtEl>
                                          <p:spTgt spid="6">
                                            <p:bg/>
                                          </p:spTgt>
                                        </p:tgtEl>
                                        <p:attrNameLst>
                                          <p:attrName>ppt_x</p:attrName>
                                        </p:attrNameLst>
                                      </p:cBhvr>
                                      <p:tavLst>
                                        <p:tav tm="0">
                                          <p:val>
                                            <p:strVal val="#ppt_x"/>
                                          </p:val>
                                        </p:tav>
                                        <p:tav tm="100000">
                                          <p:val>
                                            <p:strVal val="#ppt_x"/>
                                          </p:val>
                                        </p:tav>
                                      </p:tavLst>
                                    </p:anim>
                                    <p:anim calcmode="lin" valueType="num">
                                      <p:cBhvr>
                                        <p:cTn id="9" dur="1000" fill="hold"/>
                                        <p:tgtEl>
                                          <p:spTgt spid="6">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1000"/>
                                        <p:tgtEl>
                                          <p:spTgt spid="6">
                                            <p:txEl>
                                              <p:pRg st="1" end="1"/>
                                            </p:txEl>
                                          </p:spTgt>
                                        </p:tgtEl>
                                      </p:cBhvr>
                                    </p:animEffect>
                                    <p:anim calcmode="lin" valueType="num">
                                      <p:cBhvr>
                                        <p:cTn id="22"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fade">
                                      <p:cBhvr>
                                        <p:cTn id="28" dur="1000"/>
                                        <p:tgtEl>
                                          <p:spTgt spid="6">
                                            <p:txEl>
                                              <p:pRg st="2" end="2"/>
                                            </p:txEl>
                                          </p:spTgt>
                                        </p:tgtEl>
                                      </p:cBhvr>
                                    </p:animEffect>
                                    <p:anim calcmode="lin" valueType="num">
                                      <p:cBhvr>
                                        <p:cTn id="29"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Effect transition="in" filter="fade">
                                      <p:cBhvr>
                                        <p:cTn id="35" dur="1000"/>
                                        <p:tgtEl>
                                          <p:spTgt spid="6">
                                            <p:txEl>
                                              <p:pRg st="3" end="3"/>
                                            </p:txEl>
                                          </p:spTgt>
                                        </p:tgtEl>
                                      </p:cBhvr>
                                    </p:animEffect>
                                    <p:anim calcmode="lin" valueType="num">
                                      <p:cBhvr>
                                        <p:cTn id="36"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fade">
                                      <p:cBhvr>
                                        <p:cTn id="42" dur="1000"/>
                                        <p:tgtEl>
                                          <p:spTgt spid="6">
                                            <p:txEl>
                                              <p:pRg st="4" end="4"/>
                                            </p:txEl>
                                          </p:spTgt>
                                        </p:tgtEl>
                                      </p:cBhvr>
                                    </p:animEffect>
                                    <p:anim calcmode="lin" valueType="num">
                                      <p:cBhvr>
                                        <p:cTn id="4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AB82EA1-8231-41AC-BA30-428FF70955F4}"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66</a:t>
            </a:fld>
            <a:endParaRPr lang="en-IN"/>
          </a:p>
        </p:txBody>
      </p:sp>
      <p:sp>
        <p:nvSpPr>
          <p:cNvPr id="6" name="Subtitle 2"/>
          <p:cNvSpPr txBox="1">
            <a:spLocks/>
          </p:cNvSpPr>
          <p:nvPr/>
        </p:nvSpPr>
        <p:spPr>
          <a:xfrm>
            <a:off x="228600" y="708025"/>
            <a:ext cx="8915400" cy="2339975"/>
          </a:xfrm>
          <a:prstGeom prst="rect">
            <a:avLst/>
          </a:prstGeom>
          <a:solidFill>
            <a:srgbClr val="000099"/>
          </a:solidFill>
        </p:spPr>
        <p:txBody>
          <a:bodyPr/>
          <a:lstStyle>
            <a:lvl1pPr marL="0" indent="0" algn="ctr" defTabSz="685800" rtl="0" eaLnBrk="0" fontAlgn="base" hangingPunct="0">
              <a:lnSpc>
                <a:spcPct val="90000"/>
              </a:lnSpc>
              <a:spcBef>
                <a:spcPts val="750"/>
              </a:spcBef>
              <a:spcAft>
                <a:spcPct val="0"/>
              </a:spcAft>
              <a:buFont typeface="Arial" charset="0"/>
              <a:buNone/>
              <a:defRPr sz="2100" kern="1200">
                <a:solidFill>
                  <a:schemeClr val="tx1">
                    <a:tint val="75000"/>
                  </a:schemeClr>
                </a:solidFill>
                <a:latin typeface="+mn-lt"/>
                <a:ea typeface="+mn-ea"/>
                <a:cs typeface="+mn-cs"/>
              </a:defRPr>
            </a:lvl1pPr>
            <a:lvl2pPr marL="457200" indent="0" algn="ctr" defTabSz="685800" rtl="0" eaLnBrk="0" fontAlgn="base" hangingPunct="0">
              <a:lnSpc>
                <a:spcPct val="90000"/>
              </a:lnSpc>
              <a:spcBef>
                <a:spcPts val="375"/>
              </a:spcBef>
              <a:spcAft>
                <a:spcPct val="0"/>
              </a:spcAft>
              <a:buFont typeface="Arial" charset="0"/>
              <a:buNone/>
              <a:defRPr kern="1200">
                <a:solidFill>
                  <a:schemeClr val="tx1">
                    <a:tint val="75000"/>
                  </a:schemeClr>
                </a:solidFill>
                <a:latin typeface="+mn-lt"/>
                <a:ea typeface="+mn-ea"/>
                <a:cs typeface="+mn-cs"/>
              </a:defRPr>
            </a:lvl2pPr>
            <a:lvl3pPr marL="914400" indent="0" algn="ctr" defTabSz="685800" rtl="0" eaLnBrk="0" fontAlgn="base" hangingPunct="0">
              <a:lnSpc>
                <a:spcPct val="90000"/>
              </a:lnSpc>
              <a:spcBef>
                <a:spcPts val="375"/>
              </a:spcBef>
              <a:spcAft>
                <a:spcPct val="0"/>
              </a:spcAft>
              <a:buFont typeface="Arial" charset="0"/>
              <a:buNone/>
              <a:defRPr sz="1500" kern="1200">
                <a:solidFill>
                  <a:schemeClr val="tx1">
                    <a:tint val="75000"/>
                  </a:schemeClr>
                </a:solidFill>
                <a:latin typeface="+mn-lt"/>
                <a:ea typeface="+mn-ea"/>
                <a:cs typeface="+mn-cs"/>
              </a:defRPr>
            </a:lvl3pPr>
            <a:lvl4pPr marL="13716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4pPr>
            <a:lvl5pPr marL="18288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pPr algn="just"/>
            <a:r>
              <a:rPr lang="en-US" sz="2800" b="1" dirty="0">
                <a:solidFill>
                  <a:srgbClr val="FFFF00"/>
                </a:solidFill>
              </a:rPr>
              <a:t>(iii) At the end of the report, </a:t>
            </a:r>
            <a:endParaRPr lang="en-US" sz="2800" b="1" dirty="0" smtClean="0">
              <a:solidFill>
                <a:srgbClr val="FFFF00"/>
              </a:solidFill>
            </a:endParaRPr>
          </a:p>
          <a:p>
            <a:pPr marL="457200" indent="-457200" algn="just">
              <a:buFont typeface="Arial" panose="020B0604020202020204" pitchFamily="34" charset="0"/>
              <a:buChar char="•"/>
            </a:pPr>
            <a:r>
              <a:rPr lang="en-US" sz="2400" b="1" dirty="0" smtClean="0">
                <a:solidFill>
                  <a:srgbClr val="FFFF00"/>
                </a:solidFill>
              </a:rPr>
              <a:t>appendices </a:t>
            </a:r>
            <a:r>
              <a:rPr lang="en-US" sz="2400" b="1" dirty="0">
                <a:solidFill>
                  <a:srgbClr val="FFFF00"/>
                </a:solidFill>
              </a:rPr>
              <a:t>should be enlisted in respect of all technical data. </a:t>
            </a:r>
            <a:endParaRPr lang="en-US" sz="2400" b="1" dirty="0" smtClean="0">
              <a:solidFill>
                <a:srgbClr val="FFFF00"/>
              </a:solidFill>
            </a:endParaRPr>
          </a:p>
          <a:p>
            <a:pPr marL="457200" indent="-457200" algn="just">
              <a:buFont typeface="Arial" panose="020B0604020202020204" pitchFamily="34" charset="0"/>
              <a:buChar char="•"/>
            </a:pPr>
            <a:r>
              <a:rPr lang="en-US" sz="2400" b="1" dirty="0" smtClean="0">
                <a:solidFill>
                  <a:srgbClr val="FFFF00"/>
                </a:solidFill>
              </a:rPr>
              <a:t>Bibliography</a:t>
            </a:r>
            <a:r>
              <a:rPr lang="en-US" sz="2400" b="1" dirty="0">
                <a:solidFill>
                  <a:srgbClr val="FFFF00"/>
                </a:solidFill>
              </a:rPr>
              <a:t>, i.e., list of books, journals, reports, etc., consulted, should also be given in the end. </a:t>
            </a:r>
            <a:endParaRPr lang="en-US" sz="2400" b="1" dirty="0" smtClean="0">
              <a:solidFill>
                <a:srgbClr val="FFFF00"/>
              </a:solidFill>
            </a:endParaRPr>
          </a:p>
          <a:p>
            <a:pPr marL="457200" indent="-457200" algn="just">
              <a:buFont typeface="Arial" panose="020B0604020202020204" pitchFamily="34" charset="0"/>
              <a:buChar char="•"/>
            </a:pPr>
            <a:r>
              <a:rPr lang="en-US" sz="2400" b="1" dirty="0" smtClean="0">
                <a:solidFill>
                  <a:srgbClr val="FFFF00"/>
                </a:solidFill>
              </a:rPr>
              <a:t>Index </a:t>
            </a:r>
            <a:r>
              <a:rPr lang="en-US" sz="2400" b="1" dirty="0">
                <a:solidFill>
                  <a:srgbClr val="FFFF00"/>
                </a:solidFill>
              </a:rPr>
              <a:t>should also be given specially in a published research report</a:t>
            </a:r>
            <a:r>
              <a:rPr lang="en-US" sz="2400" b="1" dirty="0" smtClean="0">
                <a:solidFill>
                  <a:srgbClr val="FFFF00"/>
                </a:solidFill>
              </a:rPr>
              <a:t>.</a:t>
            </a:r>
          </a:p>
          <a:p>
            <a:pPr algn="just"/>
            <a:endParaRPr lang="en-US" sz="2800" b="1" dirty="0">
              <a:solidFill>
                <a:srgbClr val="FFFF00"/>
              </a:solidFill>
            </a:endParaRPr>
          </a:p>
        </p:txBody>
      </p:sp>
      <p:sp>
        <p:nvSpPr>
          <p:cNvPr id="7" name="Subtitle 2"/>
          <p:cNvSpPr txBox="1">
            <a:spLocks/>
          </p:cNvSpPr>
          <p:nvPr/>
        </p:nvSpPr>
        <p:spPr>
          <a:xfrm>
            <a:off x="228600" y="3048000"/>
            <a:ext cx="8915400" cy="1295400"/>
          </a:xfrm>
          <a:prstGeom prst="rect">
            <a:avLst/>
          </a:prstGeom>
          <a:solidFill>
            <a:srgbClr val="FFFF00"/>
          </a:solidFill>
        </p:spPr>
        <p:txBody>
          <a:bodyPr/>
          <a:lstStyle>
            <a:lvl1pPr marL="0" indent="0" algn="ctr" defTabSz="685800" rtl="0" eaLnBrk="0" fontAlgn="base" hangingPunct="0">
              <a:lnSpc>
                <a:spcPct val="90000"/>
              </a:lnSpc>
              <a:spcBef>
                <a:spcPts val="750"/>
              </a:spcBef>
              <a:spcAft>
                <a:spcPct val="0"/>
              </a:spcAft>
              <a:buFont typeface="Arial" charset="0"/>
              <a:buNone/>
              <a:defRPr sz="2100" kern="1200">
                <a:solidFill>
                  <a:schemeClr val="tx1">
                    <a:tint val="75000"/>
                  </a:schemeClr>
                </a:solidFill>
                <a:latin typeface="+mn-lt"/>
                <a:ea typeface="+mn-ea"/>
                <a:cs typeface="+mn-cs"/>
              </a:defRPr>
            </a:lvl1pPr>
            <a:lvl2pPr marL="457200" indent="0" algn="ctr" defTabSz="685800" rtl="0" eaLnBrk="0" fontAlgn="base" hangingPunct="0">
              <a:lnSpc>
                <a:spcPct val="90000"/>
              </a:lnSpc>
              <a:spcBef>
                <a:spcPts val="375"/>
              </a:spcBef>
              <a:spcAft>
                <a:spcPct val="0"/>
              </a:spcAft>
              <a:buFont typeface="Arial" charset="0"/>
              <a:buNone/>
              <a:defRPr kern="1200">
                <a:solidFill>
                  <a:schemeClr val="tx1">
                    <a:tint val="75000"/>
                  </a:schemeClr>
                </a:solidFill>
                <a:latin typeface="+mn-lt"/>
                <a:ea typeface="+mn-ea"/>
                <a:cs typeface="+mn-cs"/>
              </a:defRPr>
            </a:lvl2pPr>
            <a:lvl3pPr marL="914400" indent="0" algn="ctr" defTabSz="685800" rtl="0" eaLnBrk="0" fontAlgn="base" hangingPunct="0">
              <a:lnSpc>
                <a:spcPct val="90000"/>
              </a:lnSpc>
              <a:spcBef>
                <a:spcPts val="375"/>
              </a:spcBef>
              <a:spcAft>
                <a:spcPct val="0"/>
              </a:spcAft>
              <a:buFont typeface="Arial" charset="0"/>
              <a:buNone/>
              <a:defRPr sz="1500" kern="1200">
                <a:solidFill>
                  <a:schemeClr val="tx1">
                    <a:tint val="75000"/>
                  </a:schemeClr>
                </a:solidFill>
                <a:latin typeface="+mn-lt"/>
                <a:ea typeface="+mn-ea"/>
                <a:cs typeface="+mn-cs"/>
              </a:defRPr>
            </a:lvl3pPr>
            <a:lvl4pPr marL="13716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4pPr>
            <a:lvl5pPr marL="18288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pPr algn="just"/>
            <a:r>
              <a:rPr lang="en-US" sz="2800" b="1" dirty="0">
                <a:solidFill>
                  <a:srgbClr val="FF0000"/>
                </a:solidFill>
              </a:rPr>
              <a:t>2. Report should be written in a concise and objective style in simple language avoiding vague expressions such as ‘it seems,’ ‘there may be’, and the like. </a:t>
            </a:r>
          </a:p>
        </p:txBody>
      </p:sp>
      <p:sp>
        <p:nvSpPr>
          <p:cNvPr id="8" name="Subtitle 2"/>
          <p:cNvSpPr txBox="1">
            <a:spLocks/>
          </p:cNvSpPr>
          <p:nvPr/>
        </p:nvSpPr>
        <p:spPr>
          <a:xfrm>
            <a:off x="214745" y="4343400"/>
            <a:ext cx="8915400" cy="1295400"/>
          </a:xfrm>
          <a:prstGeom prst="rect">
            <a:avLst/>
          </a:prstGeom>
          <a:solidFill>
            <a:srgbClr val="FFFF00"/>
          </a:solidFill>
        </p:spPr>
        <p:txBody>
          <a:bodyPr/>
          <a:lstStyle>
            <a:lvl1pPr marL="0" indent="0" algn="ctr" defTabSz="685800" rtl="0" eaLnBrk="0" fontAlgn="base" hangingPunct="0">
              <a:lnSpc>
                <a:spcPct val="90000"/>
              </a:lnSpc>
              <a:spcBef>
                <a:spcPts val="750"/>
              </a:spcBef>
              <a:spcAft>
                <a:spcPct val="0"/>
              </a:spcAft>
              <a:buFont typeface="Arial" charset="0"/>
              <a:buNone/>
              <a:defRPr sz="2100" kern="1200">
                <a:solidFill>
                  <a:schemeClr val="tx1">
                    <a:tint val="75000"/>
                  </a:schemeClr>
                </a:solidFill>
                <a:latin typeface="+mn-lt"/>
                <a:ea typeface="+mn-ea"/>
                <a:cs typeface="+mn-cs"/>
              </a:defRPr>
            </a:lvl1pPr>
            <a:lvl2pPr marL="457200" indent="0" algn="ctr" defTabSz="685800" rtl="0" eaLnBrk="0" fontAlgn="base" hangingPunct="0">
              <a:lnSpc>
                <a:spcPct val="90000"/>
              </a:lnSpc>
              <a:spcBef>
                <a:spcPts val="375"/>
              </a:spcBef>
              <a:spcAft>
                <a:spcPct val="0"/>
              </a:spcAft>
              <a:buFont typeface="Arial" charset="0"/>
              <a:buNone/>
              <a:defRPr kern="1200">
                <a:solidFill>
                  <a:schemeClr val="tx1">
                    <a:tint val="75000"/>
                  </a:schemeClr>
                </a:solidFill>
                <a:latin typeface="+mn-lt"/>
                <a:ea typeface="+mn-ea"/>
                <a:cs typeface="+mn-cs"/>
              </a:defRPr>
            </a:lvl2pPr>
            <a:lvl3pPr marL="914400" indent="0" algn="ctr" defTabSz="685800" rtl="0" eaLnBrk="0" fontAlgn="base" hangingPunct="0">
              <a:lnSpc>
                <a:spcPct val="90000"/>
              </a:lnSpc>
              <a:spcBef>
                <a:spcPts val="375"/>
              </a:spcBef>
              <a:spcAft>
                <a:spcPct val="0"/>
              </a:spcAft>
              <a:buFont typeface="Arial" charset="0"/>
              <a:buNone/>
              <a:defRPr sz="1500" kern="1200">
                <a:solidFill>
                  <a:schemeClr val="tx1">
                    <a:tint val="75000"/>
                  </a:schemeClr>
                </a:solidFill>
                <a:latin typeface="+mn-lt"/>
                <a:ea typeface="+mn-ea"/>
                <a:cs typeface="+mn-cs"/>
              </a:defRPr>
            </a:lvl3pPr>
            <a:lvl4pPr marL="13716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4pPr>
            <a:lvl5pPr marL="18288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pPr algn="just"/>
            <a:r>
              <a:rPr lang="en-US" sz="2800" b="1" dirty="0">
                <a:solidFill>
                  <a:srgbClr val="FF0000"/>
                </a:solidFill>
              </a:rPr>
              <a:t>3. Charts and illustrations in the main report should be used only if they present the information more clearly and forcibly. </a:t>
            </a:r>
          </a:p>
        </p:txBody>
      </p:sp>
      <p:sp>
        <p:nvSpPr>
          <p:cNvPr id="9" name="Subtitle 2"/>
          <p:cNvSpPr txBox="1">
            <a:spLocks/>
          </p:cNvSpPr>
          <p:nvPr/>
        </p:nvSpPr>
        <p:spPr>
          <a:xfrm>
            <a:off x="228600" y="5536045"/>
            <a:ext cx="8915400" cy="1295400"/>
          </a:xfrm>
          <a:prstGeom prst="rect">
            <a:avLst/>
          </a:prstGeom>
          <a:solidFill>
            <a:srgbClr val="FFFF00"/>
          </a:solidFill>
        </p:spPr>
        <p:txBody>
          <a:bodyPr/>
          <a:lstStyle>
            <a:lvl1pPr marL="0" indent="0" algn="ctr" defTabSz="685800" rtl="0" eaLnBrk="0" fontAlgn="base" hangingPunct="0">
              <a:lnSpc>
                <a:spcPct val="90000"/>
              </a:lnSpc>
              <a:spcBef>
                <a:spcPts val="750"/>
              </a:spcBef>
              <a:spcAft>
                <a:spcPct val="0"/>
              </a:spcAft>
              <a:buFont typeface="Arial" charset="0"/>
              <a:buNone/>
              <a:defRPr sz="2100" kern="1200">
                <a:solidFill>
                  <a:schemeClr val="tx1">
                    <a:tint val="75000"/>
                  </a:schemeClr>
                </a:solidFill>
                <a:latin typeface="+mn-lt"/>
                <a:ea typeface="+mn-ea"/>
                <a:cs typeface="+mn-cs"/>
              </a:defRPr>
            </a:lvl1pPr>
            <a:lvl2pPr marL="457200" indent="0" algn="ctr" defTabSz="685800" rtl="0" eaLnBrk="0" fontAlgn="base" hangingPunct="0">
              <a:lnSpc>
                <a:spcPct val="90000"/>
              </a:lnSpc>
              <a:spcBef>
                <a:spcPts val="375"/>
              </a:spcBef>
              <a:spcAft>
                <a:spcPct val="0"/>
              </a:spcAft>
              <a:buFont typeface="Arial" charset="0"/>
              <a:buNone/>
              <a:defRPr kern="1200">
                <a:solidFill>
                  <a:schemeClr val="tx1">
                    <a:tint val="75000"/>
                  </a:schemeClr>
                </a:solidFill>
                <a:latin typeface="+mn-lt"/>
                <a:ea typeface="+mn-ea"/>
                <a:cs typeface="+mn-cs"/>
              </a:defRPr>
            </a:lvl2pPr>
            <a:lvl3pPr marL="914400" indent="0" algn="ctr" defTabSz="685800" rtl="0" eaLnBrk="0" fontAlgn="base" hangingPunct="0">
              <a:lnSpc>
                <a:spcPct val="90000"/>
              </a:lnSpc>
              <a:spcBef>
                <a:spcPts val="375"/>
              </a:spcBef>
              <a:spcAft>
                <a:spcPct val="0"/>
              </a:spcAft>
              <a:buFont typeface="Arial" charset="0"/>
              <a:buNone/>
              <a:defRPr sz="1500" kern="1200">
                <a:solidFill>
                  <a:schemeClr val="tx1">
                    <a:tint val="75000"/>
                  </a:schemeClr>
                </a:solidFill>
                <a:latin typeface="+mn-lt"/>
                <a:ea typeface="+mn-ea"/>
                <a:cs typeface="+mn-cs"/>
              </a:defRPr>
            </a:lvl3pPr>
            <a:lvl4pPr marL="13716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4pPr>
            <a:lvl5pPr marL="18288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pPr algn="just"/>
            <a:r>
              <a:rPr lang="en-US" sz="2800" b="1" dirty="0">
                <a:solidFill>
                  <a:srgbClr val="FF0000"/>
                </a:solidFill>
              </a:rPr>
              <a:t>4. Calculated ‘confidence limits’ must be mentioned and the various constraints experienced in conducting research operations may as well be stated.</a:t>
            </a:r>
          </a:p>
        </p:txBody>
      </p:sp>
    </p:spTree>
    <p:extLst>
      <p:ext uri="{BB962C8B-B14F-4D97-AF65-F5344CB8AC3E}">
        <p14:creationId xmlns:p14="http://schemas.microsoft.com/office/powerpoint/2010/main" val="228065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1000"/>
                                        <p:tgtEl>
                                          <p:spTgt spid="6">
                                            <p:bg/>
                                          </p:spTgt>
                                        </p:tgtEl>
                                      </p:cBhvr>
                                    </p:animEffect>
                                    <p:anim calcmode="lin" valueType="num">
                                      <p:cBhvr>
                                        <p:cTn id="8" dur="1000" fill="hold"/>
                                        <p:tgtEl>
                                          <p:spTgt spid="6">
                                            <p:bg/>
                                          </p:spTgt>
                                        </p:tgtEl>
                                        <p:attrNameLst>
                                          <p:attrName>ppt_x</p:attrName>
                                        </p:attrNameLst>
                                      </p:cBhvr>
                                      <p:tavLst>
                                        <p:tav tm="0">
                                          <p:val>
                                            <p:strVal val="#ppt_x"/>
                                          </p:val>
                                        </p:tav>
                                        <p:tav tm="100000">
                                          <p:val>
                                            <p:strVal val="#ppt_x"/>
                                          </p:val>
                                        </p:tav>
                                      </p:tavLst>
                                    </p:anim>
                                    <p:anim calcmode="lin" valueType="num">
                                      <p:cBhvr>
                                        <p:cTn id="9" dur="1000" fill="hold"/>
                                        <p:tgtEl>
                                          <p:spTgt spid="6">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1000"/>
                                        <p:tgtEl>
                                          <p:spTgt spid="6">
                                            <p:txEl>
                                              <p:pRg st="1" end="1"/>
                                            </p:txEl>
                                          </p:spTgt>
                                        </p:tgtEl>
                                      </p:cBhvr>
                                    </p:animEffect>
                                    <p:anim calcmode="lin" valueType="num">
                                      <p:cBhvr>
                                        <p:cTn id="22"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fade">
                                      <p:cBhvr>
                                        <p:cTn id="28" dur="1000"/>
                                        <p:tgtEl>
                                          <p:spTgt spid="6">
                                            <p:txEl>
                                              <p:pRg st="2" end="2"/>
                                            </p:txEl>
                                          </p:spTgt>
                                        </p:tgtEl>
                                      </p:cBhvr>
                                    </p:animEffect>
                                    <p:anim calcmode="lin" valueType="num">
                                      <p:cBhvr>
                                        <p:cTn id="29"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Effect transition="in" filter="fade">
                                      <p:cBhvr>
                                        <p:cTn id="35" dur="1000"/>
                                        <p:tgtEl>
                                          <p:spTgt spid="6">
                                            <p:txEl>
                                              <p:pRg st="3" end="3"/>
                                            </p:txEl>
                                          </p:spTgt>
                                        </p:tgtEl>
                                      </p:cBhvr>
                                    </p:animEffect>
                                    <p:anim calcmode="lin" valueType="num">
                                      <p:cBhvr>
                                        <p:cTn id="36"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bg/>
                                          </p:spTgt>
                                        </p:tgtEl>
                                        <p:attrNameLst>
                                          <p:attrName>style.visibility</p:attrName>
                                        </p:attrNameLst>
                                      </p:cBhvr>
                                      <p:to>
                                        <p:strVal val="visible"/>
                                      </p:to>
                                    </p:set>
                                    <p:animEffect transition="in" filter="fade">
                                      <p:cBhvr>
                                        <p:cTn id="42" dur="1000"/>
                                        <p:tgtEl>
                                          <p:spTgt spid="7">
                                            <p:bg/>
                                          </p:spTgt>
                                        </p:tgtEl>
                                      </p:cBhvr>
                                    </p:animEffect>
                                    <p:anim calcmode="lin" valueType="num">
                                      <p:cBhvr>
                                        <p:cTn id="43" dur="1000" fill="hold"/>
                                        <p:tgtEl>
                                          <p:spTgt spid="7">
                                            <p:bg/>
                                          </p:spTgt>
                                        </p:tgtEl>
                                        <p:attrNameLst>
                                          <p:attrName>ppt_x</p:attrName>
                                        </p:attrNameLst>
                                      </p:cBhvr>
                                      <p:tavLst>
                                        <p:tav tm="0">
                                          <p:val>
                                            <p:strVal val="#ppt_x"/>
                                          </p:val>
                                        </p:tav>
                                        <p:tav tm="100000">
                                          <p:val>
                                            <p:strVal val="#ppt_x"/>
                                          </p:val>
                                        </p:tav>
                                      </p:tavLst>
                                    </p:anim>
                                    <p:anim calcmode="lin" valueType="num">
                                      <p:cBhvr>
                                        <p:cTn id="44" dur="1000" fill="hold"/>
                                        <p:tgtEl>
                                          <p:spTgt spid="7">
                                            <p:bg/>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0" end="0"/>
                                            </p:txEl>
                                          </p:spTgt>
                                        </p:tgtEl>
                                        <p:attrNameLst>
                                          <p:attrName>style.visibility</p:attrName>
                                        </p:attrNameLst>
                                      </p:cBhvr>
                                      <p:to>
                                        <p:strVal val="visible"/>
                                      </p:to>
                                    </p:set>
                                    <p:animEffect transition="in" filter="fade">
                                      <p:cBhvr>
                                        <p:cTn id="49" dur="1000"/>
                                        <p:tgtEl>
                                          <p:spTgt spid="7">
                                            <p:txEl>
                                              <p:pRg st="0" end="0"/>
                                            </p:txEl>
                                          </p:spTgt>
                                        </p:tgtEl>
                                      </p:cBhvr>
                                    </p:animEffect>
                                    <p:anim calcmode="lin" valueType="num">
                                      <p:cBhvr>
                                        <p:cTn id="5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8">
                                            <p:bg/>
                                          </p:spTgt>
                                        </p:tgtEl>
                                        <p:attrNameLst>
                                          <p:attrName>style.visibility</p:attrName>
                                        </p:attrNameLst>
                                      </p:cBhvr>
                                      <p:to>
                                        <p:strVal val="visible"/>
                                      </p:to>
                                    </p:set>
                                    <p:animEffect transition="in" filter="fade">
                                      <p:cBhvr>
                                        <p:cTn id="56" dur="1000"/>
                                        <p:tgtEl>
                                          <p:spTgt spid="8">
                                            <p:bg/>
                                          </p:spTgt>
                                        </p:tgtEl>
                                      </p:cBhvr>
                                    </p:animEffect>
                                    <p:anim calcmode="lin" valueType="num">
                                      <p:cBhvr>
                                        <p:cTn id="57" dur="1000" fill="hold"/>
                                        <p:tgtEl>
                                          <p:spTgt spid="8">
                                            <p:bg/>
                                          </p:spTgt>
                                        </p:tgtEl>
                                        <p:attrNameLst>
                                          <p:attrName>ppt_x</p:attrName>
                                        </p:attrNameLst>
                                      </p:cBhvr>
                                      <p:tavLst>
                                        <p:tav tm="0">
                                          <p:val>
                                            <p:strVal val="#ppt_x"/>
                                          </p:val>
                                        </p:tav>
                                        <p:tav tm="100000">
                                          <p:val>
                                            <p:strVal val="#ppt_x"/>
                                          </p:val>
                                        </p:tav>
                                      </p:tavLst>
                                    </p:anim>
                                    <p:anim calcmode="lin" valueType="num">
                                      <p:cBhvr>
                                        <p:cTn id="58" dur="1000" fill="hold"/>
                                        <p:tgtEl>
                                          <p:spTgt spid="8">
                                            <p:bg/>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8">
                                            <p:txEl>
                                              <p:pRg st="0" end="0"/>
                                            </p:txEl>
                                          </p:spTgt>
                                        </p:tgtEl>
                                        <p:attrNameLst>
                                          <p:attrName>style.visibility</p:attrName>
                                        </p:attrNameLst>
                                      </p:cBhvr>
                                      <p:to>
                                        <p:strVal val="visible"/>
                                      </p:to>
                                    </p:set>
                                    <p:animEffect transition="in" filter="fade">
                                      <p:cBhvr>
                                        <p:cTn id="63" dur="1000"/>
                                        <p:tgtEl>
                                          <p:spTgt spid="8">
                                            <p:txEl>
                                              <p:pRg st="0" end="0"/>
                                            </p:txEl>
                                          </p:spTgt>
                                        </p:tgtEl>
                                      </p:cBhvr>
                                    </p:animEffect>
                                    <p:anim calcmode="lin" valueType="num">
                                      <p:cBhvr>
                                        <p:cTn id="6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6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9">
                                            <p:bg/>
                                          </p:spTgt>
                                        </p:tgtEl>
                                        <p:attrNameLst>
                                          <p:attrName>style.visibility</p:attrName>
                                        </p:attrNameLst>
                                      </p:cBhvr>
                                      <p:to>
                                        <p:strVal val="visible"/>
                                      </p:to>
                                    </p:set>
                                    <p:animEffect transition="in" filter="fade">
                                      <p:cBhvr>
                                        <p:cTn id="70" dur="1000"/>
                                        <p:tgtEl>
                                          <p:spTgt spid="9">
                                            <p:bg/>
                                          </p:spTgt>
                                        </p:tgtEl>
                                      </p:cBhvr>
                                    </p:animEffect>
                                    <p:anim calcmode="lin" valueType="num">
                                      <p:cBhvr>
                                        <p:cTn id="71" dur="1000" fill="hold"/>
                                        <p:tgtEl>
                                          <p:spTgt spid="9">
                                            <p:bg/>
                                          </p:spTgt>
                                        </p:tgtEl>
                                        <p:attrNameLst>
                                          <p:attrName>ppt_x</p:attrName>
                                        </p:attrNameLst>
                                      </p:cBhvr>
                                      <p:tavLst>
                                        <p:tav tm="0">
                                          <p:val>
                                            <p:strVal val="#ppt_x"/>
                                          </p:val>
                                        </p:tav>
                                        <p:tav tm="100000">
                                          <p:val>
                                            <p:strVal val="#ppt_x"/>
                                          </p:val>
                                        </p:tav>
                                      </p:tavLst>
                                    </p:anim>
                                    <p:anim calcmode="lin" valueType="num">
                                      <p:cBhvr>
                                        <p:cTn id="72" dur="1000" fill="hold"/>
                                        <p:tgtEl>
                                          <p:spTgt spid="9">
                                            <p:bg/>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9">
                                            <p:txEl>
                                              <p:pRg st="0" end="0"/>
                                            </p:txEl>
                                          </p:spTgt>
                                        </p:tgtEl>
                                        <p:attrNameLst>
                                          <p:attrName>style.visibility</p:attrName>
                                        </p:attrNameLst>
                                      </p:cBhvr>
                                      <p:to>
                                        <p:strVal val="visible"/>
                                      </p:to>
                                    </p:set>
                                    <p:animEffect transition="in" filter="fade">
                                      <p:cBhvr>
                                        <p:cTn id="77" dur="1000"/>
                                        <p:tgtEl>
                                          <p:spTgt spid="9">
                                            <p:txEl>
                                              <p:pRg st="0" end="0"/>
                                            </p:txEl>
                                          </p:spTgt>
                                        </p:tgtEl>
                                      </p:cBhvr>
                                    </p:animEffect>
                                    <p:anim calcmode="lin" valueType="num">
                                      <p:cBhvr>
                                        <p:cTn id="7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7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build="p" animBg="1"/>
      <p:bldP spid="8" grpId="0" build="p" animBg="1"/>
      <p:bldP spid="9" grpId="0" build="p"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77" y="592712"/>
            <a:ext cx="7772400" cy="612775"/>
          </a:xfrm>
        </p:spPr>
        <p:txBody>
          <a:bodyPr/>
          <a:lstStyle/>
          <a:p>
            <a:r>
              <a:rPr lang="en-US" sz="4000" dirty="0"/>
              <a:t>Criteria of Good Research </a:t>
            </a:r>
          </a:p>
        </p:txBody>
      </p:sp>
      <p:sp>
        <p:nvSpPr>
          <p:cNvPr id="3" name="Subtitle 2"/>
          <p:cNvSpPr>
            <a:spLocks noGrp="1"/>
          </p:cNvSpPr>
          <p:nvPr>
            <p:ph type="subTitle" idx="1"/>
          </p:nvPr>
        </p:nvSpPr>
        <p:spPr>
          <a:xfrm>
            <a:off x="25977" y="1198561"/>
            <a:ext cx="9118023" cy="5522913"/>
          </a:xfrm>
          <a:solidFill>
            <a:srgbClr val="00B050"/>
          </a:solidFill>
        </p:spPr>
        <p:txBody>
          <a:bodyPr/>
          <a:lstStyle/>
          <a:p>
            <a:pPr algn="l"/>
            <a:r>
              <a:rPr lang="en-US" b="1" dirty="0">
                <a:solidFill>
                  <a:srgbClr val="FFFF00"/>
                </a:solidFill>
              </a:rPr>
              <a:t>1. The purpose of the research should be clearly defined and common concepts be used.</a:t>
            </a:r>
          </a:p>
          <a:p>
            <a:pPr algn="l"/>
            <a:r>
              <a:rPr lang="en-US" b="1" dirty="0" smtClean="0">
                <a:solidFill>
                  <a:srgbClr val="FFFF00"/>
                </a:solidFill>
              </a:rPr>
              <a:t>2</a:t>
            </a:r>
            <a:r>
              <a:rPr lang="en-US" b="1" dirty="0">
                <a:solidFill>
                  <a:srgbClr val="FFFF00"/>
                </a:solidFill>
              </a:rPr>
              <a:t>. The research procedure used should be described in sufficient detail to permit another researcher to repeat the research for further advancement, keeping the continuity of what has already been attained. </a:t>
            </a:r>
            <a:endParaRPr lang="en-US" b="1" dirty="0" smtClean="0">
              <a:solidFill>
                <a:srgbClr val="FFFF00"/>
              </a:solidFill>
            </a:endParaRPr>
          </a:p>
          <a:p>
            <a:pPr algn="l"/>
            <a:r>
              <a:rPr lang="en-US" b="1" dirty="0" smtClean="0">
                <a:solidFill>
                  <a:srgbClr val="FFFF00"/>
                </a:solidFill>
              </a:rPr>
              <a:t>3</a:t>
            </a:r>
            <a:r>
              <a:rPr lang="en-US" b="1" dirty="0">
                <a:solidFill>
                  <a:srgbClr val="FFFF00"/>
                </a:solidFill>
              </a:rPr>
              <a:t>. The procedural design of the research should be carefully planned to yield results that are as objective as possible. </a:t>
            </a:r>
            <a:endParaRPr lang="en-US" b="1" dirty="0" smtClean="0">
              <a:solidFill>
                <a:srgbClr val="FFFF00"/>
              </a:solidFill>
            </a:endParaRPr>
          </a:p>
          <a:p>
            <a:pPr algn="l"/>
            <a:r>
              <a:rPr lang="en-US" b="1" dirty="0" smtClean="0">
                <a:solidFill>
                  <a:srgbClr val="FFFF00"/>
                </a:solidFill>
              </a:rPr>
              <a:t>4</a:t>
            </a:r>
            <a:r>
              <a:rPr lang="en-US" b="1" dirty="0">
                <a:solidFill>
                  <a:srgbClr val="FFFF00"/>
                </a:solidFill>
              </a:rPr>
              <a:t>. The researcher should report with complete frankness, flaws in procedural design and estimate their effects upon the findings. </a:t>
            </a:r>
            <a:endParaRPr lang="en-US" b="1" dirty="0" smtClean="0">
              <a:solidFill>
                <a:srgbClr val="FFFF00"/>
              </a:solidFill>
            </a:endParaRPr>
          </a:p>
          <a:p>
            <a:pPr algn="l"/>
            <a:r>
              <a:rPr lang="en-US" b="1" dirty="0" smtClean="0">
                <a:solidFill>
                  <a:srgbClr val="FFFF00"/>
                </a:solidFill>
              </a:rPr>
              <a:t>5</a:t>
            </a:r>
            <a:r>
              <a:rPr lang="en-US" b="1" dirty="0">
                <a:solidFill>
                  <a:srgbClr val="FFFF00"/>
                </a:solidFill>
              </a:rPr>
              <a:t>. The analysis of data should be sufficiently adequate to reveal its significance and the methods of analysis used should be appropriate. The validity and reliability of the data should be checked carefully. </a:t>
            </a:r>
            <a:endParaRPr lang="en-US" b="1" dirty="0" smtClean="0">
              <a:solidFill>
                <a:srgbClr val="FFFF00"/>
              </a:solidFill>
            </a:endParaRPr>
          </a:p>
          <a:p>
            <a:pPr algn="l"/>
            <a:r>
              <a:rPr lang="en-US" b="1" dirty="0" smtClean="0">
                <a:solidFill>
                  <a:srgbClr val="FFFF00"/>
                </a:solidFill>
              </a:rPr>
              <a:t>6</a:t>
            </a:r>
            <a:r>
              <a:rPr lang="en-US" b="1" dirty="0">
                <a:solidFill>
                  <a:srgbClr val="FFFF00"/>
                </a:solidFill>
              </a:rPr>
              <a:t>. Conclusions should be confined to those justified by the data of the research and limited to those for which the data provide an adequate basis. </a:t>
            </a:r>
            <a:endParaRPr lang="en-US" b="1" dirty="0" smtClean="0">
              <a:solidFill>
                <a:srgbClr val="FFFF00"/>
              </a:solidFill>
            </a:endParaRPr>
          </a:p>
          <a:p>
            <a:pPr algn="l"/>
            <a:r>
              <a:rPr lang="en-US" b="1" dirty="0" smtClean="0">
                <a:solidFill>
                  <a:srgbClr val="FFFF00"/>
                </a:solidFill>
              </a:rPr>
              <a:t>7</a:t>
            </a:r>
            <a:r>
              <a:rPr lang="en-US" b="1" dirty="0">
                <a:solidFill>
                  <a:srgbClr val="FFFF00"/>
                </a:solidFill>
              </a:rPr>
              <a:t>. Greater confidence in research is warranted if the researcher is experienced, has a good reputation in research and is a person of integrity.</a:t>
            </a:r>
          </a:p>
          <a:p>
            <a:pPr algn="l"/>
            <a:endParaRPr lang="en-US" b="1" dirty="0">
              <a:solidFill>
                <a:srgbClr val="FFFF00"/>
              </a:solidFill>
            </a:endParaRPr>
          </a:p>
        </p:txBody>
      </p:sp>
      <p:sp>
        <p:nvSpPr>
          <p:cNvPr id="4" name="Date Placeholder 3"/>
          <p:cNvSpPr>
            <a:spLocks noGrp="1"/>
          </p:cNvSpPr>
          <p:nvPr>
            <p:ph type="dt" sz="half" idx="10"/>
          </p:nvPr>
        </p:nvSpPr>
        <p:spPr/>
        <p:txBody>
          <a:bodyPr/>
          <a:lstStyle/>
          <a:p>
            <a:pPr>
              <a:defRPr/>
            </a:pPr>
            <a:fld id="{D90B9DBC-BD66-478A-9C9E-0E5F85F028C9}"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67</a:t>
            </a:fld>
            <a:endParaRPr lang="en-IN"/>
          </a:p>
        </p:txBody>
      </p:sp>
    </p:spTree>
    <p:extLst>
      <p:ext uri="{BB962C8B-B14F-4D97-AF65-F5344CB8AC3E}">
        <p14:creationId xmlns:p14="http://schemas.microsoft.com/office/powerpoint/2010/main" val="127767005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77" y="592712"/>
            <a:ext cx="7772400" cy="612775"/>
          </a:xfrm>
        </p:spPr>
        <p:txBody>
          <a:bodyPr/>
          <a:lstStyle/>
          <a:p>
            <a:r>
              <a:rPr lang="en-US" sz="3600" dirty="0"/>
              <a:t>Criteria of Good Research </a:t>
            </a:r>
            <a:r>
              <a:rPr lang="en-US" sz="3600" dirty="0" smtClean="0"/>
              <a:t>Alternatively</a:t>
            </a:r>
            <a:endParaRPr lang="en-US" sz="3600" dirty="0"/>
          </a:p>
        </p:txBody>
      </p:sp>
      <p:sp>
        <p:nvSpPr>
          <p:cNvPr id="3" name="Subtitle 2"/>
          <p:cNvSpPr>
            <a:spLocks noGrp="1"/>
          </p:cNvSpPr>
          <p:nvPr>
            <p:ph type="subTitle" idx="1"/>
          </p:nvPr>
        </p:nvSpPr>
        <p:spPr>
          <a:xfrm>
            <a:off x="25977" y="1198561"/>
            <a:ext cx="9118023" cy="5522913"/>
          </a:xfrm>
          <a:solidFill>
            <a:srgbClr val="7030A0"/>
          </a:solidFill>
        </p:spPr>
        <p:txBody>
          <a:bodyPr/>
          <a:lstStyle/>
          <a:p>
            <a:pPr algn="l"/>
            <a:r>
              <a:rPr lang="en-US" sz="2000" b="1" dirty="0">
                <a:solidFill>
                  <a:srgbClr val="CDCBFD"/>
                </a:solidFill>
              </a:rPr>
              <a:t>In other words, we can state the qualities of a good </a:t>
            </a:r>
            <a:r>
              <a:rPr lang="en-US" sz="2000" b="1" dirty="0" smtClean="0">
                <a:solidFill>
                  <a:srgbClr val="CDCBFD"/>
                </a:solidFill>
              </a:rPr>
              <a:t>research </a:t>
            </a:r>
            <a:r>
              <a:rPr lang="en-US" sz="2000" b="1" dirty="0">
                <a:solidFill>
                  <a:srgbClr val="CDCBFD"/>
                </a:solidFill>
              </a:rPr>
              <a:t>as under:</a:t>
            </a:r>
          </a:p>
          <a:p>
            <a:pPr marL="457200" indent="-457200" algn="just">
              <a:buAutoNum type="arabicPeriod"/>
            </a:pPr>
            <a:r>
              <a:rPr lang="en-US" sz="2000" b="1" dirty="0" smtClean="0">
                <a:solidFill>
                  <a:srgbClr val="CDCBFD"/>
                </a:solidFill>
              </a:rPr>
              <a:t>Good </a:t>
            </a:r>
            <a:r>
              <a:rPr lang="en-US" sz="2000" b="1" dirty="0">
                <a:solidFill>
                  <a:srgbClr val="CDCBFD"/>
                </a:solidFill>
              </a:rPr>
              <a:t>research is systematic: It means that research is structured with specified steps to be taken in a specified sequence in accordance with the well defined set of rules. Systematic characteristic of the research does not rule out creative thinking but it certainly does reject the use of guessing and intuition in arriving at conclusions. </a:t>
            </a:r>
            <a:endParaRPr lang="en-US" sz="2000" b="1" dirty="0" smtClean="0">
              <a:solidFill>
                <a:srgbClr val="CDCBFD"/>
              </a:solidFill>
            </a:endParaRPr>
          </a:p>
          <a:p>
            <a:pPr marL="457200" indent="-457200" algn="just">
              <a:buAutoNum type="arabicPeriod"/>
            </a:pPr>
            <a:r>
              <a:rPr lang="en-US" sz="2000" b="1" dirty="0" smtClean="0">
                <a:solidFill>
                  <a:srgbClr val="CDCBFD"/>
                </a:solidFill>
              </a:rPr>
              <a:t>Good </a:t>
            </a:r>
            <a:r>
              <a:rPr lang="en-US" sz="2000" b="1" dirty="0">
                <a:solidFill>
                  <a:srgbClr val="CDCBFD"/>
                </a:solidFill>
              </a:rPr>
              <a:t>research is logical: This implies that research is guided by the rules of logical reasoning and the logical process of induction and deduction are of great value in carrying out research. Induction is the process of reasoning from a part to the whole whereas deduction is the process of reasoning from some premise to a conclusion which follows from that very premise. In fact, logical reasoning makes research more meaningful in the context of decision making</a:t>
            </a:r>
            <a:r>
              <a:rPr lang="en-US" sz="2000" b="1" dirty="0" smtClean="0">
                <a:solidFill>
                  <a:srgbClr val="CDCBFD"/>
                </a:solidFill>
              </a:rPr>
              <a:t>.</a:t>
            </a:r>
          </a:p>
          <a:p>
            <a:pPr marL="457200" indent="-457200" algn="just">
              <a:buAutoNum type="arabicPeriod"/>
            </a:pPr>
            <a:r>
              <a:rPr lang="en-US" sz="2000" b="1" dirty="0" smtClean="0">
                <a:solidFill>
                  <a:srgbClr val="CDCBFD"/>
                </a:solidFill>
              </a:rPr>
              <a:t>Good </a:t>
            </a:r>
            <a:r>
              <a:rPr lang="en-US" sz="2000" b="1" dirty="0">
                <a:solidFill>
                  <a:srgbClr val="CDCBFD"/>
                </a:solidFill>
              </a:rPr>
              <a:t>research is empirical: It implies that research is related basically to one or more aspects of a real situation and deals with concrete data that provides a basis for external validity to research results. </a:t>
            </a:r>
            <a:endParaRPr lang="en-US" sz="2000" b="1" dirty="0" smtClean="0">
              <a:solidFill>
                <a:srgbClr val="CDCBFD"/>
              </a:solidFill>
            </a:endParaRPr>
          </a:p>
          <a:p>
            <a:pPr marL="457200" indent="-457200" algn="just">
              <a:buAutoNum type="arabicPeriod"/>
            </a:pPr>
            <a:r>
              <a:rPr lang="en-US" sz="2000" b="1" dirty="0" smtClean="0">
                <a:solidFill>
                  <a:srgbClr val="CDCBFD"/>
                </a:solidFill>
              </a:rPr>
              <a:t>Good </a:t>
            </a:r>
            <a:r>
              <a:rPr lang="en-US" sz="2000" b="1" dirty="0">
                <a:solidFill>
                  <a:srgbClr val="CDCBFD"/>
                </a:solidFill>
              </a:rPr>
              <a:t>research is replicable: This characteristic allows research results to be verified by replicating the study and thereby building a sound basis for decisions.</a:t>
            </a:r>
          </a:p>
          <a:p>
            <a:pPr marL="457200" indent="-457200" algn="just">
              <a:buAutoNum type="arabicPeriod"/>
            </a:pPr>
            <a:endParaRPr lang="en-US" sz="2000" dirty="0">
              <a:solidFill>
                <a:srgbClr val="CDCBFD"/>
              </a:solidFill>
            </a:endParaRPr>
          </a:p>
        </p:txBody>
      </p:sp>
      <p:sp>
        <p:nvSpPr>
          <p:cNvPr id="4" name="Date Placeholder 3"/>
          <p:cNvSpPr>
            <a:spLocks noGrp="1"/>
          </p:cNvSpPr>
          <p:nvPr>
            <p:ph type="dt" sz="half" idx="10"/>
          </p:nvPr>
        </p:nvSpPr>
        <p:spPr/>
        <p:txBody>
          <a:bodyPr/>
          <a:lstStyle/>
          <a:p>
            <a:pPr>
              <a:defRPr/>
            </a:pPr>
            <a:fld id="{D90B9DBC-BD66-478A-9C9E-0E5F85F028C9}"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68</a:t>
            </a:fld>
            <a:endParaRPr lang="en-IN"/>
          </a:p>
        </p:txBody>
      </p:sp>
    </p:spTree>
    <p:extLst>
      <p:ext uri="{BB962C8B-B14F-4D97-AF65-F5344CB8AC3E}">
        <p14:creationId xmlns:p14="http://schemas.microsoft.com/office/powerpoint/2010/main" val="75796022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pPr>
              <a:defRPr/>
            </a:pPr>
            <a:fld id="{4C4B4DE5-E15F-4042-9B85-0E3AEEEEB1FD}"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69</a:t>
            </a:fld>
            <a:endParaRPr lang="en-IN"/>
          </a:p>
        </p:txBody>
      </p:sp>
      <p:pic>
        <p:nvPicPr>
          <p:cNvPr id="6" name="Picture 5"/>
          <p:cNvPicPr>
            <a:picLocks noChangeAspect="1"/>
          </p:cNvPicPr>
          <p:nvPr/>
        </p:nvPicPr>
        <p:blipFill rotWithShape="1">
          <a:blip r:embed="rId2"/>
          <a:srcRect l="14275" t="14584" r="15446" b="12500"/>
          <a:stretch/>
        </p:blipFill>
        <p:spPr>
          <a:xfrm>
            <a:off x="152400" y="1219200"/>
            <a:ext cx="8991600" cy="5137149"/>
          </a:xfrm>
          <a:prstGeom prst="rect">
            <a:avLst/>
          </a:prstGeom>
        </p:spPr>
      </p:pic>
      <p:sp>
        <p:nvSpPr>
          <p:cNvPr id="7" name="TextBox 6"/>
          <p:cNvSpPr txBox="1"/>
          <p:nvPr/>
        </p:nvSpPr>
        <p:spPr>
          <a:xfrm>
            <a:off x="914400" y="748783"/>
            <a:ext cx="7391400" cy="369332"/>
          </a:xfrm>
          <a:prstGeom prst="rect">
            <a:avLst/>
          </a:prstGeom>
          <a:solidFill>
            <a:srgbClr val="FFFF00"/>
          </a:solidFill>
        </p:spPr>
        <p:txBody>
          <a:bodyPr wrap="square" rtlCol="0">
            <a:spAutoFit/>
          </a:bodyPr>
          <a:lstStyle/>
          <a:p>
            <a:pPr algn="ctr"/>
            <a:r>
              <a:rPr lang="en-US" b="1" dirty="0" smtClean="0">
                <a:solidFill>
                  <a:srgbClr val="FF0000"/>
                </a:solidFill>
              </a:rPr>
              <a:t>Sample Journal Reviewer Points to be noted while preparing Journals</a:t>
            </a:r>
            <a:endParaRPr lang="en-US" b="1" dirty="0">
              <a:solidFill>
                <a:srgbClr val="FF0000"/>
              </a:solidFill>
            </a:endParaRPr>
          </a:p>
        </p:txBody>
      </p:sp>
    </p:spTree>
    <p:extLst>
      <p:ext uri="{BB962C8B-B14F-4D97-AF65-F5344CB8AC3E}">
        <p14:creationId xmlns:p14="http://schemas.microsoft.com/office/powerpoint/2010/main" val="1272663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752833"/>
            <a:ext cx="9144000" cy="808038"/>
          </a:xfrm>
          <a:prstGeom prst="rect">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lgn="ctr"/>
            <a:r>
              <a:rPr lang="en-US" sz="4800" b="1" dirty="0" smtClean="0">
                <a:solidFill>
                  <a:srgbClr val="FFFF00"/>
                </a:solidFill>
              </a:rPr>
              <a:t>Reference Material   slide-3</a:t>
            </a:r>
            <a:endParaRPr lang="en-US" sz="4800" b="1" dirty="0">
              <a:solidFill>
                <a:srgbClr val="FFFF00"/>
              </a:solidFill>
            </a:endParaRPr>
          </a:p>
        </p:txBody>
      </p:sp>
      <p:sp>
        <p:nvSpPr>
          <p:cNvPr id="7" name="Content Placeholder 2"/>
          <p:cNvSpPr txBox="1">
            <a:spLocks/>
          </p:cNvSpPr>
          <p:nvPr/>
        </p:nvSpPr>
        <p:spPr>
          <a:xfrm>
            <a:off x="0" y="1600200"/>
            <a:ext cx="9144000" cy="5257800"/>
          </a:xfrm>
          <a:prstGeom prst="rect">
            <a:avLst/>
          </a:prstGeom>
          <a:noFill/>
          <a:ln>
            <a:solidFill>
              <a:srgbClr val="00B050"/>
            </a:solidFill>
          </a:ln>
          <a:effectLst>
            <a:innerShdw blurRad="63500" dist="50800" dir="5400000">
              <a:prstClr val="black">
                <a:alpha val="50000"/>
              </a:prstClr>
            </a:innerShdw>
          </a:effectLst>
        </p:spPr>
        <p:style>
          <a:lnRef idx="3">
            <a:schemeClr val="lt1"/>
          </a:lnRef>
          <a:fillRef idx="1">
            <a:schemeClr val="accent2"/>
          </a:fillRef>
          <a:effectRef idx="1">
            <a:schemeClr val="accent2"/>
          </a:effectRef>
          <a:fontRef idx="minor">
            <a:schemeClr val="lt1"/>
          </a:fontRef>
        </p:style>
        <p:txBody>
          <a:bodyPr>
            <a:noAutofit/>
          </a:bodyPr>
          <a:lstStyle>
            <a:lvl1pPr marL="0" indent="0" algn="ctr" defTabSz="685800" rtl="0" eaLnBrk="0" fontAlgn="base" hangingPunct="0">
              <a:lnSpc>
                <a:spcPct val="90000"/>
              </a:lnSpc>
              <a:spcBef>
                <a:spcPts val="750"/>
              </a:spcBef>
              <a:spcAft>
                <a:spcPct val="0"/>
              </a:spcAft>
              <a:buFont typeface="Arial" charset="0"/>
              <a:buNone/>
              <a:defRPr sz="2100" kern="1200">
                <a:solidFill>
                  <a:schemeClr val="tx1">
                    <a:tint val="75000"/>
                  </a:schemeClr>
                </a:solidFill>
                <a:latin typeface="+mn-lt"/>
                <a:ea typeface="+mn-ea"/>
                <a:cs typeface="+mn-cs"/>
              </a:defRPr>
            </a:lvl1pPr>
            <a:lvl2pPr marL="457200" indent="0" algn="ctr" defTabSz="685800" rtl="0" eaLnBrk="0" fontAlgn="base" hangingPunct="0">
              <a:lnSpc>
                <a:spcPct val="90000"/>
              </a:lnSpc>
              <a:spcBef>
                <a:spcPts val="375"/>
              </a:spcBef>
              <a:spcAft>
                <a:spcPct val="0"/>
              </a:spcAft>
              <a:buFont typeface="Arial" charset="0"/>
              <a:buNone/>
              <a:defRPr kern="1200">
                <a:solidFill>
                  <a:schemeClr val="tx1">
                    <a:tint val="75000"/>
                  </a:schemeClr>
                </a:solidFill>
                <a:latin typeface="+mn-lt"/>
                <a:ea typeface="+mn-ea"/>
                <a:cs typeface="+mn-cs"/>
              </a:defRPr>
            </a:lvl2pPr>
            <a:lvl3pPr marL="914400" indent="0" algn="ctr" defTabSz="685800" rtl="0" eaLnBrk="0" fontAlgn="base" hangingPunct="0">
              <a:lnSpc>
                <a:spcPct val="90000"/>
              </a:lnSpc>
              <a:spcBef>
                <a:spcPts val="375"/>
              </a:spcBef>
              <a:spcAft>
                <a:spcPct val="0"/>
              </a:spcAft>
              <a:buFont typeface="Arial" charset="0"/>
              <a:buNone/>
              <a:defRPr sz="1500" kern="1200">
                <a:solidFill>
                  <a:schemeClr val="tx1">
                    <a:tint val="75000"/>
                  </a:schemeClr>
                </a:solidFill>
                <a:latin typeface="+mn-lt"/>
                <a:ea typeface="+mn-ea"/>
                <a:cs typeface="+mn-cs"/>
              </a:defRPr>
            </a:lvl3pPr>
            <a:lvl4pPr marL="13716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4pPr>
            <a:lvl5pPr marL="18288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pPr algn="l"/>
            <a:r>
              <a:rPr lang="en-US" sz="2800" u="sng" dirty="0" smtClean="0">
                <a:solidFill>
                  <a:srgbClr val="C00000"/>
                </a:solidFill>
              </a:rPr>
              <a:t>DATA SETS Websites:</a:t>
            </a:r>
            <a:endParaRPr lang="en-US" sz="2800" u="sng" dirty="0" smtClean="0">
              <a:solidFill>
                <a:srgbClr val="C00000"/>
              </a:solidFill>
              <a:hlinkClick r:id="rId2"/>
            </a:endParaRPr>
          </a:p>
          <a:p>
            <a:pPr marL="514350" indent="-514350" algn="l">
              <a:buAutoNum type="arabicPeriod"/>
            </a:pPr>
            <a:r>
              <a:rPr lang="en-US" sz="2800" dirty="0" smtClean="0">
                <a:solidFill>
                  <a:srgbClr val="C00000"/>
                </a:solidFill>
                <a:hlinkClick r:id="rId2"/>
              </a:rPr>
              <a:t>https</a:t>
            </a:r>
            <a:r>
              <a:rPr lang="en-US" sz="2800" dirty="0">
                <a:solidFill>
                  <a:srgbClr val="C00000"/>
                </a:solidFill>
                <a:hlinkClick r:id="rId2"/>
              </a:rPr>
              <a:t>://nvd.nist.gov</a:t>
            </a:r>
            <a:r>
              <a:rPr lang="en-US" sz="2800" dirty="0" smtClean="0">
                <a:solidFill>
                  <a:srgbClr val="C00000"/>
                </a:solidFill>
                <a:hlinkClick r:id="rId2"/>
              </a:rPr>
              <a:t>/</a:t>
            </a:r>
            <a:endParaRPr lang="en-US" sz="2800" dirty="0" smtClean="0">
              <a:solidFill>
                <a:srgbClr val="C00000"/>
              </a:solidFill>
            </a:endParaRPr>
          </a:p>
          <a:p>
            <a:pPr marL="514350" indent="-514350" algn="l">
              <a:buAutoNum type="arabicPeriod"/>
            </a:pPr>
            <a:r>
              <a:rPr lang="en-US" sz="2800" dirty="0">
                <a:solidFill>
                  <a:srgbClr val="C00000"/>
                </a:solidFill>
                <a:hlinkClick r:id="rId3"/>
              </a:rPr>
              <a:t>https://www.kaggle.com</a:t>
            </a:r>
            <a:r>
              <a:rPr lang="en-US" sz="2800" dirty="0" smtClean="0">
                <a:solidFill>
                  <a:srgbClr val="C00000"/>
                </a:solidFill>
                <a:hlinkClick r:id="rId3"/>
              </a:rPr>
              <a:t>/</a:t>
            </a:r>
            <a:endParaRPr lang="en-US" sz="2800" dirty="0" smtClean="0">
              <a:solidFill>
                <a:srgbClr val="C00000"/>
              </a:solidFill>
            </a:endParaRPr>
          </a:p>
          <a:p>
            <a:pPr marL="514350" indent="-514350" algn="l">
              <a:buAutoNum type="arabicPeriod"/>
            </a:pPr>
            <a:r>
              <a:rPr lang="en-US" sz="2800" dirty="0" smtClean="0">
                <a:solidFill>
                  <a:srgbClr val="C00000"/>
                </a:solidFill>
                <a:hlinkClick r:id="rId4"/>
              </a:rPr>
              <a:t>https</a:t>
            </a:r>
            <a:r>
              <a:rPr lang="en-US" sz="2800" dirty="0">
                <a:solidFill>
                  <a:srgbClr val="C00000"/>
                </a:solidFill>
                <a:hlinkClick r:id="rId4"/>
              </a:rPr>
              <a:t>://data.gov.in</a:t>
            </a:r>
            <a:r>
              <a:rPr lang="en-US" sz="2800" dirty="0" smtClean="0">
                <a:solidFill>
                  <a:srgbClr val="C00000"/>
                </a:solidFill>
                <a:hlinkClick r:id="rId4"/>
              </a:rPr>
              <a:t>/</a:t>
            </a:r>
            <a:endParaRPr lang="en-US" sz="2800" dirty="0" smtClean="0">
              <a:solidFill>
                <a:srgbClr val="C00000"/>
              </a:solidFill>
            </a:endParaRPr>
          </a:p>
          <a:p>
            <a:pPr algn="l"/>
            <a:endParaRPr lang="en-US" sz="1800" dirty="0" smtClean="0">
              <a:solidFill>
                <a:srgbClr val="C00000"/>
              </a:solidFill>
            </a:endParaRPr>
          </a:p>
          <a:p>
            <a:pPr algn="l"/>
            <a:r>
              <a:rPr lang="en-US" sz="2800" u="sng" dirty="0" smtClean="0">
                <a:solidFill>
                  <a:srgbClr val="C00000"/>
                </a:solidFill>
              </a:rPr>
              <a:t>National Digital Libraries:</a:t>
            </a:r>
          </a:p>
          <a:p>
            <a:pPr marL="514350" indent="-514350" algn="l">
              <a:buAutoNum type="arabicPeriod"/>
            </a:pPr>
            <a:r>
              <a:rPr lang="en-US" sz="2800" dirty="0">
                <a:solidFill>
                  <a:srgbClr val="C00000"/>
                </a:solidFill>
                <a:hlinkClick r:id="rId5"/>
              </a:rPr>
              <a:t>https://ndl.iitkgp.ac.in</a:t>
            </a:r>
            <a:r>
              <a:rPr lang="en-US" sz="2800" dirty="0" smtClean="0">
                <a:solidFill>
                  <a:srgbClr val="C00000"/>
                </a:solidFill>
                <a:hlinkClick r:id="rId5"/>
              </a:rPr>
              <a:t>/</a:t>
            </a:r>
            <a:endParaRPr lang="en-US" sz="2800" dirty="0" smtClean="0">
              <a:solidFill>
                <a:srgbClr val="C00000"/>
              </a:solidFill>
            </a:endParaRPr>
          </a:p>
          <a:p>
            <a:pPr algn="l"/>
            <a:r>
              <a:rPr lang="en-US" sz="2800" u="sng" dirty="0" smtClean="0">
                <a:solidFill>
                  <a:srgbClr val="C00000"/>
                </a:solidFill>
              </a:rPr>
              <a:t>Massive Open </a:t>
            </a:r>
            <a:r>
              <a:rPr lang="en-US" sz="2800" u="sng" dirty="0">
                <a:solidFill>
                  <a:srgbClr val="C00000"/>
                </a:solidFill>
              </a:rPr>
              <a:t>Online </a:t>
            </a:r>
            <a:r>
              <a:rPr lang="en-US" sz="2800" u="sng" dirty="0" smtClean="0">
                <a:solidFill>
                  <a:srgbClr val="C00000"/>
                </a:solidFill>
              </a:rPr>
              <a:t>Courses:</a:t>
            </a:r>
            <a:r>
              <a:rPr lang="en-US" sz="2800" dirty="0" smtClean="0">
                <a:solidFill>
                  <a:srgbClr val="C00000"/>
                </a:solidFill>
              </a:rPr>
              <a:t> </a:t>
            </a:r>
          </a:p>
          <a:p>
            <a:pPr marL="514350" indent="-514350" algn="l">
              <a:buAutoNum type="arabicPeriod"/>
            </a:pPr>
            <a:r>
              <a:rPr lang="en-US" sz="2800" dirty="0">
                <a:solidFill>
                  <a:srgbClr val="C00000"/>
                </a:solidFill>
                <a:hlinkClick r:id="rId6"/>
              </a:rPr>
              <a:t>https://</a:t>
            </a:r>
            <a:r>
              <a:rPr lang="en-US" sz="2800" dirty="0" smtClean="0">
                <a:solidFill>
                  <a:srgbClr val="C00000"/>
                </a:solidFill>
                <a:hlinkClick r:id="rId6"/>
              </a:rPr>
              <a:t>atalacademy.aicte-india.org/</a:t>
            </a:r>
            <a:endParaRPr lang="en-US" sz="2800" dirty="0" smtClean="0">
              <a:solidFill>
                <a:srgbClr val="C00000"/>
              </a:solidFill>
            </a:endParaRPr>
          </a:p>
          <a:p>
            <a:pPr marL="514350" indent="-514350" algn="l">
              <a:buAutoNum type="arabicPeriod"/>
            </a:pPr>
            <a:r>
              <a:rPr lang="en-US" sz="2800" dirty="0">
                <a:solidFill>
                  <a:srgbClr val="C00000"/>
                </a:solidFill>
                <a:hlinkClick r:id="rId7"/>
              </a:rPr>
              <a:t>https://www.mooc.org</a:t>
            </a:r>
            <a:r>
              <a:rPr lang="en-US" sz="2800" dirty="0" smtClean="0">
                <a:solidFill>
                  <a:srgbClr val="C00000"/>
                </a:solidFill>
                <a:hlinkClick r:id="rId7"/>
              </a:rPr>
              <a:t>/</a:t>
            </a:r>
            <a:endParaRPr lang="en-US" sz="2800" dirty="0" smtClean="0">
              <a:solidFill>
                <a:srgbClr val="C00000"/>
              </a:solidFill>
            </a:endParaRPr>
          </a:p>
          <a:p>
            <a:pPr marL="514350" indent="-514350" algn="l">
              <a:buAutoNum type="arabicPeriod"/>
            </a:pPr>
            <a:r>
              <a:rPr lang="en-US" sz="2800" dirty="0">
                <a:solidFill>
                  <a:srgbClr val="C00000"/>
                </a:solidFill>
                <a:hlinkClick r:id="rId8"/>
              </a:rPr>
              <a:t>https://nptel.ac.in</a:t>
            </a:r>
            <a:r>
              <a:rPr lang="en-US" sz="2800" dirty="0" smtClean="0">
                <a:solidFill>
                  <a:srgbClr val="C00000"/>
                </a:solidFill>
                <a:hlinkClick r:id="rId8"/>
              </a:rPr>
              <a:t>/</a:t>
            </a:r>
            <a:endParaRPr lang="en-US" sz="2800" dirty="0" smtClean="0">
              <a:solidFill>
                <a:srgbClr val="C00000"/>
              </a:solidFill>
            </a:endParaRPr>
          </a:p>
          <a:p>
            <a:pPr marL="514350" indent="-514350" algn="l">
              <a:buAutoNum type="arabicPeriod"/>
            </a:pPr>
            <a:endParaRPr lang="en-US" sz="2800" dirty="0" smtClean="0">
              <a:solidFill>
                <a:srgbClr val="C00000"/>
              </a:solidFill>
            </a:endParaRPr>
          </a:p>
          <a:p>
            <a:pPr marL="514350" indent="-514350" algn="l">
              <a:buAutoNum type="arabicPeriod"/>
            </a:pPr>
            <a:endParaRPr lang="en-US" sz="2800" dirty="0" smtClean="0">
              <a:solidFill>
                <a:srgbClr val="C00000"/>
              </a:solidFill>
            </a:endParaRPr>
          </a:p>
          <a:p>
            <a:pPr marL="514350" indent="-514350" algn="l">
              <a:buAutoNum type="arabicPeriod"/>
            </a:pPr>
            <a:endParaRPr lang="en-US" sz="2800" dirty="0" smtClean="0">
              <a:solidFill>
                <a:srgbClr val="C00000"/>
              </a:solidFill>
            </a:endParaRPr>
          </a:p>
        </p:txBody>
      </p:sp>
    </p:spTree>
    <p:extLst>
      <p:ext uri="{BB962C8B-B14F-4D97-AF65-F5344CB8AC3E}">
        <p14:creationId xmlns:p14="http://schemas.microsoft.com/office/powerpoint/2010/main" val="196434698"/>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pPr>
              <a:defRPr/>
            </a:pPr>
            <a:fld id="{1149B94C-2F6A-4450-8521-438CA7B4E675}"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70</a:t>
            </a:fld>
            <a:endParaRPr lang="en-IN"/>
          </a:p>
        </p:txBody>
      </p:sp>
      <p:pic>
        <p:nvPicPr>
          <p:cNvPr id="6" name="Picture 5"/>
          <p:cNvPicPr>
            <a:picLocks noChangeAspect="1"/>
          </p:cNvPicPr>
          <p:nvPr/>
        </p:nvPicPr>
        <p:blipFill rotWithShape="1">
          <a:blip r:embed="rId2"/>
          <a:srcRect l="14275" t="13541" r="16618" b="13541"/>
          <a:stretch/>
        </p:blipFill>
        <p:spPr>
          <a:xfrm>
            <a:off x="76200" y="663574"/>
            <a:ext cx="8991600" cy="5692775"/>
          </a:xfrm>
          <a:prstGeom prst="rect">
            <a:avLst/>
          </a:prstGeom>
        </p:spPr>
      </p:pic>
    </p:spTree>
    <p:extLst>
      <p:ext uri="{BB962C8B-B14F-4D97-AF65-F5344CB8AC3E}">
        <p14:creationId xmlns:p14="http://schemas.microsoft.com/office/powerpoint/2010/main" val="210657902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pPr>
              <a:defRPr/>
            </a:pPr>
            <a:fld id="{6B7FEB35-333B-45D2-A72E-0428196CE593}" type="datetime1">
              <a:rPr lang="en-US" smtClean="0"/>
              <a:t>3/6/2023</a:t>
            </a:fld>
            <a:endParaRPr lang="en-IN"/>
          </a:p>
        </p:txBody>
      </p:sp>
      <p:sp>
        <p:nvSpPr>
          <p:cNvPr id="5" name="Slide Number Placeholder 4"/>
          <p:cNvSpPr>
            <a:spLocks noGrp="1"/>
          </p:cNvSpPr>
          <p:nvPr>
            <p:ph type="sldNum" sz="quarter" idx="12"/>
          </p:nvPr>
        </p:nvSpPr>
        <p:spPr/>
        <p:txBody>
          <a:bodyPr/>
          <a:lstStyle/>
          <a:p>
            <a:pPr>
              <a:defRPr/>
            </a:pPr>
            <a:fld id="{69957EA3-E64A-4FA9-8FBF-19D6EC892FC7}" type="slidenum">
              <a:rPr lang="en-IN" smtClean="0"/>
              <a:pPr>
                <a:defRPr/>
              </a:pPr>
              <a:t>71</a:t>
            </a:fld>
            <a:endParaRPr lang="en-IN"/>
          </a:p>
        </p:txBody>
      </p:sp>
      <p:pic>
        <p:nvPicPr>
          <p:cNvPr id="3074" name="Picture 2" descr="confused ಗೆ ಚಿತ್ರಗಳ ಫಲಿತಾಂಶಗಳು"/>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75296"/>
            <a:ext cx="7187045" cy="542180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578427" y="623888"/>
            <a:ext cx="7772400" cy="765175"/>
          </a:xfrm>
          <a:prstGeom prst="rect">
            <a:avLst/>
          </a:prstGeom>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lgn="ctr"/>
            <a:r>
              <a:rPr lang="en-US" b="1" spc="600" dirty="0" smtClean="0">
                <a:solidFill>
                  <a:srgbClr val="FF0000"/>
                </a:solidFill>
              </a:rPr>
              <a:t>Open for Discussion</a:t>
            </a:r>
            <a:endParaRPr lang="en-US" b="1" spc="600" dirty="0">
              <a:solidFill>
                <a:srgbClr val="FF0000"/>
              </a:solidFill>
            </a:endParaRPr>
          </a:p>
        </p:txBody>
      </p:sp>
    </p:spTree>
    <p:extLst>
      <p:ext uri="{BB962C8B-B14F-4D97-AF65-F5344CB8AC3E}">
        <p14:creationId xmlns:p14="http://schemas.microsoft.com/office/powerpoint/2010/main" val="434997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752833"/>
            <a:ext cx="9144000" cy="808038"/>
          </a:xfrm>
          <a:prstGeom prst="rect">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lgn="ctr"/>
            <a:r>
              <a:rPr lang="en-US" sz="4800" b="1" dirty="0" smtClean="0">
                <a:solidFill>
                  <a:srgbClr val="FFFF00"/>
                </a:solidFill>
              </a:rPr>
              <a:t>Reference Material   slide-4</a:t>
            </a:r>
            <a:endParaRPr lang="en-US" sz="4800" b="1" dirty="0">
              <a:solidFill>
                <a:srgbClr val="FFFF00"/>
              </a:solidFill>
            </a:endParaRPr>
          </a:p>
        </p:txBody>
      </p:sp>
      <p:sp>
        <p:nvSpPr>
          <p:cNvPr id="7" name="Content Placeholder 2"/>
          <p:cNvSpPr txBox="1">
            <a:spLocks/>
          </p:cNvSpPr>
          <p:nvPr/>
        </p:nvSpPr>
        <p:spPr>
          <a:xfrm>
            <a:off x="0" y="1600200"/>
            <a:ext cx="9144000" cy="5257800"/>
          </a:xfrm>
          <a:prstGeom prst="rect">
            <a:avLst/>
          </a:prstGeom>
          <a:noFill/>
          <a:ln>
            <a:solidFill>
              <a:srgbClr val="00B050"/>
            </a:solidFill>
          </a:ln>
          <a:effectLst>
            <a:innerShdw blurRad="63500" dist="50800" dir="5400000">
              <a:prstClr val="black">
                <a:alpha val="50000"/>
              </a:prstClr>
            </a:innerShdw>
          </a:effectLst>
        </p:spPr>
        <p:style>
          <a:lnRef idx="3">
            <a:schemeClr val="lt1"/>
          </a:lnRef>
          <a:fillRef idx="1">
            <a:schemeClr val="accent2"/>
          </a:fillRef>
          <a:effectRef idx="1">
            <a:schemeClr val="accent2"/>
          </a:effectRef>
          <a:fontRef idx="minor">
            <a:schemeClr val="lt1"/>
          </a:fontRef>
        </p:style>
        <p:txBody>
          <a:bodyPr>
            <a:noAutofit/>
          </a:bodyPr>
          <a:lstStyle>
            <a:lvl1pPr marL="0" indent="0" algn="ctr" defTabSz="685800" rtl="0" eaLnBrk="0" fontAlgn="base" hangingPunct="0">
              <a:lnSpc>
                <a:spcPct val="90000"/>
              </a:lnSpc>
              <a:spcBef>
                <a:spcPts val="750"/>
              </a:spcBef>
              <a:spcAft>
                <a:spcPct val="0"/>
              </a:spcAft>
              <a:buFont typeface="Arial" charset="0"/>
              <a:buNone/>
              <a:defRPr sz="2100" kern="1200">
                <a:solidFill>
                  <a:schemeClr val="tx1">
                    <a:tint val="75000"/>
                  </a:schemeClr>
                </a:solidFill>
                <a:latin typeface="+mn-lt"/>
                <a:ea typeface="+mn-ea"/>
                <a:cs typeface="+mn-cs"/>
              </a:defRPr>
            </a:lvl1pPr>
            <a:lvl2pPr marL="457200" indent="0" algn="ctr" defTabSz="685800" rtl="0" eaLnBrk="0" fontAlgn="base" hangingPunct="0">
              <a:lnSpc>
                <a:spcPct val="90000"/>
              </a:lnSpc>
              <a:spcBef>
                <a:spcPts val="375"/>
              </a:spcBef>
              <a:spcAft>
                <a:spcPct val="0"/>
              </a:spcAft>
              <a:buFont typeface="Arial" charset="0"/>
              <a:buNone/>
              <a:defRPr kern="1200">
                <a:solidFill>
                  <a:schemeClr val="tx1">
                    <a:tint val="75000"/>
                  </a:schemeClr>
                </a:solidFill>
                <a:latin typeface="+mn-lt"/>
                <a:ea typeface="+mn-ea"/>
                <a:cs typeface="+mn-cs"/>
              </a:defRPr>
            </a:lvl2pPr>
            <a:lvl3pPr marL="914400" indent="0" algn="ctr" defTabSz="685800" rtl="0" eaLnBrk="0" fontAlgn="base" hangingPunct="0">
              <a:lnSpc>
                <a:spcPct val="90000"/>
              </a:lnSpc>
              <a:spcBef>
                <a:spcPts val="375"/>
              </a:spcBef>
              <a:spcAft>
                <a:spcPct val="0"/>
              </a:spcAft>
              <a:buFont typeface="Arial" charset="0"/>
              <a:buNone/>
              <a:defRPr sz="1500" kern="1200">
                <a:solidFill>
                  <a:schemeClr val="tx1">
                    <a:tint val="75000"/>
                  </a:schemeClr>
                </a:solidFill>
                <a:latin typeface="+mn-lt"/>
                <a:ea typeface="+mn-ea"/>
                <a:cs typeface="+mn-cs"/>
              </a:defRPr>
            </a:lvl3pPr>
            <a:lvl4pPr marL="13716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4pPr>
            <a:lvl5pPr marL="18288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pPr algn="l"/>
            <a:r>
              <a:rPr lang="en-US" sz="2000" u="sng" dirty="0" smtClean="0">
                <a:solidFill>
                  <a:srgbClr val="C00000"/>
                </a:solidFill>
              </a:rPr>
              <a:t>Funding Agencies to carryout research in India:</a:t>
            </a:r>
            <a:endParaRPr lang="en-US" sz="2000" u="sng" dirty="0" smtClean="0">
              <a:solidFill>
                <a:srgbClr val="C00000"/>
              </a:solidFill>
              <a:hlinkClick r:id="rId2"/>
            </a:endParaRPr>
          </a:p>
          <a:p>
            <a:pPr marL="514350" indent="-514350" algn="l">
              <a:buAutoNum type="arabicPeriod"/>
            </a:pPr>
            <a:r>
              <a:rPr lang="en-US" sz="2000" dirty="0">
                <a:solidFill>
                  <a:srgbClr val="C00000"/>
                </a:solidFill>
                <a:hlinkClick r:id="rId3"/>
              </a:rPr>
              <a:t>https://</a:t>
            </a:r>
            <a:r>
              <a:rPr lang="en-US" sz="2000" dirty="0" smtClean="0">
                <a:solidFill>
                  <a:srgbClr val="C00000"/>
                </a:solidFill>
                <a:hlinkClick r:id="rId3"/>
              </a:rPr>
              <a:t>www.aicte-india.org/opportunities/students/research-funds</a:t>
            </a:r>
            <a:endParaRPr lang="en-US" sz="2000" dirty="0" smtClean="0">
              <a:solidFill>
                <a:srgbClr val="C00000"/>
              </a:solidFill>
            </a:endParaRPr>
          </a:p>
          <a:p>
            <a:pPr marL="514350" indent="-514350" algn="l">
              <a:buAutoNum type="arabicPeriod"/>
            </a:pPr>
            <a:r>
              <a:rPr lang="en-US" sz="2000" dirty="0">
                <a:solidFill>
                  <a:srgbClr val="C00000"/>
                </a:solidFill>
                <a:hlinkClick r:id="rId4"/>
              </a:rPr>
              <a:t>https://</a:t>
            </a:r>
            <a:r>
              <a:rPr lang="en-US" sz="2000" dirty="0" smtClean="0">
                <a:solidFill>
                  <a:srgbClr val="C00000"/>
                </a:solidFill>
                <a:hlinkClick r:id="rId4"/>
              </a:rPr>
              <a:t>www.nitt.edu/home/icsr/funding_agencies.pdf</a:t>
            </a:r>
            <a:endParaRPr lang="en-US" sz="2000" dirty="0" smtClean="0">
              <a:solidFill>
                <a:srgbClr val="C00000"/>
              </a:solidFill>
            </a:endParaRPr>
          </a:p>
          <a:p>
            <a:pPr marL="514350" indent="-514350" algn="l">
              <a:buAutoNum type="arabicPeriod"/>
            </a:pPr>
            <a:r>
              <a:rPr lang="en-US" sz="2000" dirty="0">
                <a:solidFill>
                  <a:srgbClr val="C00000"/>
                </a:solidFill>
                <a:hlinkClick r:id="rId5"/>
              </a:rPr>
              <a:t>https://www.meity.gov.in/</a:t>
            </a:r>
          </a:p>
          <a:p>
            <a:pPr marL="514350" indent="-514350" algn="l">
              <a:buAutoNum type="arabicPeriod"/>
            </a:pPr>
            <a:r>
              <a:rPr lang="en-US" sz="2000" dirty="0" smtClean="0">
                <a:solidFill>
                  <a:srgbClr val="C00000"/>
                </a:solidFill>
                <a:hlinkClick r:id="rId5"/>
              </a:rPr>
              <a:t>https</a:t>
            </a:r>
            <a:r>
              <a:rPr lang="en-US" sz="2000" dirty="0">
                <a:solidFill>
                  <a:srgbClr val="C00000"/>
                </a:solidFill>
                <a:hlinkClick r:id="rId5"/>
              </a:rPr>
              <a:t>://www.tifr.res.in</a:t>
            </a:r>
            <a:r>
              <a:rPr lang="en-US" sz="2000" dirty="0" smtClean="0">
                <a:solidFill>
                  <a:srgbClr val="C00000"/>
                </a:solidFill>
                <a:hlinkClick r:id="rId5"/>
              </a:rPr>
              <a:t>/</a:t>
            </a:r>
            <a:endParaRPr lang="en-US" sz="2000" dirty="0" smtClean="0">
              <a:solidFill>
                <a:srgbClr val="C00000"/>
              </a:solidFill>
            </a:endParaRPr>
          </a:p>
          <a:p>
            <a:pPr marL="514350" indent="-514350" algn="l">
              <a:buAutoNum type="arabicPeriod"/>
            </a:pPr>
            <a:r>
              <a:rPr lang="en-US" sz="2000" dirty="0">
                <a:solidFill>
                  <a:srgbClr val="C00000"/>
                </a:solidFill>
                <a:hlinkClick r:id="rId6"/>
              </a:rPr>
              <a:t>https://</a:t>
            </a:r>
            <a:r>
              <a:rPr lang="en-US" sz="2000" dirty="0" smtClean="0">
                <a:solidFill>
                  <a:srgbClr val="C00000"/>
                </a:solidFill>
                <a:hlinkClick r:id="rId6"/>
              </a:rPr>
              <a:t>www.ncbs.res.in/rdo/sponsor-grants</a:t>
            </a:r>
            <a:endParaRPr lang="en-US" sz="2000" dirty="0" smtClean="0">
              <a:solidFill>
                <a:srgbClr val="C00000"/>
              </a:solidFill>
            </a:endParaRPr>
          </a:p>
          <a:p>
            <a:pPr marL="514350" indent="-514350" algn="l">
              <a:buAutoNum type="arabicPeriod"/>
            </a:pPr>
            <a:r>
              <a:rPr lang="en-US" sz="2000" dirty="0">
                <a:solidFill>
                  <a:srgbClr val="C00000"/>
                </a:solidFill>
                <a:hlinkClick r:id="rId7"/>
              </a:rPr>
              <a:t>https://</a:t>
            </a:r>
            <a:r>
              <a:rPr lang="en-US" sz="2000" dirty="0" smtClean="0">
                <a:solidFill>
                  <a:srgbClr val="C00000"/>
                </a:solidFill>
                <a:hlinkClick r:id="rId7"/>
              </a:rPr>
              <a:t>aim.gov.in/aatmanirbhar-bharat-arise-anic.php</a:t>
            </a:r>
            <a:endParaRPr lang="en-US" sz="2000" dirty="0" smtClean="0">
              <a:solidFill>
                <a:srgbClr val="C00000"/>
              </a:solidFill>
            </a:endParaRPr>
          </a:p>
          <a:p>
            <a:pPr marL="514350" indent="-514350" algn="l">
              <a:buAutoNum type="arabicPeriod"/>
            </a:pPr>
            <a:r>
              <a:rPr lang="en-US" sz="2000" dirty="0">
                <a:solidFill>
                  <a:srgbClr val="C00000"/>
                </a:solidFill>
                <a:hlinkClick r:id="rId8"/>
              </a:rPr>
              <a:t>https://</a:t>
            </a:r>
            <a:r>
              <a:rPr lang="en-US" sz="2000" dirty="0" smtClean="0">
                <a:solidFill>
                  <a:srgbClr val="C00000"/>
                </a:solidFill>
                <a:hlinkClick r:id="rId8"/>
              </a:rPr>
              <a:t>www.serbonline.in/SERB/HomePage</a:t>
            </a:r>
            <a:endParaRPr lang="en-US" sz="2000" dirty="0" smtClean="0">
              <a:solidFill>
                <a:srgbClr val="C00000"/>
              </a:solidFill>
            </a:endParaRPr>
          </a:p>
          <a:p>
            <a:pPr marL="514350" indent="-514350" algn="l">
              <a:buAutoNum type="arabicPeriod"/>
            </a:pPr>
            <a:r>
              <a:rPr lang="en-US" sz="2000" dirty="0">
                <a:solidFill>
                  <a:srgbClr val="C00000"/>
                </a:solidFill>
                <a:hlinkClick r:id="rId9"/>
              </a:rPr>
              <a:t>https://www.dbtctep.gov.in</a:t>
            </a:r>
            <a:r>
              <a:rPr lang="en-US" sz="2000" dirty="0" smtClean="0">
                <a:solidFill>
                  <a:srgbClr val="C00000"/>
                </a:solidFill>
                <a:hlinkClick r:id="rId9"/>
              </a:rPr>
              <a:t>/</a:t>
            </a:r>
            <a:endParaRPr lang="en-US" sz="2000" dirty="0" smtClean="0">
              <a:solidFill>
                <a:srgbClr val="C00000"/>
              </a:solidFill>
            </a:endParaRPr>
          </a:p>
          <a:p>
            <a:pPr marL="514350" indent="-514350" algn="l">
              <a:buAutoNum type="arabicPeriod"/>
            </a:pPr>
            <a:r>
              <a:rPr lang="en-US" sz="2000" dirty="0">
                <a:solidFill>
                  <a:srgbClr val="C00000"/>
                </a:solidFill>
                <a:hlinkClick r:id="rId10"/>
              </a:rPr>
              <a:t>http://</a:t>
            </a:r>
            <a:r>
              <a:rPr lang="en-US" sz="2000" dirty="0" smtClean="0">
                <a:solidFill>
                  <a:srgbClr val="C00000"/>
                </a:solidFill>
                <a:hlinkClick r:id="rId10"/>
              </a:rPr>
              <a:t>dst.gov.in/sites/default/files/rfbr-interdisciplinary-call-05-feb-2016_0.pdf</a:t>
            </a:r>
            <a:endParaRPr lang="en-US" sz="2000" dirty="0" smtClean="0">
              <a:solidFill>
                <a:srgbClr val="C00000"/>
              </a:solidFill>
            </a:endParaRPr>
          </a:p>
          <a:p>
            <a:pPr marL="514350" indent="-514350" algn="l">
              <a:buAutoNum type="arabicPeriod"/>
            </a:pPr>
            <a:r>
              <a:rPr lang="en-US" sz="2000" dirty="0">
                <a:solidFill>
                  <a:srgbClr val="C00000"/>
                </a:solidFill>
                <a:hlinkClick r:id="rId11"/>
              </a:rPr>
              <a:t>http://</a:t>
            </a:r>
            <a:r>
              <a:rPr lang="en-US" sz="2000" dirty="0" smtClean="0">
                <a:solidFill>
                  <a:srgbClr val="C00000"/>
                </a:solidFill>
                <a:hlinkClick r:id="rId11"/>
              </a:rPr>
              <a:t>www.cefipra.org/Collaborative_Research.aspx</a:t>
            </a:r>
            <a:endParaRPr lang="en-US" sz="2000" dirty="0" smtClean="0">
              <a:solidFill>
                <a:srgbClr val="C00000"/>
              </a:solidFill>
            </a:endParaRPr>
          </a:p>
          <a:p>
            <a:pPr marL="514350" indent="-514350" algn="l">
              <a:buAutoNum type="arabicPeriod"/>
            </a:pPr>
            <a:r>
              <a:rPr lang="en-US" sz="2000" dirty="0">
                <a:solidFill>
                  <a:srgbClr val="C00000"/>
                </a:solidFill>
                <a:hlinkClick r:id="rId12"/>
              </a:rPr>
              <a:t>https://</a:t>
            </a:r>
            <a:r>
              <a:rPr lang="en-US" sz="2000" dirty="0" smtClean="0">
                <a:solidFill>
                  <a:srgbClr val="C00000"/>
                </a:solidFill>
                <a:hlinkClick r:id="rId12"/>
              </a:rPr>
              <a:t>dst.gov.in/scientific-programmes/scientific-engineering-research/fund-improvement-st-infrastructure-higher-educational-institutions-fist</a:t>
            </a:r>
            <a:endParaRPr lang="en-US" sz="2000" dirty="0" smtClean="0">
              <a:solidFill>
                <a:srgbClr val="C00000"/>
              </a:solidFill>
            </a:endParaRPr>
          </a:p>
          <a:p>
            <a:pPr marL="514350" indent="-514350" algn="l">
              <a:buAutoNum type="arabicPeriod"/>
            </a:pPr>
            <a:r>
              <a:rPr lang="en-US" sz="2000" dirty="0">
                <a:solidFill>
                  <a:srgbClr val="C00000"/>
                </a:solidFill>
                <a:hlinkClick r:id="rId13"/>
              </a:rPr>
              <a:t>https://</a:t>
            </a:r>
            <a:r>
              <a:rPr lang="en-US" sz="2000" dirty="0" smtClean="0">
                <a:solidFill>
                  <a:srgbClr val="C00000"/>
                </a:solidFill>
                <a:hlinkClick r:id="rId13"/>
              </a:rPr>
              <a:t>csirhrdg.res.in/Home/Index/1/Default/581/63</a:t>
            </a:r>
            <a:endParaRPr lang="en-US" sz="2000" dirty="0" smtClean="0">
              <a:solidFill>
                <a:srgbClr val="C00000"/>
              </a:solidFill>
            </a:endParaRPr>
          </a:p>
          <a:p>
            <a:pPr algn="l"/>
            <a:endParaRPr lang="en-US" sz="2000" dirty="0" smtClean="0">
              <a:solidFill>
                <a:srgbClr val="C00000"/>
              </a:solidFill>
            </a:endParaRPr>
          </a:p>
          <a:p>
            <a:pPr algn="l"/>
            <a:endParaRPr lang="en-US" sz="2000" dirty="0" smtClean="0">
              <a:solidFill>
                <a:srgbClr val="C00000"/>
              </a:solidFill>
            </a:endParaRPr>
          </a:p>
          <a:p>
            <a:pPr marL="514350" indent="-514350" algn="l">
              <a:buAutoNum type="arabicPeriod"/>
            </a:pPr>
            <a:endParaRPr lang="en-US" sz="2000" dirty="0" smtClean="0">
              <a:solidFill>
                <a:srgbClr val="C00000"/>
              </a:solidFill>
            </a:endParaRPr>
          </a:p>
        </p:txBody>
      </p:sp>
    </p:spTree>
    <p:extLst>
      <p:ext uri="{BB962C8B-B14F-4D97-AF65-F5344CB8AC3E}">
        <p14:creationId xmlns:p14="http://schemas.microsoft.com/office/powerpoint/2010/main" val="328625515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752833"/>
            <a:ext cx="9144000" cy="808038"/>
          </a:xfrm>
          <a:prstGeom prst="rect">
            <a:avLst/>
          </a:prstGeom>
          <a:solidFill>
            <a:srgbClr val="002060"/>
          </a:solidFill>
        </p:spPr>
        <p:style>
          <a:lnRef idx="2">
            <a:schemeClr val="dk1">
              <a:shade val="50000"/>
            </a:schemeClr>
          </a:lnRef>
          <a:fillRef idx="1">
            <a:schemeClr val="dk1"/>
          </a:fillRef>
          <a:effectRef idx="0">
            <a:schemeClr val="dk1"/>
          </a:effectRef>
          <a:fontRef idx="minor">
            <a:schemeClr val="lt1"/>
          </a:fontRef>
        </p:style>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a:lstStyle>
          <a:p>
            <a:pPr algn="ctr"/>
            <a:r>
              <a:rPr lang="en-US" sz="4800" b="1" dirty="0" smtClean="0">
                <a:solidFill>
                  <a:srgbClr val="FFFF00"/>
                </a:solidFill>
              </a:rPr>
              <a:t>Reference Material   slide-5</a:t>
            </a:r>
            <a:endParaRPr lang="en-US" sz="4800" b="1" dirty="0">
              <a:solidFill>
                <a:srgbClr val="FFFF00"/>
              </a:solidFill>
            </a:endParaRPr>
          </a:p>
        </p:txBody>
      </p:sp>
      <p:sp>
        <p:nvSpPr>
          <p:cNvPr id="7" name="Content Placeholder 2"/>
          <p:cNvSpPr txBox="1">
            <a:spLocks/>
          </p:cNvSpPr>
          <p:nvPr/>
        </p:nvSpPr>
        <p:spPr>
          <a:xfrm>
            <a:off x="0" y="1600200"/>
            <a:ext cx="9144000" cy="5257800"/>
          </a:xfrm>
          <a:prstGeom prst="rect">
            <a:avLst/>
          </a:prstGeom>
          <a:noFill/>
          <a:ln>
            <a:solidFill>
              <a:srgbClr val="00B050"/>
            </a:solidFill>
          </a:ln>
          <a:effectLst>
            <a:innerShdw blurRad="63500" dist="50800" dir="5400000">
              <a:prstClr val="black">
                <a:alpha val="50000"/>
              </a:prstClr>
            </a:innerShdw>
          </a:effectLst>
        </p:spPr>
        <p:style>
          <a:lnRef idx="3">
            <a:schemeClr val="lt1"/>
          </a:lnRef>
          <a:fillRef idx="1">
            <a:schemeClr val="accent2"/>
          </a:fillRef>
          <a:effectRef idx="1">
            <a:schemeClr val="accent2"/>
          </a:effectRef>
          <a:fontRef idx="minor">
            <a:schemeClr val="lt1"/>
          </a:fontRef>
        </p:style>
        <p:txBody>
          <a:bodyPr>
            <a:noAutofit/>
          </a:bodyPr>
          <a:lstStyle>
            <a:lvl1pPr marL="0" indent="0" algn="ctr" defTabSz="685800" rtl="0" eaLnBrk="0" fontAlgn="base" hangingPunct="0">
              <a:lnSpc>
                <a:spcPct val="90000"/>
              </a:lnSpc>
              <a:spcBef>
                <a:spcPts val="750"/>
              </a:spcBef>
              <a:spcAft>
                <a:spcPct val="0"/>
              </a:spcAft>
              <a:buFont typeface="Arial" charset="0"/>
              <a:buNone/>
              <a:defRPr sz="2100" kern="1200">
                <a:solidFill>
                  <a:schemeClr val="tx1">
                    <a:tint val="75000"/>
                  </a:schemeClr>
                </a:solidFill>
                <a:latin typeface="+mn-lt"/>
                <a:ea typeface="+mn-ea"/>
                <a:cs typeface="+mn-cs"/>
              </a:defRPr>
            </a:lvl1pPr>
            <a:lvl2pPr marL="457200" indent="0" algn="ctr" defTabSz="685800" rtl="0" eaLnBrk="0" fontAlgn="base" hangingPunct="0">
              <a:lnSpc>
                <a:spcPct val="90000"/>
              </a:lnSpc>
              <a:spcBef>
                <a:spcPts val="375"/>
              </a:spcBef>
              <a:spcAft>
                <a:spcPct val="0"/>
              </a:spcAft>
              <a:buFont typeface="Arial" charset="0"/>
              <a:buNone/>
              <a:defRPr kern="1200">
                <a:solidFill>
                  <a:schemeClr val="tx1">
                    <a:tint val="75000"/>
                  </a:schemeClr>
                </a:solidFill>
                <a:latin typeface="+mn-lt"/>
                <a:ea typeface="+mn-ea"/>
                <a:cs typeface="+mn-cs"/>
              </a:defRPr>
            </a:lvl2pPr>
            <a:lvl3pPr marL="914400" indent="0" algn="ctr" defTabSz="685800" rtl="0" eaLnBrk="0" fontAlgn="base" hangingPunct="0">
              <a:lnSpc>
                <a:spcPct val="90000"/>
              </a:lnSpc>
              <a:spcBef>
                <a:spcPts val="375"/>
              </a:spcBef>
              <a:spcAft>
                <a:spcPct val="0"/>
              </a:spcAft>
              <a:buFont typeface="Arial" charset="0"/>
              <a:buNone/>
              <a:defRPr sz="1500" kern="1200">
                <a:solidFill>
                  <a:schemeClr val="tx1">
                    <a:tint val="75000"/>
                  </a:schemeClr>
                </a:solidFill>
                <a:latin typeface="+mn-lt"/>
                <a:ea typeface="+mn-ea"/>
                <a:cs typeface="+mn-cs"/>
              </a:defRPr>
            </a:lvl3pPr>
            <a:lvl4pPr marL="13716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4pPr>
            <a:lvl5pPr marL="1828800" indent="0" algn="ctr" defTabSz="685800" rtl="0" eaLnBrk="0" fontAlgn="base" hangingPunct="0">
              <a:lnSpc>
                <a:spcPct val="90000"/>
              </a:lnSpc>
              <a:spcBef>
                <a:spcPts val="375"/>
              </a:spcBef>
              <a:spcAft>
                <a:spcPct val="0"/>
              </a:spcAft>
              <a:buFont typeface="Arial" charset="0"/>
              <a:buNone/>
              <a:defRPr sz="1300" kern="1200">
                <a:solidFill>
                  <a:schemeClr val="tx1">
                    <a:tint val="75000"/>
                  </a:schemeClr>
                </a:solidFill>
                <a:latin typeface="+mn-lt"/>
                <a:ea typeface="+mn-ea"/>
                <a:cs typeface="+mn-cs"/>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pPr algn="l"/>
            <a:r>
              <a:rPr lang="en-US" sz="2400" u="sng" dirty="0">
                <a:solidFill>
                  <a:srgbClr val="C00000"/>
                </a:solidFill>
              </a:rPr>
              <a:t>Government websites for Innovation and Challenges:</a:t>
            </a:r>
          </a:p>
          <a:p>
            <a:pPr marL="514350" indent="-514350" algn="l">
              <a:buAutoNum type="arabicPeriod"/>
            </a:pPr>
            <a:r>
              <a:rPr lang="en-US" sz="2400" dirty="0">
                <a:solidFill>
                  <a:srgbClr val="C00000"/>
                </a:solidFill>
                <a:hlinkClick r:id="rId2"/>
              </a:rPr>
              <a:t>https://www.india.gov.in/</a:t>
            </a:r>
          </a:p>
          <a:p>
            <a:pPr marL="514350" indent="-514350" algn="l">
              <a:buAutoNum type="arabicPeriod"/>
            </a:pPr>
            <a:r>
              <a:rPr lang="en-US" sz="2400" dirty="0">
                <a:solidFill>
                  <a:srgbClr val="C00000"/>
                </a:solidFill>
                <a:hlinkClick r:id="rId2"/>
              </a:rPr>
              <a:t>https://aim.gov.in/</a:t>
            </a:r>
            <a:endParaRPr lang="en-US" sz="2400" dirty="0">
              <a:solidFill>
                <a:srgbClr val="C00000"/>
              </a:solidFill>
            </a:endParaRPr>
          </a:p>
          <a:p>
            <a:pPr marL="514350" indent="-514350" algn="l">
              <a:buAutoNum type="arabicPeriod"/>
            </a:pPr>
            <a:r>
              <a:rPr lang="en-US" sz="2400" dirty="0">
                <a:solidFill>
                  <a:srgbClr val="C00000"/>
                </a:solidFill>
                <a:hlinkClick r:id="rId3"/>
              </a:rPr>
              <a:t>http://www.niti.gov.in/</a:t>
            </a:r>
            <a:endParaRPr lang="en-US" sz="2400" dirty="0">
              <a:solidFill>
                <a:srgbClr val="C00000"/>
              </a:solidFill>
            </a:endParaRPr>
          </a:p>
          <a:p>
            <a:pPr marL="514350" indent="-514350" algn="l">
              <a:buAutoNum type="arabicPeriod"/>
            </a:pPr>
            <a:r>
              <a:rPr lang="en-US" sz="2400" dirty="0">
                <a:solidFill>
                  <a:srgbClr val="C00000"/>
                </a:solidFill>
                <a:hlinkClick r:id="rId4"/>
              </a:rPr>
              <a:t>https://</a:t>
            </a:r>
            <a:r>
              <a:rPr lang="en-US" sz="2400" dirty="0" smtClean="0">
                <a:solidFill>
                  <a:srgbClr val="C00000"/>
                </a:solidFill>
                <a:hlinkClick r:id="rId4"/>
              </a:rPr>
              <a:t>www.makeinindia.com/atmanirbhar-bharat-abhiyaan</a:t>
            </a:r>
            <a:endParaRPr lang="en-US" sz="2400" dirty="0">
              <a:solidFill>
                <a:srgbClr val="C00000"/>
              </a:solidFill>
            </a:endParaRPr>
          </a:p>
          <a:p>
            <a:pPr algn="l"/>
            <a:r>
              <a:rPr lang="en-US" sz="2400" u="sng" dirty="0" smtClean="0">
                <a:solidFill>
                  <a:srgbClr val="C00000"/>
                </a:solidFill>
              </a:rPr>
              <a:t>Recognitions, Awards &amp; Accolades :</a:t>
            </a:r>
          </a:p>
          <a:p>
            <a:pPr marL="457200" indent="-457200" algn="l">
              <a:buAutoNum type="arabicPeriod"/>
            </a:pPr>
            <a:r>
              <a:rPr lang="en-US" sz="2400" u="sng" dirty="0" smtClean="0">
                <a:solidFill>
                  <a:srgbClr val="C00000"/>
                </a:solidFill>
                <a:hlinkClick r:id="rId5"/>
              </a:rPr>
              <a:t>https</a:t>
            </a:r>
            <a:r>
              <a:rPr lang="en-US" sz="2400" u="sng" dirty="0">
                <a:solidFill>
                  <a:srgbClr val="C00000"/>
                </a:solidFill>
                <a:hlinkClick r:id="rId5"/>
              </a:rPr>
              <a:t>://</a:t>
            </a:r>
            <a:r>
              <a:rPr lang="en-US" sz="2400" u="sng" dirty="0" smtClean="0">
                <a:solidFill>
                  <a:srgbClr val="C00000"/>
                </a:solidFill>
                <a:hlinkClick r:id="rId5"/>
              </a:rPr>
              <a:t>www.rolex.org/rolex-awards</a:t>
            </a:r>
          </a:p>
          <a:p>
            <a:pPr algn="l"/>
            <a:r>
              <a:rPr lang="en-US" sz="2400" u="sng" dirty="0" smtClean="0">
                <a:solidFill>
                  <a:srgbClr val="C00000"/>
                </a:solidFill>
              </a:rPr>
              <a:t>Patents websites:</a:t>
            </a:r>
          </a:p>
          <a:p>
            <a:pPr marL="457200" indent="-457200" algn="l">
              <a:buAutoNum type="arabicPeriod"/>
            </a:pPr>
            <a:r>
              <a:rPr lang="en-US" sz="2400" dirty="0">
                <a:solidFill>
                  <a:srgbClr val="C00000"/>
                </a:solidFill>
                <a:hlinkClick r:id="rId6"/>
              </a:rPr>
              <a:t>http://</a:t>
            </a:r>
            <a:r>
              <a:rPr lang="en-US" sz="2400" dirty="0" smtClean="0">
                <a:solidFill>
                  <a:srgbClr val="C00000"/>
                </a:solidFill>
                <a:hlinkClick r:id="rId6"/>
              </a:rPr>
              <a:t>www.ipindia.nic.in/patents.htm</a:t>
            </a:r>
          </a:p>
          <a:p>
            <a:pPr marL="457200" indent="-457200" algn="l">
              <a:buAutoNum type="arabicPeriod"/>
            </a:pPr>
            <a:r>
              <a:rPr lang="en-US" sz="2400" dirty="0">
                <a:solidFill>
                  <a:srgbClr val="C00000"/>
                </a:solidFill>
                <a:hlinkClick r:id="rId6"/>
              </a:rPr>
              <a:t>https://www.uspto.gov/patents-application-process/search-patents</a:t>
            </a:r>
          </a:p>
          <a:p>
            <a:pPr marL="457200" indent="-457200" algn="l">
              <a:buAutoNum type="arabicPeriod"/>
            </a:pPr>
            <a:r>
              <a:rPr lang="en-US" sz="2400" dirty="0" smtClean="0">
                <a:solidFill>
                  <a:srgbClr val="C00000"/>
                </a:solidFill>
                <a:hlinkClick r:id="rId6"/>
              </a:rPr>
              <a:t>https</a:t>
            </a:r>
            <a:r>
              <a:rPr lang="en-US" sz="2400" dirty="0">
                <a:solidFill>
                  <a:srgbClr val="C00000"/>
                </a:solidFill>
                <a:hlinkClick r:id="rId6"/>
              </a:rPr>
              <a:t>://www.epo.org</a:t>
            </a:r>
            <a:r>
              <a:rPr lang="en-US" sz="2400" dirty="0" smtClean="0">
                <a:solidFill>
                  <a:srgbClr val="C00000"/>
                </a:solidFill>
                <a:hlinkClick r:id="rId6"/>
              </a:rPr>
              <a:t>/</a:t>
            </a:r>
            <a:endParaRPr lang="en-US" sz="2400" dirty="0" smtClean="0">
              <a:solidFill>
                <a:srgbClr val="C00000"/>
              </a:solidFill>
            </a:endParaRPr>
          </a:p>
          <a:p>
            <a:pPr algn="l"/>
            <a:r>
              <a:rPr lang="en-US" sz="2400" dirty="0" smtClean="0">
                <a:solidFill>
                  <a:srgbClr val="C00000"/>
                </a:solidFill>
              </a:rPr>
              <a:t>IP Cell India: </a:t>
            </a:r>
            <a:r>
              <a:rPr lang="en-US" sz="2400" dirty="0" smtClean="0">
                <a:solidFill>
                  <a:srgbClr val="C00000"/>
                </a:solidFill>
                <a:hlinkClick r:id="rId7"/>
              </a:rPr>
              <a:t>https</a:t>
            </a:r>
            <a:r>
              <a:rPr lang="en-US" sz="2400" dirty="0">
                <a:solidFill>
                  <a:srgbClr val="C00000"/>
                </a:solidFill>
                <a:hlinkClick r:id="rId7"/>
              </a:rPr>
              <a:t>://www.ipindia.gov.in</a:t>
            </a:r>
            <a:r>
              <a:rPr lang="en-US" sz="2400" dirty="0" smtClean="0">
                <a:solidFill>
                  <a:srgbClr val="C00000"/>
                </a:solidFill>
                <a:hlinkClick r:id="rId7"/>
              </a:rPr>
              <a:t>/</a:t>
            </a:r>
            <a:endParaRPr lang="en-US" sz="2400" dirty="0" smtClean="0">
              <a:solidFill>
                <a:srgbClr val="C00000"/>
              </a:solidFill>
            </a:endParaRPr>
          </a:p>
          <a:p>
            <a:pPr marL="457200" indent="-457200" algn="l">
              <a:buAutoNum type="arabicPeriod"/>
            </a:pPr>
            <a:endParaRPr lang="en-US" sz="2400" dirty="0" smtClean="0">
              <a:solidFill>
                <a:srgbClr val="C00000"/>
              </a:solidFill>
            </a:endParaRPr>
          </a:p>
          <a:p>
            <a:pPr marL="457200" indent="-457200" algn="l">
              <a:buAutoNum type="arabicPeriod"/>
            </a:pPr>
            <a:endParaRPr lang="en-US" sz="2400" dirty="0" smtClean="0">
              <a:solidFill>
                <a:srgbClr val="C00000"/>
              </a:solidFill>
            </a:endParaRPr>
          </a:p>
          <a:p>
            <a:pPr marL="457200" indent="-457200" algn="l">
              <a:buAutoNum type="arabicPeriod"/>
            </a:pPr>
            <a:endParaRPr lang="en-US" sz="2400" dirty="0">
              <a:solidFill>
                <a:srgbClr val="C00000"/>
              </a:solidFill>
              <a:hlinkClick r:id="rId5"/>
            </a:endParaRPr>
          </a:p>
          <a:p>
            <a:pPr marL="457200" indent="-457200" algn="l">
              <a:buAutoNum type="arabicPeriod"/>
            </a:pPr>
            <a:endParaRPr lang="en-US" sz="2400" u="sng" dirty="0" smtClean="0">
              <a:solidFill>
                <a:srgbClr val="C00000"/>
              </a:solidFill>
              <a:hlinkClick r:id="rId5"/>
            </a:endParaRPr>
          </a:p>
          <a:p>
            <a:pPr marL="457200" indent="-457200" algn="l">
              <a:buAutoNum type="arabicPeriod"/>
            </a:pPr>
            <a:endParaRPr lang="en-US" sz="2400" u="sng" dirty="0" smtClean="0">
              <a:solidFill>
                <a:srgbClr val="C00000"/>
              </a:solidFill>
              <a:hlinkClick r:id="rId5"/>
            </a:endParaRPr>
          </a:p>
          <a:p>
            <a:pPr marL="514350" indent="-514350" algn="l">
              <a:buAutoNum type="arabicPeriod"/>
            </a:pPr>
            <a:endParaRPr lang="en-US" sz="2400" dirty="0" smtClean="0">
              <a:solidFill>
                <a:srgbClr val="C00000"/>
              </a:solidFill>
            </a:endParaRPr>
          </a:p>
          <a:p>
            <a:pPr marL="514350" indent="-514350" algn="l">
              <a:buAutoNum type="arabicPeriod"/>
            </a:pPr>
            <a:endParaRPr lang="en-US" sz="2400" dirty="0" smtClean="0">
              <a:solidFill>
                <a:srgbClr val="C00000"/>
              </a:solidFill>
            </a:endParaRPr>
          </a:p>
          <a:p>
            <a:pPr marL="514350" indent="-514350" algn="l">
              <a:buAutoNum type="arabicPeriod"/>
            </a:pPr>
            <a:endParaRPr lang="en-US" sz="2400" dirty="0" smtClean="0">
              <a:solidFill>
                <a:srgbClr val="C00000"/>
              </a:solidFill>
            </a:endParaRPr>
          </a:p>
        </p:txBody>
      </p:sp>
    </p:spTree>
    <p:extLst>
      <p:ext uri="{BB962C8B-B14F-4D97-AF65-F5344CB8AC3E}">
        <p14:creationId xmlns:p14="http://schemas.microsoft.com/office/powerpoint/2010/main" val="76223822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4769</TotalTime>
  <Words>6463</Words>
  <Application>Microsoft Office PowerPoint</Application>
  <PresentationFormat>On-screen Show (4:3)</PresentationFormat>
  <Paragraphs>561</Paragraphs>
  <Slides>71</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71</vt:i4>
      </vt:variant>
    </vt:vector>
  </HeadingPairs>
  <TitlesOfParts>
    <vt:vector size="79" baseType="lpstr">
      <vt:lpstr>Arial</vt:lpstr>
      <vt:lpstr>Arial Black</vt:lpstr>
      <vt:lpstr>Calibri</vt:lpstr>
      <vt:lpstr>Calibri Light</vt:lpstr>
      <vt:lpstr>Lucida Sans</vt:lpstr>
      <vt:lpstr>Times New Roman</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Module-1 – Research Methodology – 06 Hours</vt:lpstr>
      <vt:lpstr>Module-2 – Defining the Research problem – 05 Hours</vt:lpstr>
      <vt:lpstr>Module-3 – Reviewing the Literature – 05 Hours</vt:lpstr>
      <vt:lpstr>Module-4 – Research Design and Data Collection –05 Hours</vt:lpstr>
      <vt:lpstr>Module-5 – Interpretation and Report Writing, Intellectual Property (IP) Acts – 06 Hours </vt:lpstr>
      <vt:lpstr>DOMAINS</vt:lpstr>
      <vt:lpstr>Meaning of Re+search: Research refers to a search for knowledge.  It is a movement from known to unknown  or  Research is an art of scientific investigation  or Research is an academic activity and as such the term should be used in a technical sense. According to Clifford Woody, Research comprises defining and redefining problems, formulating hypothesis or suggested solutions; collecting, organizing, and evaluating data; making deductions and reaching conclusions to determine whether they fit the formulating hypothesis </vt:lpstr>
      <vt:lpstr>PowerPoint Presentation</vt:lpstr>
      <vt:lpstr>Objectives of Research – The purpose of research is to discover answers to questions through the application of scientific procedures</vt:lpstr>
      <vt:lpstr>Types of Research</vt:lpstr>
      <vt:lpstr>Types of Research Continued</vt:lpstr>
      <vt:lpstr>Types of Research Continued</vt:lpstr>
      <vt:lpstr>Types of Research Continued</vt:lpstr>
      <vt:lpstr>Types of Research Continued</vt:lpstr>
      <vt:lpstr>PowerPoint Presentation</vt:lpstr>
      <vt:lpstr>PowerPoint Presentation</vt:lpstr>
      <vt:lpstr>Research Approaches – There are two basic approaches</vt:lpstr>
      <vt:lpstr>Significance of Research</vt:lpstr>
      <vt:lpstr>Research Methods versus Methodology</vt:lpstr>
      <vt:lpstr>Research Techniques: Refer to the behavior and instruments we use in performing research operations such as making observations, recording data, techniques of processing data and the like.  Research Methods: Refer to the behavior and instruments used in selecting and constructing research technique</vt:lpstr>
      <vt:lpstr>PowerPoint Presentation</vt:lpstr>
      <vt:lpstr>Research Methodology: It is a way to systematically solve the research problem. It may be understood as a science of studying how research is done scientifically.  Note: It is necessary for the researcher to know not only the research methods/techniques but also the methodology.   It is necessary for the researcher to design his methodology for his problem as the same may differ from problem to problem.  In research the scientist/researcher/student/faculty has to expose the research decisions to evaluation before they are implemented. </vt:lpstr>
      <vt:lpstr>Research methodology has many dimensions and research methods do constitute a part of the research methodology.  The scope of research methodology is wider than that of research methods.    Thus, when we talk of research methodology we not only talk of the research methods but also consider the logic behind the methods we use in the context of our research study and explain why we are using a particular method or technique and why we are not using others so that research results are capable of being evaluated either by the researcher himself or by others.</vt:lpstr>
      <vt:lpstr>1) Why a research study has been undertaken? 2) How the research problem has been defined ? 3) In what way and why the hypothesis has been formulated? 4) What data have been collected ? 5) What particular method has been adopted? 6) Why particular technique of analysing data has been used and a host of similar other questions are usually answered when we talk of research methodology concerning a research problem or study.</vt:lpstr>
      <vt:lpstr>Research and Scientific Method </vt:lpstr>
      <vt:lpstr>Research and Scientific Method continued… </vt:lpstr>
      <vt:lpstr>Importance of Knowing How Research is Done </vt:lpstr>
      <vt:lpstr>PowerPoint Presentation</vt:lpstr>
      <vt:lpstr>Steps provides a useful procedural guideline regarding the research process</vt:lpstr>
      <vt:lpstr>1. Formulating the research problem:</vt:lpstr>
      <vt:lpstr>The researcher must at the same time examine all available literature to get himself acquainted with the selected problem. He may review two types of literature.  The conceptual literature concerning the concepts and theories              The empirical literature consisting of studies made earlier which are similar to the one proposed.  The researcher rephrases the problem into analytical or operational terms i.e., to put the problem in as specific terms as possible.  This task of formulating, or defining, a research problem is a step of greatest importance in the entire research process </vt:lpstr>
      <vt:lpstr>2. Extensive literature survey: </vt:lpstr>
      <vt:lpstr>3. Development of working hypotheses:</vt:lpstr>
      <vt:lpstr>PowerPoint Presentation</vt:lpstr>
      <vt:lpstr>4. Preparing the research design:</vt:lpstr>
      <vt:lpstr>PowerPoint Presentation</vt:lpstr>
      <vt:lpstr>5. Determining sample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 Collecting the data:</vt:lpstr>
      <vt:lpstr>PowerPoint Presentation</vt:lpstr>
      <vt:lpstr>7. Execution of the project: </vt:lpstr>
      <vt:lpstr>8. Analysis of data: </vt:lpstr>
      <vt:lpstr>PowerPoint Presentation</vt:lpstr>
      <vt:lpstr>9. Hypothesis-testing: </vt:lpstr>
      <vt:lpstr>10. Generalisations and interpretation:</vt:lpstr>
      <vt:lpstr>11. Preparation of the report or the thesis: </vt:lpstr>
      <vt:lpstr>PowerPoint Presentation</vt:lpstr>
      <vt:lpstr>PowerPoint Presentation</vt:lpstr>
      <vt:lpstr>Criteria of Good Research </vt:lpstr>
      <vt:lpstr>Criteria of Good Research Alternatively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Shivakumara T</dc:creator>
  <cp:lastModifiedBy>Shivakumara T</cp:lastModifiedBy>
  <cp:revision>163</cp:revision>
  <dcterms:created xsi:type="dcterms:W3CDTF">2020-12-18T03:42:07Z</dcterms:created>
  <dcterms:modified xsi:type="dcterms:W3CDTF">2023-03-06T07:43:28Z</dcterms:modified>
</cp:coreProperties>
</file>