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a:p>
        </p:txBody>
      </p:sp>
      <p:sp>
        <p:nvSpPr>
          <p:cNvPr id="4" name="Google Shape;4;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6" name="Google Shape;6;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 name="Google Shape;7;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9" name="Google Shape;9;n"/>
          <p:cNvSpPr txBox="1"/>
          <p:nvPr>
            <p:ph idx="4"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5" name="Google Shape;3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 name="Google Shape;3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51" name="Google Shape;15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2" name="Google Shape;15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71" name="Google Shape;17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2" name="Google Shape;17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82" name="Google Shape;18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3" name="Google Shape;18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90" name="Google Shape;19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1" name="Google Shape;19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08" name="Google Shape;20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9" name="Google Shape;20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27" name="Google Shape;22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8" name="Google Shape;22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43" name="Google Shape;24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4" name="Google Shape;24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62" name="Google Shape;26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3" name="Google Shape;26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81" name="Google Shape;28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2" name="Google Shape;28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92" name="Google Shape;29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3" name="Google Shape;293;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4" name="Google Shape;4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5" name="Google Shape;4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11" name="Google Shape;31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2" name="Google Shape;312;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22" name="Google Shape;32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3" name="Google Shape;323;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33" name="Google Shape;33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34" name="Google Shape;33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52" name="Google Shape;35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3" name="Google Shape;35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69" name="Google Shape;36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70" name="Google Shape;37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80" name="Google Shape;38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1" name="Google Shape;38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95" name="Google Shape;39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6" name="Google Shape;396;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10" name="Google Shape;41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11" name="Google Shape;411;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27" name="Google Shape;42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28" name="Google Shape;428;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38" name="Google Shape;43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39" name="Google Shape;439;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3" name="Google Shape;6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49" name="Google Shape;44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50" name="Google Shape;450;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3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66" name="Google Shape;46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67" name="Google Shape;467;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77" name="Google Shape;47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78" name="Google Shape;478;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92" name="Google Shape;49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93" name="Google Shape;493;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3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03" name="Google Shape;50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04" name="Google Shape;504;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3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22" name="Google Shape;52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23" name="Google Shape;523;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3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33" name="Google Shape;53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34" name="Google Shape;534;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3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52" name="Google Shape;55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53" name="Google Shape;553;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3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63" name="Google Shape;56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64" name="Google Shape;564;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3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80" name="Google Shape;58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81" name="Google Shape;581;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75" name="Google Shape;7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4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91" name="Google Shape;59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92" name="Google Shape;592;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4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08" name="Google Shape;60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09" name="Google Shape;609;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4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25" name="Google Shape;62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26" name="Google Shape;626;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4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42" name="Google Shape;64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43" name="Google Shape;643;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2" name="Google Shape;66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9" name="Google Shape;66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3" name="Google Shape;68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0" name="Google Shape;690;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7" name="Google Shape;69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91" name="Google Shape;9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2" name="Google Shape;9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4" name="Google Shape;70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1" name="Google Shape;711;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06" name="Google Shape;10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7" name="Google Shape;10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17" name="Google Shape;11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8" name="Google Shape;11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29" name="Google Shape;12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0" name="Google Shape;13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40" name="Google Shape;14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1" name="Google Shape;14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only" type="objOnly">
  <p:cSld name="OBJECT_ONLY">
    <p:spTree>
      <p:nvGrpSpPr>
        <p:cNvPr id="14" name="Shape 14"/>
        <p:cNvGrpSpPr/>
        <p:nvPr/>
      </p:nvGrpSpPr>
      <p:grpSpPr>
        <a:xfrm>
          <a:off x="0" y="0"/>
          <a:ext cx="0" cy="0"/>
          <a:chOff x="0" y="0"/>
          <a:chExt cx="0" cy="0"/>
        </a:xfrm>
      </p:grpSpPr>
      <p:sp>
        <p:nvSpPr>
          <p:cNvPr id="15" name="Google Shape;15;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6" name="Google Shape;16;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7" name="Google Shape;17;p2"/>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algn="l">
              <a:lnSpc>
                <a:spcPct val="100000"/>
              </a:lnSpc>
              <a:spcBef>
                <a:spcPts val="0"/>
              </a:spcBef>
              <a:spcAft>
                <a:spcPts val="0"/>
              </a:spcAft>
              <a:buNone/>
              <a:defRPr b="1" sz="2000">
                <a:latin typeface="Arial"/>
                <a:ea typeface="Arial"/>
                <a:cs typeface="Arial"/>
                <a:sym typeface="Arial"/>
              </a:defRPr>
            </a:lvl1pPr>
            <a:lvl2pPr indent="0" lvl="1" marL="0" algn="l">
              <a:lnSpc>
                <a:spcPct val="100000"/>
              </a:lnSpc>
              <a:spcBef>
                <a:spcPts val="0"/>
              </a:spcBef>
              <a:spcAft>
                <a:spcPts val="0"/>
              </a:spcAft>
              <a:buNone/>
              <a:defRPr b="1" sz="2000">
                <a:latin typeface="Arial"/>
                <a:ea typeface="Arial"/>
                <a:cs typeface="Arial"/>
                <a:sym typeface="Arial"/>
              </a:defRPr>
            </a:lvl2pPr>
            <a:lvl3pPr indent="0" lvl="2" marL="0" algn="l">
              <a:lnSpc>
                <a:spcPct val="100000"/>
              </a:lnSpc>
              <a:spcBef>
                <a:spcPts val="0"/>
              </a:spcBef>
              <a:spcAft>
                <a:spcPts val="0"/>
              </a:spcAft>
              <a:buNone/>
              <a:defRPr b="1" sz="2000">
                <a:latin typeface="Arial"/>
                <a:ea typeface="Arial"/>
                <a:cs typeface="Arial"/>
                <a:sym typeface="Arial"/>
              </a:defRPr>
            </a:lvl3pPr>
            <a:lvl4pPr indent="0" lvl="3" marL="0" algn="l">
              <a:lnSpc>
                <a:spcPct val="100000"/>
              </a:lnSpc>
              <a:spcBef>
                <a:spcPts val="0"/>
              </a:spcBef>
              <a:spcAft>
                <a:spcPts val="0"/>
              </a:spcAft>
              <a:buNone/>
              <a:defRPr b="1" sz="2000">
                <a:latin typeface="Arial"/>
                <a:ea typeface="Arial"/>
                <a:cs typeface="Arial"/>
                <a:sym typeface="Arial"/>
              </a:defRPr>
            </a:lvl4pPr>
            <a:lvl5pPr indent="0" lvl="4" marL="0" algn="l">
              <a:lnSpc>
                <a:spcPct val="100000"/>
              </a:lnSpc>
              <a:spcBef>
                <a:spcPts val="0"/>
              </a:spcBef>
              <a:spcAft>
                <a:spcPts val="0"/>
              </a:spcAft>
              <a:buNone/>
              <a:defRPr b="1" sz="2000">
                <a:latin typeface="Arial"/>
                <a:ea typeface="Arial"/>
                <a:cs typeface="Arial"/>
                <a:sym typeface="Arial"/>
              </a:defRPr>
            </a:lvl5pPr>
            <a:lvl6pPr indent="0" lvl="5" marL="0" algn="l">
              <a:lnSpc>
                <a:spcPct val="100000"/>
              </a:lnSpc>
              <a:spcBef>
                <a:spcPts val="0"/>
              </a:spcBef>
              <a:spcAft>
                <a:spcPts val="0"/>
              </a:spcAft>
              <a:buNone/>
              <a:defRPr b="1" sz="2000">
                <a:latin typeface="Arial"/>
                <a:ea typeface="Arial"/>
                <a:cs typeface="Arial"/>
                <a:sym typeface="Arial"/>
              </a:defRPr>
            </a:lvl6pPr>
            <a:lvl7pPr indent="0" lvl="6" marL="0" algn="l">
              <a:lnSpc>
                <a:spcPct val="100000"/>
              </a:lnSpc>
              <a:spcBef>
                <a:spcPts val="0"/>
              </a:spcBef>
              <a:spcAft>
                <a:spcPts val="0"/>
              </a:spcAft>
              <a:buNone/>
              <a:defRPr b="1" sz="2000">
                <a:latin typeface="Arial"/>
                <a:ea typeface="Arial"/>
                <a:cs typeface="Arial"/>
                <a:sym typeface="Arial"/>
              </a:defRPr>
            </a:lvl7pPr>
            <a:lvl8pPr indent="0" lvl="7" marL="0" algn="l">
              <a:lnSpc>
                <a:spcPct val="100000"/>
              </a:lnSpc>
              <a:spcBef>
                <a:spcPts val="0"/>
              </a:spcBef>
              <a:spcAft>
                <a:spcPts val="0"/>
              </a:spcAft>
              <a:buNone/>
              <a:defRPr b="1" sz="2000">
                <a:latin typeface="Arial"/>
                <a:ea typeface="Arial"/>
                <a:cs typeface="Arial"/>
                <a:sym typeface="Arial"/>
              </a:defRPr>
            </a:lvl8pPr>
            <a:lvl9pPr indent="0" lvl="8" marL="0" algn="l">
              <a:lnSpc>
                <a:spcPct val="100000"/>
              </a:lnSpc>
              <a:spcBef>
                <a:spcPts val="0"/>
              </a:spcBef>
              <a:spcAft>
                <a:spcPts val="0"/>
              </a:spcAft>
              <a:buNone/>
              <a:defRPr b="1" sz="2000">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0" name="Google Shape;20;p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1" name="Google Shape;21;p3"/>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algn="l">
              <a:lnSpc>
                <a:spcPct val="100000"/>
              </a:lnSpc>
              <a:spcBef>
                <a:spcPts val="0"/>
              </a:spcBef>
              <a:spcAft>
                <a:spcPts val="0"/>
              </a:spcAft>
              <a:buNone/>
              <a:defRPr b="1" sz="2000">
                <a:latin typeface="Arial"/>
                <a:ea typeface="Arial"/>
                <a:cs typeface="Arial"/>
                <a:sym typeface="Arial"/>
              </a:defRPr>
            </a:lvl1pPr>
            <a:lvl2pPr indent="0" lvl="1" marL="0" algn="l">
              <a:lnSpc>
                <a:spcPct val="100000"/>
              </a:lnSpc>
              <a:spcBef>
                <a:spcPts val="0"/>
              </a:spcBef>
              <a:spcAft>
                <a:spcPts val="0"/>
              </a:spcAft>
              <a:buNone/>
              <a:defRPr b="1" sz="2000">
                <a:latin typeface="Arial"/>
                <a:ea typeface="Arial"/>
                <a:cs typeface="Arial"/>
                <a:sym typeface="Arial"/>
              </a:defRPr>
            </a:lvl2pPr>
            <a:lvl3pPr indent="0" lvl="2" marL="0" algn="l">
              <a:lnSpc>
                <a:spcPct val="100000"/>
              </a:lnSpc>
              <a:spcBef>
                <a:spcPts val="0"/>
              </a:spcBef>
              <a:spcAft>
                <a:spcPts val="0"/>
              </a:spcAft>
              <a:buNone/>
              <a:defRPr b="1" sz="2000">
                <a:latin typeface="Arial"/>
                <a:ea typeface="Arial"/>
                <a:cs typeface="Arial"/>
                <a:sym typeface="Arial"/>
              </a:defRPr>
            </a:lvl3pPr>
            <a:lvl4pPr indent="0" lvl="3" marL="0" algn="l">
              <a:lnSpc>
                <a:spcPct val="100000"/>
              </a:lnSpc>
              <a:spcBef>
                <a:spcPts val="0"/>
              </a:spcBef>
              <a:spcAft>
                <a:spcPts val="0"/>
              </a:spcAft>
              <a:buNone/>
              <a:defRPr b="1" sz="2000">
                <a:latin typeface="Arial"/>
                <a:ea typeface="Arial"/>
                <a:cs typeface="Arial"/>
                <a:sym typeface="Arial"/>
              </a:defRPr>
            </a:lvl4pPr>
            <a:lvl5pPr indent="0" lvl="4" marL="0" algn="l">
              <a:lnSpc>
                <a:spcPct val="100000"/>
              </a:lnSpc>
              <a:spcBef>
                <a:spcPts val="0"/>
              </a:spcBef>
              <a:spcAft>
                <a:spcPts val="0"/>
              </a:spcAft>
              <a:buNone/>
              <a:defRPr b="1" sz="2000">
                <a:latin typeface="Arial"/>
                <a:ea typeface="Arial"/>
                <a:cs typeface="Arial"/>
                <a:sym typeface="Arial"/>
              </a:defRPr>
            </a:lvl5pPr>
            <a:lvl6pPr indent="0" lvl="5" marL="0" algn="l">
              <a:lnSpc>
                <a:spcPct val="100000"/>
              </a:lnSpc>
              <a:spcBef>
                <a:spcPts val="0"/>
              </a:spcBef>
              <a:spcAft>
                <a:spcPts val="0"/>
              </a:spcAft>
              <a:buNone/>
              <a:defRPr b="1" sz="2000">
                <a:latin typeface="Arial"/>
                <a:ea typeface="Arial"/>
                <a:cs typeface="Arial"/>
                <a:sym typeface="Arial"/>
              </a:defRPr>
            </a:lvl6pPr>
            <a:lvl7pPr indent="0" lvl="6" marL="0" algn="l">
              <a:lnSpc>
                <a:spcPct val="100000"/>
              </a:lnSpc>
              <a:spcBef>
                <a:spcPts val="0"/>
              </a:spcBef>
              <a:spcAft>
                <a:spcPts val="0"/>
              </a:spcAft>
              <a:buNone/>
              <a:defRPr b="1" sz="2000">
                <a:latin typeface="Arial"/>
                <a:ea typeface="Arial"/>
                <a:cs typeface="Arial"/>
                <a:sym typeface="Arial"/>
              </a:defRPr>
            </a:lvl7pPr>
            <a:lvl8pPr indent="0" lvl="7" marL="0" algn="l">
              <a:lnSpc>
                <a:spcPct val="100000"/>
              </a:lnSpc>
              <a:spcBef>
                <a:spcPts val="0"/>
              </a:spcBef>
              <a:spcAft>
                <a:spcPts val="0"/>
              </a:spcAft>
              <a:buNone/>
              <a:defRPr b="1" sz="2000">
                <a:latin typeface="Arial"/>
                <a:ea typeface="Arial"/>
                <a:cs typeface="Arial"/>
                <a:sym typeface="Arial"/>
              </a:defRPr>
            </a:lvl8pPr>
            <a:lvl9pPr indent="0" lvl="8" marL="0" algn="l">
              <a:lnSpc>
                <a:spcPct val="100000"/>
              </a:lnSpc>
              <a:spcBef>
                <a:spcPts val="0"/>
              </a:spcBef>
              <a:spcAft>
                <a:spcPts val="0"/>
              </a:spcAft>
              <a:buNone/>
              <a:defRPr b="1" sz="2000">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285750" lvl="5" marL="2743200" algn="l">
              <a:lnSpc>
                <a:spcPct val="100000"/>
              </a:lnSpc>
              <a:spcBef>
                <a:spcPts val="360"/>
              </a:spcBef>
              <a:spcAft>
                <a:spcPts val="0"/>
              </a:spcAft>
              <a:buSzPts val="900"/>
              <a:buChar char="■"/>
              <a:defRPr/>
            </a:lvl6pPr>
            <a:lvl7pPr indent="-285750" lvl="6" marL="3200400" algn="l">
              <a:lnSpc>
                <a:spcPct val="100000"/>
              </a:lnSpc>
              <a:spcBef>
                <a:spcPts val="360"/>
              </a:spcBef>
              <a:spcAft>
                <a:spcPts val="0"/>
              </a:spcAft>
              <a:buSzPts val="900"/>
              <a:buChar char="■"/>
              <a:defRPr/>
            </a:lvl7pPr>
            <a:lvl8pPr indent="-285750" lvl="7" marL="3657600" algn="l">
              <a:lnSpc>
                <a:spcPct val="100000"/>
              </a:lnSpc>
              <a:spcBef>
                <a:spcPts val="360"/>
              </a:spcBef>
              <a:spcAft>
                <a:spcPts val="0"/>
              </a:spcAft>
              <a:buSzPts val="900"/>
              <a:buChar char="■"/>
              <a:defRPr/>
            </a:lvl8pPr>
            <a:lvl9pPr indent="-285750" lvl="8" marL="4114800" algn="l">
              <a:lnSpc>
                <a:spcPct val="100000"/>
              </a:lnSpc>
              <a:spcBef>
                <a:spcPts val="360"/>
              </a:spcBef>
              <a:spcAft>
                <a:spcPts val="0"/>
              </a:spcAft>
              <a:buSzPts val="900"/>
              <a:buChar char="■"/>
              <a:defRPr/>
            </a:lvl9pPr>
          </a:lstStyle>
          <a:p/>
        </p:txBody>
      </p:sp>
      <p:sp>
        <p:nvSpPr>
          <p:cNvPr id="25" name="Google Shape;25;p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6" name="Google Shape;26;p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7" name="Google Shape;27;p4"/>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algn="l">
              <a:lnSpc>
                <a:spcPct val="100000"/>
              </a:lnSpc>
              <a:spcBef>
                <a:spcPts val="0"/>
              </a:spcBef>
              <a:spcAft>
                <a:spcPts val="0"/>
              </a:spcAft>
              <a:buNone/>
              <a:defRPr b="1" sz="2000">
                <a:latin typeface="Arial"/>
                <a:ea typeface="Arial"/>
                <a:cs typeface="Arial"/>
                <a:sym typeface="Arial"/>
              </a:defRPr>
            </a:lvl1pPr>
            <a:lvl2pPr indent="0" lvl="1" marL="0" algn="l">
              <a:lnSpc>
                <a:spcPct val="100000"/>
              </a:lnSpc>
              <a:spcBef>
                <a:spcPts val="0"/>
              </a:spcBef>
              <a:spcAft>
                <a:spcPts val="0"/>
              </a:spcAft>
              <a:buNone/>
              <a:defRPr b="1" sz="2000">
                <a:latin typeface="Arial"/>
                <a:ea typeface="Arial"/>
                <a:cs typeface="Arial"/>
                <a:sym typeface="Arial"/>
              </a:defRPr>
            </a:lvl2pPr>
            <a:lvl3pPr indent="0" lvl="2" marL="0" algn="l">
              <a:lnSpc>
                <a:spcPct val="100000"/>
              </a:lnSpc>
              <a:spcBef>
                <a:spcPts val="0"/>
              </a:spcBef>
              <a:spcAft>
                <a:spcPts val="0"/>
              </a:spcAft>
              <a:buNone/>
              <a:defRPr b="1" sz="2000">
                <a:latin typeface="Arial"/>
                <a:ea typeface="Arial"/>
                <a:cs typeface="Arial"/>
                <a:sym typeface="Arial"/>
              </a:defRPr>
            </a:lvl3pPr>
            <a:lvl4pPr indent="0" lvl="3" marL="0" algn="l">
              <a:lnSpc>
                <a:spcPct val="100000"/>
              </a:lnSpc>
              <a:spcBef>
                <a:spcPts val="0"/>
              </a:spcBef>
              <a:spcAft>
                <a:spcPts val="0"/>
              </a:spcAft>
              <a:buNone/>
              <a:defRPr b="1" sz="2000">
                <a:latin typeface="Arial"/>
                <a:ea typeface="Arial"/>
                <a:cs typeface="Arial"/>
                <a:sym typeface="Arial"/>
              </a:defRPr>
            </a:lvl4pPr>
            <a:lvl5pPr indent="0" lvl="4" marL="0" algn="l">
              <a:lnSpc>
                <a:spcPct val="100000"/>
              </a:lnSpc>
              <a:spcBef>
                <a:spcPts val="0"/>
              </a:spcBef>
              <a:spcAft>
                <a:spcPts val="0"/>
              </a:spcAft>
              <a:buNone/>
              <a:defRPr b="1" sz="2000">
                <a:latin typeface="Arial"/>
                <a:ea typeface="Arial"/>
                <a:cs typeface="Arial"/>
                <a:sym typeface="Arial"/>
              </a:defRPr>
            </a:lvl5pPr>
            <a:lvl6pPr indent="0" lvl="5" marL="0" algn="l">
              <a:lnSpc>
                <a:spcPct val="100000"/>
              </a:lnSpc>
              <a:spcBef>
                <a:spcPts val="0"/>
              </a:spcBef>
              <a:spcAft>
                <a:spcPts val="0"/>
              </a:spcAft>
              <a:buNone/>
              <a:defRPr b="1" sz="2000">
                <a:latin typeface="Arial"/>
                <a:ea typeface="Arial"/>
                <a:cs typeface="Arial"/>
                <a:sym typeface="Arial"/>
              </a:defRPr>
            </a:lvl6pPr>
            <a:lvl7pPr indent="0" lvl="6" marL="0" algn="l">
              <a:lnSpc>
                <a:spcPct val="100000"/>
              </a:lnSpc>
              <a:spcBef>
                <a:spcPts val="0"/>
              </a:spcBef>
              <a:spcAft>
                <a:spcPts val="0"/>
              </a:spcAft>
              <a:buNone/>
              <a:defRPr b="1" sz="2000">
                <a:latin typeface="Arial"/>
                <a:ea typeface="Arial"/>
                <a:cs typeface="Arial"/>
                <a:sym typeface="Arial"/>
              </a:defRPr>
            </a:lvl7pPr>
            <a:lvl8pPr indent="0" lvl="7" marL="0" algn="l">
              <a:lnSpc>
                <a:spcPct val="100000"/>
              </a:lnSpc>
              <a:spcBef>
                <a:spcPts val="0"/>
              </a:spcBef>
              <a:spcAft>
                <a:spcPts val="0"/>
              </a:spcAft>
              <a:buNone/>
              <a:defRPr b="1" sz="2000">
                <a:latin typeface="Arial"/>
                <a:ea typeface="Arial"/>
                <a:cs typeface="Arial"/>
                <a:sym typeface="Arial"/>
              </a:defRPr>
            </a:lvl8pPr>
            <a:lvl9pPr indent="0" lvl="8" marL="0" algn="l">
              <a:lnSpc>
                <a:spcPct val="100000"/>
              </a:lnSpc>
              <a:spcBef>
                <a:spcPts val="0"/>
              </a:spcBef>
              <a:spcAft>
                <a:spcPts val="0"/>
              </a:spcAft>
              <a:buNone/>
              <a:defRPr b="1" sz="2000">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31" name="Google Shape;31;p5"/>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32" name="Google Shape;32;p5"/>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algn="l">
              <a:lnSpc>
                <a:spcPct val="100000"/>
              </a:lnSpc>
              <a:spcBef>
                <a:spcPts val="0"/>
              </a:spcBef>
              <a:spcAft>
                <a:spcPts val="0"/>
              </a:spcAft>
              <a:buNone/>
              <a:defRPr b="1" sz="2000">
                <a:latin typeface="Arial"/>
                <a:ea typeface="Arial"/>
                <a:cs typeface="Arial"/>
                <a:sym typeface="Arial"/>
              </a:defRPr>
            </a:lvl1pPr>
            <a:lvl2pPr indent="0" lvl="1" marL="0" algn="l">
              <a:lnSpc>
                <a:spcPct val="100000"/>
              </a:lnSpc>
              <a:spcBef>
                <a:spcPts val="0"/>
              </a:spcBef>
              <a:spcAft>
                <a:spcPts val="0"/>
              </a:spcAft>
              <a:buNone/>
              <a:defRPr b="1" sz="2000">
                <a:latin typeface="Arial"/>
                <a:ea typeface="Arial"/>
                <a:cs typeface="Arial"/>
                <a:sym typeface="Arial"/>
              </a:defRPr>
            </a:lvl2pPr>
            <a:lvl3pPr indent="0" lvl="2" marL="0" algn="l">
              <a:lnSpc>
                <a:spcPct val="100000"/>
              </a:lnSpc>
              <a:spcBef>
                <a:spcPts val="0"/>
              </a:spcBef>
              <a:spcAft>
                <a:spcPts val="0"/>
              </a:spcAft>
              <a:buNone/>
              <a:defRPr b="1" sz="2000">
                <a:latin typeface="Arial"/>
                <a:ea typeface="Arial"/>
                <a:cs typeface="Arial"/>
                <a:sym typeface="Arial"/>
              </a:defRPr>
            </a:lvl3pPr>
            <a:lvl4pPr indent="0" lvl="3" marL="0" algn="l">
              <a:lnSpc>
                <a:spcPct val="100000"/>
              </a:lnSpc>
              <a:spcBef>
                <a:spcPts val="0"/>
              </a:spcBef>
              <a:spcAft>
                <a:spcPts val="0"/>
              </a:spcAft>
              <a:buNone/>
              <a:defRPr b="1" sz="2000">
                <a:latin typeface="Arial"/>
                <a:ea typeface="Arial"/>
                <a:cs typeface="Arial"/>
                <a:sym typeface="Arial"/>
              </a:defRPr>
            </a:lvl4pPr>
            <a:lvl5pPr indent="0" lvl="4" marL="0" algn="l">
              <a:lnSpc>
                <a:spcPct val="100000"/>
              </a:lnSpc>
              <a:spcBef>
                <a:spcPts val="0"/>
              </a:spcBef>
              <a:spcAft>
                <a:spcPts val="0"/>
              </a:spcAft>
              <a:buNone/>
              <a:defRPr b="1" sz="2000">
                <a:latin typeface="Arial"/>
                <a:ea typeface="Arial"/>
                <a:cs typeface="Arial"/>
                <a:sym typeface="Arial"/>
              </a:defRPr>
            </a:lvl5pPr>
            <a:lvl6pPr indent="0" lvl="5" marL="0" algn="l">
              <a:lnSpc>
                <a:spcPct val="100000"/>
              </a:lnSpc>
              <a:spcBef>
                <a:spcPts val="0"/>
              </a:spcBef>
              <a:spcAft>
                <a:spcPts val="0"/>
              </a:spcAft>
              <a:buNone/>
              <a:defRPr b="1" sz="2000">
                <a:latin typeface="Arial"/>
                <a:ea typeface="Arial"/>
                <a:cs typeface="Arial"/>
                <a:sym typeface="Arial"/>
              </a:defRPr>
            </a:lvl6pPr>
            <a:lvl7pPr indent="0" lvl="6" marL="0" algn="l">
              <a:lnSpc>
                <a:spcPct val="100000"/>
              </a:lnSpc>
              <a:spcBef>
                <a:spcPts val="0"/>
              </a:spcBef>
              <a:spcAft>
                <a:spcPts val="0"/>
              </a:spcAft>
              <a:buNone/>
              <a:defRPr b="1" sz="2000">
                <a:latin typeface="Arial"/>
                <a:ea typeface="Arial"/>
                <a:cs typeface="Arial"/>
                <a:sym typeface="Arial"/>
              </a:defRPr>
            </a:lvl7pPr>
            <a:lvl8pPr indent="0" lvl="7" marL="0" algn="l">
              <a:lnSpc>
                <a:spcPct val="100000"/>
              </a:lnSpc>
              <a:spcBef>
                <a:spcPts val="0"/>
              </a:spcBef>
              <a:spcAft>
                <a:spcPts val="0"/>
              </a:spcAft>
              <a:buNone/>
              <a:defRPr b="1" sz="2000">
                <a:latin typeface="Arial"/>
                <a:ea typeface="Arial"/>
                <a:cs typeface="Arial"/>
                <a:sym typeface="Arial"/>
              </a:defRPr>
            </a:lvl8pPr>
            <a:lvl9pPr indent="0" lvl="8" marL="0" algn="l">
              <a:lnSpc>
                <a:spcPct val="100000"/>
              </a:lnSpc>
              <a:spcBef>
                <a:spcPts val="0"/>
              </a:spcBef>
              <a:spcAft>
                <a:spcPts val="0"/>
              </a:spcAft>
              <a:buNone/>
              <a:defRPr b="1" sz="2000">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 name="Shape 10"/>
        <p:cNvGrpSpPr/>
        <p:nvPr/>
      </p:nvGrpSpPr>
      <p:grpSpPr>
        <a:xfrm>
          <a:off x="0" y="0"/>
          <a:ext cx="0" cy="0"/>
          <a:chOff x="0" y="0"/>
          <a:chExt cx="0" cy="0"/>
        </a:xfrm>
      </p:grpSpPr>
      <p:sp>
        <p:nvSpPr>
          <p:cNvPr id="11" name="Google Shape;11;p1"/>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SzPts val="2000"/>
              <a:buFont typeface="Arial"/>
              <a:buNone/>
              <a:defRPr b="1" i="0" sz="2000" u="none">
                <a:solidFill>
                  <a:schemeClr val="dk1"/>
                </a:solidFill>
                <a:latin typeface="Arial"/>
                <a:ea typeface="Arial"/>
                <a:cs typeface="Arial"/>
                <a:sym typeface="Arial"/>
              </a:defRPr>
            </a:lvl9pPr>
          </a:lstStyle>
          <a:p>
            <a:pPr indent="0" lvl="0" marL="0" rtl="0" algn="l">
              <a:spcBef>
                <a:spcPts val="0"/>
              </a:spcBef>
              <a:spcAft>
                <a:spcPts val="0"/>
              </a:spcAft>
              <a:buNone/>
            </a:pPr>
            <a:r>
              <a:rPr lang="en-US"/>
              <a:t>3.</a:t>
            </a:r>
            <a:fld id="{00000000-1234-1234-1234-123412341234}" type="slidenum">
              <a:rPr lang="en-US"/>
              <a:t>‹#›</a:t>
            </a:fld>
            <a:endParaRPr b="0" sz="1400">
              <a:solidFill>
                <a:srgbClr val="000000"/>
              </a:solidFill>
            </a:endParaRPr>
          </a:p>
        </p:txBody>
      </p:sp>
      <p:sp>
        <p:nvSpPr>
          <p:cNvPr id="12" name="Google Shape;12;p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9pPr>
          </a:lstStyle>
          <a:p/>
        </p:txBody>
      </p:sp>
      <p:sp>
        <p:nvSpPr>
          <p:cNvPr id="13" name="Google Shape;13;p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lnSpc>
                <a:spcPct val="100000"/>
              </a:lnSpc>
              <a:spcBef>
                <a:spcPts val="640"/>
              </a:spcBef>
              <a:spcAft>
                <a:spcPts val="0"/>
              </a:spcAft>
              <a:buClr>
                <a:schemeClr val="folHlink"/>
              </a:buClr>
              <a:buSzPts val="1920"/>
              <a:buFont typeface="Noto Sans Symbols"/>
              <a:buChar char="■"/>
              <a:defRPr b="0" i="0" sz="3200" u="none" cap="none" strike="noStrike">
                <a:solidFill>
                  <a:schemeClr val="dk1"/>
                </a:solidFill>
                <a:latin typeface="Times New Roman"/>
                <a:ea typeface="Times New Roman"/>
                <a:cs typeface="Times New Roman"/>
                <a:sym typeface="Times New Roman"/>
              </a:defRPr>
            </a:lvl1pPr>
            <a:lvl2pPr indent="-326390" lvl="1" marL="914400" marR="0" rtl="0" algn="l">
              <a:lnSpc>
                <a:spcPct val="100000"/>
              </a:lnSpc>
              <a:spcBef>
                <a:spcPts val="560"/>
              </a:spcBef>
              <a:spcAft>
                <a:spcPts val="0"/>
              </a:spcAft>
              <a:buClr>
                <a:schemeClr val="hlink"/>
              </a:buClr>
              <a:buSzPts val="1540"/>
              <a:buFont typeface="Noto Sans Symbols"/>
              <a:buChar char="■"/>
              <a:defRPr b="0" i="0" sz="2800" u="none" cap="none" strike="noStrike">
                <a:solidFill>
                  <a:schemeClr val="dk1"/>
                </a:solidFill>
                <a:latin typeface="Times New Roman"/>
                <a:ea typeface="Times New Roman"/>
                <a:cs typeface="Times New Roman"/>
                <a:sym typeface="Times New Roman"/>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Times New Roman"/>
                <a:ea typeface="Times New Roman"/>
                <a:cs typeface="Times New Roman"/>
                <a:sym typeface="Times New Roman"/>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5pPr>
            <a:lvl6pPr indent="-292100" lvl="5" marL="27432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6pPr>
            <a:lvl7pPr indent="-292100" lvl="6" marL="32004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7pPr>
            <a:lvl8pPr indent="-292100" lvl="7" marL="36576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8pPr>
            <a:lvl9pPr indent="-292100" lvl="8" marL="41148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5.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3.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4.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 name="Shape 37"/>
        <p:cNvGrpSpPr/>
        <p:nvPr/>
      </p:nvGrpSpPr>
      <p:grpSpPr>
        <a:xfrm>
          <a:off x="0" y="0"/>
          <a:ext cx="0" cy="0"/>
          <a:chOff x="0" y="0"/>
          <a:chExt cx="0" cy="0"/>
        </a:xfrm>
      </p:grpSpPr>
      <p:sp>
        <p:nvSpPr>
          <p:cNvPr id="38" name="Google Shape;38;p6"/>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pic>
        <p:nvPicPr>
          <p:cNvPr id="39" name="Google Shape;39;p6"/>
          <p:cNvPicPr preferRelativeResize="0"/>
          <p:nvPr>
            <p:ph idx="4294967295" type="body"/>
          </p:nvPr>
        </p:nvPicPr>
        <p:blipFill rotWithShape="1">
          <a:blip r:embed="rId3">
            <a:alphaModFix/>
          </a:blip>
          <a:srcRect b="0" l="0" r="0" t="0"/>
          <a:stretch/>
        </p:blipFill>
        <p:spPr>
          <a:xfrm>
            <a:off x="0" y="0"/>
            <a:ext cx="9144000" cy="1096962"/>
          </a:xfrm>
          <a:prstGeom prst="rect">
            <a:avLst/>
          </a:prstGeom>
          <a:noFill/>
          <a:ln>
            <a:noFill/>
          </a:ln>
        </p:spPr>
      </p:pic>
      <p:sp>
        <p:nvSpPr>
          <p:cNvPr id="40" name="Google Shape;40;p6"/>
          <p:cNvSpPr txBox="1"/>
          <p:nvPr/>
        </p:nvSpPr>
        <p:spPr>
          <a:xfrm>
            <a:off x="1143000" y="2514600"/>
            <a:ext cx="6858000" cy="17367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Chapter 3</a:t>
            </a:r>
            <a:endParaRPr/>
          </a:p>
          <a:p>
            <a:pPr indent="0" lvl="0" marL="0" marR="0" rtl="0" algn="ctr">
              <a:lnSpc>
                <a:spcPct val="100000"/>
              </a:lnSpc>
              <a:spcBef>
                <a:spcPts val="0"/>
              </a:spcBef>
              <a:spcAft>
                <a:spcPts val="0"/>
              </a:spcAft>
              <a:buClr>
                <a:schemeClr val="dk1"/>
              </a:buClr>
              <a:buSzPts val="2000"/>
              <a:buFont typeface="Times New Roman"/>
              <a:buNone/>
            </a:pPr>
            <a:r>
              <a:t/>
            </a:r>
            <a:endParaRPr b="1" i="0" sz="2000" u="none">
              <a:solidFill>
                <a:schemeClr val="dk2"/>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Data and Signals</a:t>
            </a:r>
            <a:endParaRPr/>
          </a:p>
        </p:txBody>
      </p:sp>
      <p:sp>
        <p:nvSpPr>
          <p:cNvPr id="41" name="Google Shape;41;p6"/>
          <p:cNvSpPr txBox="1"/>
          <p:nvPr/>
        </p:nvSpPr>
        <p:spPr>
          <a:xfrm>
            <a:off x="0" y="6507162"/>
            <a:ext cx="91440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Copyright © The McGraw-Hill Companies, Inc. Permission required for reproduction or display.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15"/>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55" name="Google Shape;155;p15"/>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6" name="Google Shape;156;p15"/>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7" name="Google Shape;157;p15"/>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8" name="Google Shape;158;p15"/>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9" name="Google Shape;159;p15"/>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0" name="Google Shape;160;p15"/>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1" name="Google Shape;161;p15"/>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162" name="Google Shape;162;p15"/>
          <p:cNvCxnSpPr/>
          <p:nvPr/>
        </p:nvCxnSpPr>
        <p:spPr>
          <a:xfrm>
            <a:off x="457200" y="29718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163" name="Google Shape;163;p15"/>
          <p:cNvCxnSpPr/>
          <p:nvPr/>
        </p:nvCxnSpPr>
        <p:spPr>
          <a:xfrm>
            <a:off x="458787" y="42672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164" name="Google Shape;164;p15"/>
          <p:cNvSpPr txBox="1"/>
          <p:nvPr/>
        </p:nvSpPr>
        <p:spPr>
          <a:xfrm>
            <a:off x="495300" y="3063875"/>
            <a:ext cx="8077200" cy="106680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Frequency and period are the inverse of each other.</a:t>
            </a:r>
            <a:endParaRPr/>
          </a:p>
        </p:txBody>
      </p:sp>
      <p:grpSp>
        <p:nvGrpSpPr>
          <p:cNvPr id="165" name="Google Shape;165;p15"/>
          <p:cNvGrpSpPr/>
          <p:nvPr/>
        </p:nvGrpSpPr>
        <p:grpSpPr>
          <a:xfrm>
            <a:off x="457200" y="2362200"/>
            <a:ext cx="1143000" cy="566737"/>
            <a:chOff x="1200" y="1248"/>
            <a:chExt cx="720" cy="357"/>
          </a:xfrm>
        </p:grpSpPr>
        <p:pic>
          <p:nvPicPr>
            <p:cNvPr id="166" name="Google Shape;166;p15"/>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167" name="Google Shape;167;p15"/>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pic>
        <p:nvPicPr>
          <p:cNvPr id="168" name="Google Shape;168;p15"/>
          <p:cNvPicPr preferRelativeResize="0"/>
          <p:nvPr/>
        </p:nvPicPr>
        <p:blipFill rotWithShape="1">
          <a:blip r:embed="rId4">
            <a:alphaModFix/>
          </a:blip>
          <a:srcRect b="0" l="0" r="0" t="0"/>
          <a:stretch/>
        </p:blipFill>
        <p:spPr>
          <a:xfrm>
            <a:off x="2884487" y="4419600"/>
            <a:ext cx="3375025" cy="666750"/>
          </a:xfrm>
          <a:prstGeom prst="rect">
            <a:avLst/>
          </a:prstGeom>
          <a:noFill/>
          <a:ln cap="flat" cmpd="sng" w="28575">
            <a:solidFill>
              <a:srgbClr val="3366FF"/>
            </a:solidFill>
            <a:prstDash val="solid"/>
            <a:miter lim="800000"/>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p16"/>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75" name="Google Shape;175;p16"/>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76" name="Google Shape;176;p16"/>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77" name="Google Shape;177;p16"/>
          <p:cNvSpPr txBox="1"/>
          <p:nvPr/>
        </p:nvSpPr>
        <p:spPr>
          <a:xfrm>
            <a:off x="304800" y="228600"/>
            <a:ext cx="6710362"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3.4  </a:t>
            </a:r>
            <a:r>
              <a:rPr b="1" i="1" lang="en-US" sz="2000" u="none">
                <a:solidFill>
                  <a:schemeClr val="dk1"/>
                </a:solidFill>
                <a:latin typeface="Times New Roman"/>
                <a:ea typeface="Times New Roman"/>
                <a:cs typeface="Times New Roman"/>
                <a:sym typeface="Times New Roman"/>
              </a:rPr>
              <a:t>Two signals with the same amplitude and phase,</a:t>
            </a:r>
            <a:br>
              <a:rPr b="1" i="1" lang="en-US" sz="2000" u="none">
                <a:solidFill>
                  <a:schemeClr val="dk1"/>
                </a:solidFill>
                <a:latin typeface="Times New Roman"/>
                <a:ea typeface="Times New Roman"/>
                <a:cs typeface="Times New Roman"/>
                <a:sym typeface="Times New Roman"/>
              </a:rPr>
            </a:br>
            <a:r>
              <a:rPr b="1" i="1" lang="en-US" sz="2000" u="none">
                <a:solidFill>
                  <a:schemeClr val="dk1"/>
                </a:solidFill>
                <a:latin typeface="Times New Roman"/>
                <a:ea typeface="Times New Roman"/>
                <a:cs typeface="Times New Roman"/>
                <a:sym typeface="Times New Roman"/>
              </a:rPr>
              <a:t>                        but different frequencies</a:t>
            </a:r>
            <a:endParaRPr/>
          </a:p>
        </p:txBody>
      </p:sp>
      <p:cxnSp>
        <p:nvCxnSpPr>
          <p:cNvPr id="178" name="Google Shape;178;p16"/>
          <p:cNvCxnSpPr/>
          <p:nvPr/>
        </p:nvCxnSpPr>
        <p:spPr>
          <a:xfrm>
            <a:off x="152400" y="63246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79" name="Google Shape;179;p16"/>
          <p:cNvPicPr preferRelativeResize="0"/>
          <p:nvPr/>
        </p:nvPicPr>
        <p:blipFill rotWithShape="1">
          <a:blip r:embed="rId3">
            <a:alphaModFix/>
          </a:blip>
          <a:srcRect b="0" l="0" r="0" t="0"/>
          <a:stretch/>
        </p:blipFill>
        <p:spPr>
          <a:xfrm>
            <a:off x="1885950" y="1066800"/>
            <a:ext cx="5429250" cy="5172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17"/>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86" name="Google Shape;186;p17"/>
          <p:cNvSpPr txBox="1"/>
          <p:nvPr/>
        </p:nvSpPr>
        <p:spPr>
          <a:xfrm>
            <a:off x="361950" y="1828800"/>
            <a:ext cx="46720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Table 3.1  </a:t>
            </a:r>
            <a:r>
              <a:rPr b="1" i="1" lang="en-US" sz="2000" u="none">
                <a:solidFill>
                  <a:schemeClr val="dk1"/>
                </a:solidFill>
                <a:latin typeface="Times New Roman"/>
                <a:ea typeface="Times New Roman"/>
                <a:cs typeface="Times New Roman"/>
                <a:sym typeface="Times New Roman"/>
              </a:rPr>
              <a:t>Units of period and frequency</a:t>
            </a:r>
            <a:endParaRPr/>
          </a:p>
        </p:txBody>
      </p:sp>
      <p:pic>
        <p:nvPicPr>
          <p:cNvPr id="187" name="Google Shape;187;p17"/>
          <p:cNvPicPr preferRelativeResize="0"/>
          <p:nvPr/>
        </p:nvPicPr>
        <p:blipFill rotWithShape="1">
          <a:blip r:embed="rId3">
            <a:alphaModFix/>
          </a:blip>
          <a:srcRect b="0" l="0" r="0" t="0"/>
          <a:stretch/>
        </p:blipFill>
        <p:spPr>
          <a:xfrm>
            <a:off x="228600" y="2327275"/>
            <a:ext cx="8601075" cy="2397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p18"/>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94" name="Google Shape;194;p18"/>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5" name="Google Shape;195;p18"/>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96" name="Google Shape;196;p18"/>
          <p:cNvGrpSpPr/>
          <p:nvPr/>
        </p:nvGrpSpPr>
        <p:grpSpPr>
          <a:xfrm>
            <a:off x="490537" y="773112"/>
            <a:ext cx="738187" cy="474662"/>
            <a:chOff x="309" y="487"/>
            <a:chExt cx="465" cy="299"/>
          </a:xfrm>
        </p:grpSpPr>
        <p:sp>
          <p:nvSpPr>
            <p:cNvPr id="197" name="Google Shape;197;p18"/>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8" name="Google Shape;198;p18"/>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199" name="Google Shape;199;p18"/>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0" name="Google Shape;200;p18"/>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1" name="Google Shape;201;p18"/>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2" name="Google Shape;202;p18"/>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3" name="Google Shape;203;p18"/>
          <p:cNvSpPr txBox="1"/>
          <p:nvPr/>
        </p:nvSpPr>
        <p:spPr>
          <a:xfrm>
            <a:off x="228600" y="1447800"/>
            <a:ext cx="8534400" cy="13731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power we use at home has a frequency of </a:t>
            </a:r>
            <a:r>
              <a:rPr b="1" i="1" lang="en-US" sz="2800" u="none">
                <a:solidFill>
                  <a:schemeClr val="hlink"/>
                </a:solidFill>
                <a:latin typeface="Times New Roman"/>
                <a:ea typeface="Times New Roman"/>
                <a:cs typeface="Times New Roman"/>
                <a:sym typeface="Times New Roman"/>
              </a:rPr>
              <a:t>60 Hz</a:t>
            </a:r>
            <a:r>
              <a:rPr b="1" i="1" lang="en-US" sz="2800" u="none">
                <a:solidFill>
                  <a:schemeClr val="dk1"/>
                </a:solidFill>
                <a:latin typeface="Times New Roman"/>
                <a:ea typeface="Times New Roman"/>
                <a:cs typeface="Times New Roman"/>
                <a:sym typeface="Times New Roman"/>
              </a:rPr>
              <a:t>. The period of this sine wave can be determined as follows:</a:t>
            </a:r>
            <a:endParaRPr/>
          </a:p>
        </p:txBody>
      </p:sp>
      <p:sp>
        <p:nvSpPr>
          <p:cNvPr id="204" name="Google Shape;204;p18"/>
          <p:cNvSpPr txBox="1"/>
          <p:nvPr/>
        </p:nvSpPr>
        <p:spPr>
          <a:xfrm>
            <a:off x="1143000" y="182562"/>
            <a:ext cx="22844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3.1</a:t>
            </a:r>
            <a:endParaRPr/>
          </a:p>
        </p:txBody>
      </p:sp>
      <p:pic>
        <p:nvPicPr>
          <p:cNvPr id="205" name="Google Shape;205;p18"/>
          <p:cNvPicPr preferRelativeResize="0"/>
          <p:nvPr/>
        </p:nvPicPr>
        <p:blipFill rotWithShape="1">
          <a:blip r:embed="rId3">
            <a:alphaModFix/>
          </a:blip>
          <a:srcRect b="0" l="0" r="0" t="0"/>
          <a:stretch/>
        </p:blipFill>
        <p:spPr>
          <a:xfrm>
            <a:off x="1408112" y="3073400"/>
            <a:ext cx="6327775" cy="711200"/>
          </a:xfrm>
          <a:prstGeom prst="rect">
            <a:avLst/>
          </a:prstGeom>
          <a:noFill/>
          <a:ln cap="flat" cmpd="sng" w="57150">
            <a:solidFill>
              <a:srgbClr val="3366FF"/>
            </a:solidFill>
            <a:prstDash val="solid"/>
            <a:miter lim="800000"/>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9"/>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12" name="Google Shape;212;p19"/>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3" name="Google Shape;213;p19"/>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214" name="Google Shape;214;p19"/>
          <p:cNvGrpSpPr/>
          <p:nvPr/>
        </p:nvGrpSpPr>
        <p:grpSpPr>
          <a:xfrm>
            <a:off x="490537" y="773112"/>
            <a:ext cx="738187" cy="474662"/>
            <a:chOff x="309" y="487"/>
            <a:chExt cx="465" cy="299"/>
          </a:xfrm>
        </p:grpSpPr>
        <p:sp>
          <p:nvSpPr>
            <p:cNvPr id="215" name="Google Shape;215;p19"/>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6" name="Google Shape;216;p19"/>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217" name="Google Shape;217;p19"/>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8" name="Google Shape;218;p19"/>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9" name="Google Shape;219;p19"/>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0" name="Google Shape;220;p19"/>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1" name="Google Shape;221;p19"/>
          <p:cNvSpPr txBox="1"/>
          <p:nvPr/>
        </p:nvSpPr>
        <p:spPr>
          <a:xfrm>
            <a:off x="228600" y="1447800"/>
            <a:ext cx="8534400" cy="946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period of a signal is 100 ms. What is its frequency in kilohertz?</a:t>
            </a:r>
            <a:endParaRPr/>
          </a:p>
        </p:txBody>
      </p:sp>
      <p:sp>
        <p:nvSpPr>
          <p:cNvPr id="222" name="Google Shape;222;p19"/>
          <p:cNvSpPr txBox="1"/>
          <p:nvPr/>
        </p:nvSpPr>
        <p:spPr>
          <a:xfrm>
            <a:off x="1143000" y="182562"/>
            <a:ext cx="22844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3.2</a:t>
            </a:r>
            <a:endParaRPr/>
          </a:p>
        </p:txBody>
      </p:sp>
      <p:sp>
        <p:nvSpPr>
          <p:cNvPr id="223" name="Google Shape;223;p19"/>
          <p:cNvSpPr txBox="1"/>
          <p:nvPr/>
        </p:nvSpPr>
        <p:spPr>
          <a:xfrm>
            <a:off x="304800" y="2667000"/>
            <a:ext cx="85344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First we change 100 ms to seconds, and then we calculate the frequency from the period (1 Hz = 10</a:t>
            </a:r>
            <a:r>
              <a:rPr b="1" baseline="30000" i="1" lang="en-US" sz="2800" u="none">
                <a:solidFill>
                  <a:schemeClr val="dk1"/>
                </a:solidFill>
                <a:latin typeface="Times New Roman"/>
                <a:ea typeface="Times New Roman"/>
                <a:cs typeface="Times New Roman"/>
                <a:sym typeface="Times New Roman"/>
              </a:rPr>
              <a:t>−3</a:t>
            </a:r>
            <a:r>
              <a:rPr b="1" i="1" lang="en-US" sz="2800" u="none">
                <a:solidFill>
                  <a:schemeClr val="dk1"/>
                </a:solidFill>
                <a:latin typeface="Times New Roman"/>
                <a:ea typeface="Times New Roman"/>
                <a:cs typeface="Times New Roman"/>
                <a:sym typeface="Times New Roman"/>
              </a:rPr>
              <a:t> kHz).</a:t>
            </a:r>
            <a:endParaRPr/>
          </a:p>
        </p:txBody>
      </p:sp>
      <p:pic>
        <p:nvPicPr>
          <p:cNvPr id="224" name="Google Shape;224;p19"/>
          <p:cNvPicPr preferRelativeResize="0"/>
          <p:nvPr/>
        </p:nvPicPr>
        <p:blipFill rotWithShape="1">
          <a:blip r:embed="rId3">
            <a:alphaModFix/>
          </a:blip>
          <a:srcRect b="0" l="0" r="0" t="0"/>
          <a:stretch/>
        </p:blipFill>
        <p:spPr>
          <a:xfrm>
            <a:off x="1425575" y="4778375"/>
            <a:ext cx="6291262" cy="1241425"/>
          </a:xfrm>
          <a:prstGeom prst="rect">
            <a:avLst/>
          </a:prstGeom>
          <a:noFill/>
          <a:ln cap="flat" cmpd="sng" w="57150">
            <a:solidFill>
              <a:srgbClr val="3366FF"/>
            </a:solidFill>
            <a:prstDash val="solid"/>
            <a:miter lim="800000"/>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20"/>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31" name="Google Shape;231;p20"/>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2" name="Google Shape;232;p20"/>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3" name="Google Shape;233;p20"/>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4" name="Google Shape;234;p20"/>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5" name="Google Shape;235;p20"/>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6" name="Google Shape;236;p20"/>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7" name="Google Shape;237;p20"/>
          <p:cNvSpPr txBox="1"/>
          <p:nvPr/>
        </p:nvSpPr>
        <p:spPr>
          <a:xfrm>
            <a:off x="685800" y="4572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238" name="Google Shape;238;p20"/>
          <p:cNvCxnSpPr/>
          <p:nvPr/>
        </p:nvCxnSpPr>
        <p:spPr>
          <a:xfrm>
            <a:off x="458787" y="60960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239" name="Google Shape;239;p20"/>
          <p:cNvSpPr txBox="1"/>
          <p:nvPr>
            <p:ph type="title"/>
          </p:nvPr>
        </p:nvSpPr>
        <p:spPr>
          <a:xfrm>
            <a:off x="1143000" y="685800"/>
            <a:ext cx="48006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Frequency</a:t>
            </a:r>
            <a:endParaRPr/>
          </a:p>
        </p:txBody>
      </p:sp>
      <p:sp>
        <p:nvSpPr>
          <p:cNvPr id="240" name="Google Shape;240;p2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Frequency is the rate of change with respect to time. </a:t>
            </a:r>
            <a:endParaRPr/>
          </a:p>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Change in a short span of time means high frequency.</a:t>
            </a:r>
            <a:endParaRPr/>
          </a:p>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Change over a long span of </a:t>
            </a:r>
            <a:br>
              <a:rPr b="0" i="0" lang="en-US" sz="3200" u="none">
                <a:solidFill>
                  <a:schemeClr val="dk1"/>
                </a:solidFill>
                <a:latin typeface="Times New Roman"/>
                <a:ea typeface="Times New Roman"/>
                <a:cs typeface="Times New Roman"/>
                <a:sym typeface="Times New Roman"/>
              </a:rPr>
            </a:br>
            <a:r>
              <a:rPr b="0" i="0" lang="en-US" sz="3200" u="none">
                <a:solidFill>
                  <a:schemeClr val="dk1"/>
                </a:solidFill>
                <a:latin typeface="Times New Roman"/>
                <a:ea typeface="Times New Roman"/>
                <a:cs typeface="Times New Roman"/>
                <a:sym typeface="Times New Roman"/>
              </a:rPr>
              <a:t>time means low frequency.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21"/>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47" name="Google Shape;247;p21"/>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8" name="Google Shape;248;p21"/>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9" name="Google Shape;249;p21"/>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0" name="Google Shape;250;p21"/>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1" name="Google Shape;251;p21"/>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2" name="Google Shape;252;p21"/>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3" name="Google Shape;253;p21"/>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254" name="Google Shape;254;p21"/>
          <p:cNvCxnSpPr/>
          <p:nvPr/>
        </p:nvCxnSpPr>
        <p:spPr>
          <a:xfrm>
            <a:off x="457200" y="2700337"/>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255" name="Google Shape;255;p21"/>
          <p:cNvCxnSpPr/>
          <p:nvPr/>
        </p:nvCxnSpPr>
        <p:spPr>
          <a:xfrm>
            <a:off x="458787" y="4910137"/>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256" name="Google Shape;256;p21"/>
          <p:cNvSpPr txBox="1"/>
          <p:nvPr/>
        </p:nvSpPr>
        <p:spPr>
          <a:xfrm>
            <a:off x="495300" y="2792412"/>
            <a:ext cx="8077200" cy="2041525"/>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If a signal does not change at all, its frequency is zero.</a:t>
            </a:r>
            <a:endParaRPr/>
          </a:p>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If a signal changes instantaneously, its frequency is infinite.</a:t>
            </a:r>
            <a:endParaRPr/>
          </a:p>
        </p:txBody>
      </p:sp>
      <p:grpSp>
        <p:nvGrpSpPr>
          <p:cNvPr id="257" name="Google Shape;257;p21"/>
          <p:cNvGrpSpPr/>
          <p:nvPr/>
        </p:nvGrpSpPr>
        <p:grpSpPr>
          <a:xfrm>
            <a:off x="457200" y="2057400"/>
            <a:ext cx="1143000" cy="566737"/>
            <a:chOff x="1200" y="1248"/>
            <a:chExt cx="720" cy="357"/>
          </a:xfrm>
        </p:grpSpPr>
        <p:pic>
          <p:nvPicPr>
            <p:cNvPr id="258" name="Google Shape;258;p21"/>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259" name="Google Shape;259;p21"/>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4" name="Shape 264"/>
        <p:cNvGrpSpPr/>
        <p:nvPr/>
      </p:nvGrpSpPr>
      <p:grpSpPr>
        <a:xfrm>
          <a:off x="0" y="0"/>
          <a:ext cx="0" cy="0"/>
          <a:chOff x="0" y="0"/>
          <a:chExt cx="0" cy="0"/>
        </a:xfrm>
      </p:grpSpPr>
      <p:sp>
        <p:nvSpPr>
          <p:cNvPr id="265" name="Google Shape;265;p22"/>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66" name="Google Shape;266;p22"/>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7" name="Google Shape;267;p22"/>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8" name="Google Shape;268;p22"/>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9" name="Google Shape;269;p22"/>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0" name="Google Shape;270;p22"/>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1" name="Google Shape;271;p22"/>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2" name="Google Shape;272;p22"/>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273" name="Google Shape;273;p22"/>
          <p:cNvCxnSpPr/>
          <p:nvPr/>
        </p:nvCxnSpPr>
        <p:spPr>
          <a:xfrm>
            <a:off x="457200" y="29718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274" name="Google Shape;274;p22"/>
          <p:cNvCxnSpPr/>
          <p:nvPr/>
        </p:nvCxnSpPr>
        <p:spPr>
          <a:xfrm>
            <a:off x="458787" y="41910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275" name="Google Shape;275;p22"/>
          <p:cNvSpPr txBox="1"/>
          <p:nvPr/>
        </p:nvSpPr>
        <p:spPr>
          <a:xfrm>
            <a:off x="495300" y="3063875"/>
            <a:ext cx="8077200" cy="106680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Phase describes the position of the waveform  relative to time 0.</a:t>
            </a:r>
            <a:endParaRPr/>
          </a:p>
        </p:txBody>
      </p:sp>
      <p:grpSp>
        <p:nvGrpSpPr>
          <p:cNvPr id="276" name="Google Shape;276;p22"/>
          <p:cNvGrpSpPr/>
          <p:nvPr/>
        </p:nvGrpSpPr>
        <p:grpSpPr>
          <a:xfrm>
            <a:off x="457200" y="2286000"/>
            <a:ext cx="1143000" cy="566737"/>
            <a:chOff x="1200" y="1248"/>
            <a:chExt cx="720" cy="357"/>
          </a:xfrm>
        </p:grpSpPr>
        <p:pic>
          <p:nvPicPr>
            <p:cNvPr id="277" name="Google Shape;277;p22"/>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278" name="Google Shape;278;p22"/>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3" name="Shape 283"/>
        <p:cNvGrpSpPr/>
        <p:nvPr/>
      </p:nvGrpSpPr>
      <p:grpSpPr>
        <a:xfrm>
          <a:off x="0" y="0"/>
          <a:ext cx="0" cy="0"/>
          <a:chOff x="0" y="0"/>
          <a:chExt cx="0" cy="0"/>
        </a:xfrm>
      </p:grpSpPr>
      <p:sp>
        <p:nvSpPr>
          <p:cNvPr id="284" name="Google Shape;284;p23"/>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285" name="Google Shape;285;p23"/>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286" name="Google Shape;286;p23"/>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287" name="Google Shape;287;p23"/>
          <p:cNvSpPr txBox="1"/>
          <p:nvPr/>
        </p:nvSpPr>
        <p:spPr>
          <a:xfrm>
            <a:off x="304800" y="152400"/>
            <a:ext cx="7689850"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3.5  </a:t>
            </a:r>
            <a:r>
              <a:rPr b="1" i="1" lang="en-US" sz="2000" u="none">
                <a:solidFill>
                  <a:schemeClr val="dk1"/>
                </a:solidFill>
                <a:latin typeface="Times New Roman"/>
                <a:ea typeface="Times New Roman"/>
                <a:cs typeface="Times New Roman"/>
                <a:sym typeface="Times New Roman"/>
              </a:rPr>
              <a:t>Three sine waves with the same amplitude and frequency,</a:t>
            </a:r>
            <a:br>
              <a:rPr b="1" i="1" lang="en-US" sz="2000" u="none">
                <a:solidFill>
                  <a:schemeClr val="dk1"/>
                </a:solidFill>
                <a:latin typeface="Times New Roman"/>
                <a:ea typeface="Times New Roman"/>
                <a:cs typeface="Times New Roman"/>
                <a:sym typeface="Times New Roman"/>
              </a:rPr>
            </a:br>
            <a:r>
              <a:rPr b="1" i="1" lang="en-US" sz="2000" u="none">
                <a:solidFill>
                  <a:schemeClr val="dk1"/>
                </a:solidFill>
                <a:latin typeface="Times New Roman"/>
                <a:ea typeface="Times New Roman"/>
                <a:cs typeface="Times New Roman"/>
                <a:sym typeface="Times New Roman"/>
              </a:rPr>
              <a:t>                        but different phases</a:t>
            </a:r>
            <a:endParaRPr/>
          </a:p>
        </p:txBody>
      </p:sp>
      <p:cxnSp>
        <p:nvCxnSpPr>
          <p:cNvPr id="288" name="Google Shape;288;p23"/>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289" name="Google Shape;289;p23"/>
          <p:cNvPicPr preferRelativeResize="0"/>
          <p:nvPr/>
        </p:nvPicPr>
        <p:blipFill rotWithShape="1">
          <a:blip r:embed="rId3">
            <a:alphaModFix/>
          </a:blip>
          <a:srcRect b="0" l="0" r="0" t="0"/>
          <a:stretch/>
        </p:blipFill>
        <p:spPr>
          <a:xfrm>
            <a:off x="1905000" y="1143000"/>
            <a:ext cx="5110162" cy="4965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 name="Shape 294"/>
        <p:cNvGrpSpPr/>
        <p:nvPr/>
      </p:nvGrpSpPr>
      <p:grpSpPr>
        <a:xfrm>
          <a:off x="0" y="0"/>
          <a:ext cx="0" cy="0"/>
          <a:chOff x="0" y="0"/>
          <a:chExt cx="0" cy="0"/>
        </a:xfrm>
      </p:grpSpPr>
      <p:sp>
        <p:nvSpPr>
          <p:cNvPr id="295" name="Google Shape;295;p24"/>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96" name="Google Shape;296;p24"/>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7" name="Google Shape;297;p24"/>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298" name="Google Shape;298;p24"/>
          <p:cNvGrpSpPr/>
          <p:nvPr/>
        </p:nvGrpSpPr>
        <p:grpSpPr>
          <a:xfrm>
            <a:off x="490537" y="773112"/>
            <a:ext cx="738187" cy="474662"/>
            <a:chOff x="309" y="487"/>
            <a:chExt cx="465" cy="299"/>
          </a:xfrm>
        </p:grpSpPr>
        <p:sp>
          <p:nvSpPr>
            <p:cNvPr id="299" name="Google Shape;299;p24"/>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0" name="Google Shape;300;p24"/>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301" name="Google Shape;301;p24"/>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2" name="Google Shape;302;p24"/>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3" name="Google Shape;303;p24"/>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4" name="Google Shape;304;p24"/>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5" name="Google Shape;305;p24"/>
          <p:cNvSpPr txBox="1"/>
          <p:nvPr/>
        </p:nvSpPr>
        <p:spPr>
          <a:xfrm>
            <a:off x="228600" y="1447800"/>
            <a:ext cx="8534400" cy="946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 sine wave is offset 1/6 cycle with respect to time 0. What is its phase in degrees and radians?</a:t>
            </a:r>
            <a:endParaRPr/>
          </a:p>
        </p:txBody>
      </p:sp>
      <p:sp>
        <p:nvSpPr>
          <p:cNvPr id="306" name="Google Shape;306;p24"/>
          <p:cNvSpPr txBox="1"/>
          <p:nvPr/>
        </p:nvSpPr>
        <p:spPr>
          <a:xfrm>
            <a:off x="1143000" y="182562"/>
            <a:ext cx="22844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3.3</a:t>
            </a:r>
            <a:endParaRPr/>
          </a:p>
        </p:txBody>
      </p:sp>
      <p:sp>
        <p:nvSpPr>
          <p:cNvPr id="307" name="Google Shape;307;p24"/>
          <p:cNvSpPr txBox="1"/>
          <p:nvPr/>
        </p:nvSpPr>
        <p:spPr>
          <a:xfrm>
            <a:off x="304800" y="2971800"/>
            <a:ext cx="8534400" cy="13731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We know that 1 complete cycle is 360°. Therefore, 1/6 cycle is</a:t>
            </a:r>
            <a:endParaRPr/>
          </a:p>
        </p:txBody>
      </p:sp>
      <p:pic>
        <p:nvPicPr>
          <p:cNvPr id="308" name="Google Shape;308;p24"/>
          <p:cNvPicPr preferRelativeResize="0"/>
          <p:nvPr/>
        </p:nvPicPr>
        <p:blipFill rotWithShape="1">
          <a:blip r:embed="rId3">
            <a:alphaModFix/>
          </a:blip>
          <a:srcRect b="0" l="0" r="0" t="0"/>
          <a:stretch/>
        </p:blipFill>
        <p:spPr>
          <a:xfrm>
            <a:off x="1768475" y="4560887"/>
            <a:ext cx="5607050" cy="620712"/>
          </a:xfrm>
          <a:prstGeom prst="rect">
            <a:avLst/>
          </a:prstGeom>
          <a:noFill/>
          <a:ln cap="flat" cmpd="sng" w="57150">
            <a:solidFill>
              <a:srgbClr val="3366FF"/>
            </a:solidFill>
            <a:prstDash val="solid"/>
            <a:miter lim="800000"/>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 name="Shape 46"/>
        <p:cNvGrpSpPr/>
        <p:nvPr/>
      </p:nvGrpSpPr>
      <p:grpSpPr>
        <a:xfrm>
          <a:off x="0" y="0"/>
          <a:ext cx="0" cy="0"/>
          <a:chOff x="0" y="0"/>
          <a:chExt cx="0" cy="0"/>
        </a:xfrm>
      </p:grpSpPr>
      <p:sp>
        <p:nvSpPr>
          <p:cNvPr id="47" name="Google Shape;47;p7"/>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8" name="Google Shape;48;p7"/>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9" name="Google Shape;49;p7"/>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0" name="Google Shape;50;p7"/>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1" name="Google Shape;51;p7"/>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2" name="Google Shape;52;p7"/>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3" name="Google Shape;53;p7"/>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4" name="Google Shape;54;p7"/>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55" name="Google Shape;55;p7"/>
          <p:cNvCxnSpPr/>
          <p:nvPr/>
        </p:nvCxnSpPr>
        <p:spPr>
          <a:xfrm>
            <a:off x="457200" y="3048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56" name="Google Shape;56;p7"/>
          <p:cNvCxnSpPr/>
          <p:nvPr/>
        </p:nvCxnSpPr>
        <p:spPr>
          <a:xfrm>
            <a:off x="458787" y="42672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57" name="Google Shape;57;p7"/>
          <p:cNvSpPr txBox="1"/>
          <p:nvPr/>
        </p:nvSpPr>
        <p:spPr>
          <a:xfrm>
            <a:off x="495300" y="3124200"/>
            <a:ext cx="8077200" cy="106680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To be transmitted, data must be transformed to electromagnetic signals.</a:t>
            </a:r>
            <a:endParaRPr/>
          </a:p>
        </p:txBody>
      </p:sp>
      <p:grpSp>
        <p:nvGrpSpPr>
          <p:cNvPr id="58" name="Google Shape;58;p7"/>
          <p:cNvGrpSpPr/>
          <p:nvPr/>
        </p:nvGrpSpPr>
        <p:grpSpPr>
          <a:xfrm>
            <a:off x="457200" y="2362200"/>
            <a:ext cx="1143000" cy="566737"/>
            <a:chOff x="1200" y="1248"/>
            <a:chExt cx="720" cy="357"/>
          </a:xfrm>
        </p:grpSpPr>
        <p:pic>
          <p:nvPicPr>
            <p:cNvPr id="59" name="Google Shape;59;p7"/>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60" name="Google Shape;60;p7"/>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3" name="Shape 313"/>
        <p:cNvGrpSpPr/>
        <p:nvPr/>
      </p:nvGrpSpPr>
      <p:grpSpPr>
        <a:xfrm>
          <a:off x="0" y="0"/>
          <a:ext cx="0" cy="0"/>
          <a:chOff x="0" y="0"/>
          <a:chExt cx="0" cy="0"/>
        </a:xfrm>
      </p:grpSpPr>
      <p:sp>
        <p:nvSpPr>
          <p:cNvPr id="314" name="Google Shape;314;p25"/>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315" name="Google Shape;315;p25"/>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316" name="Google Shape;316;p25"/>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317" name="Google Shape;317;p25"/>
          <p:cNvSpPr txBox="1"/>
          <p:nvPr/>
        </p:nvSpPr>
        <p:spPr>
          <a:xfrm>
            <a:off x="304800" y="762000"/>
            <a:ext cx="40846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3.6  </a:t>
            </a:r>
            <a:r>
              <a:rPr b="1" i="1" lang="en-US" sz="2000" u="none">
                <a:solidFill>
                  <a:schemeClr val="dk1"/>
                </a:solidFill>
                <a:latin typeface="Times New Roman"/>
                <a:ea typeface="Times New Roman"/>
                <a:cs typeface="Times New Roman"/>
                <a:sym typeface="Times New Roman"/>
              </a:rPr>
              <a:t>Wavelength and period</a:t>
            </a:r>
            <a:endParaRPr/>
          </a:p>
        </p:txBody>
      </p:sp>
      <p:cxnSp>
        <p:nvCxnSpPr>
          <p:cNvPr id="318" name="Google Shape;318;p25"/>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319" name="Google Shape;319;p25"/>
          <p:cNvPicPr preferRelativeResize="0"/>
          <p:nvPr/>
        </p:nvPicPr>
        <p:blipFill rotWithShape="1">
          <a:blip r:embed="rId3">
            <a:alphaModFix/>
          </a:blip>
          <a:srcRect b="0" l="0" r="0" t="0"/>
          <a:stretch/>
        </p:blipFill>
        <p:spPr>
          <a:xfrm>
            <a:off x="457200" y="2778125"/>
            <a:ext cx="8034337" cy="20050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4" name="Shape 324"/>
        <p:cNvGrpSpPr/>
        <p:nvPr/>
      </p:nvGrpSpPr>
      <p:grpSpPr>
        <a:xfrm>
          <a:off x="0" y="0"/>
          <a:ext cx="0" cy="0"/>
          <a:chOff x="0" y="0"/>
          <a:chExt cx="0" cy="0"/>
        </a:xfrm>
      </p:grpSpPr>
      <p:sp>
        <p:nvSpPr>
          <p:cNvPr id="325" name="Google Shape;325;p26"/>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326" name="Google Shape;326;p26"/>
          <p:cNvCxnSpPr/>
          <p:nvPr/>
        </p:nvCxnSpPr>
        <p:spPr>
          <a:xfrm>
            <a:off x="152400" y="2286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327" name="Google Shape;327;p26"/>
          <p:cNvCxnSpPr/>
          <p:nvPr/>
        </p:nvCxnSpPr>
        <p:spPr>
          <a:xfrm>
            <a:off x="152400" y="10668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328" name="Google Shape;328;p26"/>
          <p:cNvSpPr txBox="1"/>
          <p:nvPr/>
        </p:nvSpPr>
        <p:spPr>
          <a:xfrm>
            <a:off x="304800" y="457200"/>
            <a:ext cx="79930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3.7  </a:t>
            </a:r>
            <a:r>
              <a:rPr b="1" i="1" lang="en-US" sz="2000" u="none">
                <a:solidFill>
                  <a:schemeClr val="dk1"/>
                </a:solidFill>
                <a:latin typeface="Times New Roman"/>
                <a:ea typeface="Times New Roman"/>
                <a:cs typeface="Times New Roman"/>
                <a:sym typeface="Times New Roman"/>
              </a:rPr>
              <a:t>The time-domain and frequency-domain plots of a sine wave</a:t>
            </a:r>
            <a:endParaRPr/>
          </a:p>
        </p:txBody>
      </p:sp>
      <p:cxnSp>
        <p:nvCxnSpPr>
          <p:cNvPr id="329" name="Google Shape;329;p26"/>
          <p:cNvCxnSpPr/>
          <p:nvPr/>
        </p:nvCxnSpPr>
        <p:spPr>
          <a:xfrm>
            <a:off x="152400" y="63246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330" name="Google Shape;330;p26"/>
          <p:cNvPicPr preferRelativeResize="0"/>
          <p:nvPr/>
        </p:nvPicPr>
        <p:blipFill rotWithShape="1">
          <a:blip r:embed="rId3">
            <a:alphaModFix/>
          </a:blip>
          <a:srcRect b="0" l="0" r="0" t="0"/>
          <a:stretch/>
        </p:blipFill>
        <p:spPr>
          <a:xfrm>
            <a:off x="968375" y="1447800"/>
            <a:ext cx="7056437" cy="4619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5" name="Shape 335"/>
        <p:cNvGrpSpPr/>
        <p:nvPr/>
      </p:nvGrpSpPr>
      <p:grpSpPr>
        <a:xfrm>
          <a:off x="0" y="0"/>
          <a:ext cx="0" cy="0"/>
          <a:chOff x="0" y="0"/>
          <a:chExt cx="0" cy="0"/>
        </a:xfrm>
      </p:grpSpPr>
      <p:sp>
        <p:nvSpPr>
          <p:cNvPr id="336" name="Google Shape;336;p27"/>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37" name="Google Shape;337;p27"/>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8" name="Google Shape;338;p27"/>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9" name="Google Shape;339;p27"/>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0" name="Google Shape;340;p27"/>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1" name="Google Shape;341;p27"/>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2" name="Google Shape;342;p27"/>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43" name="Google Shape;343;p27"/>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44" name="Google Shape;344;p27"/>
          <p:cNvCxnSpPr/>
          <p:nvPr/>
        </p:nvCxnSpPr>
        <p:spPr>
          <a:xfrm>
            <a:off x="457200" y="29718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345" name="Google Shape;345;p27"/>
          <p:cNvCxnSpPr/>
          <p:nvPr/>
        </p:nvCxnSpPr>
        <p:spPr>
          <a:xfrm>
            <a:off x="458787" y="47244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346" name="Google Shape;346;p27"/>
          <p:cNvSpPr txBox="1"/>
          <p:nvPr/>
        </p:nvSpPr>
        <p:spPr>
          <a:xfrm>
            <a:off x="495300" y="3063875"/>
            <a:ext cx="8077200" cy="1554162"/>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A complete sine wave in the time domain can be represented by one single spike in the frequency domain.</a:t>
            </a:r>
            <a:endParaRPr/>
          </a:p>
        </p:txBody>
      </p:sp>
      <p:grpSp>
        <p:nvGrpSpPr>
          <p:cNvPr id="347" name="Google Shape;347;p27"/>
          <p:cNvGrpSpPr/>
          <p:nvPr/>
        </p:nvGrpSpPr>
        <p:grpSpPr>
          <a:xfrm>
            <a:off x="457200" y="2286000"/>
            <a:ext cx="1143000" cy="566737"/>
            <a:chOff x="1200" y="1248"/>
            <a:chExt cx="720" cy="357"/>
          </a:xfrm>
        </p:grpSpPr>
        <p:pic>
          <p:nvPicPr>
            <p:cNvPr id="348" name="Google Shape;348;p27"/>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349" name="Google Shape;349;p27"/>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4" name="Shape 354"/>
        <p:cNvGrpSpPr/>
        <p:nvPr/>
      </p:nvGrpSpPr>
      <p:grpSpPr>
        <a:xfrm>
          <a:off x="0" y="0"/>
          <a:ext cx="0" cy="0"/>
          <a:chOff x="0" y="0"/>
          <a:chExt cx="0" cy="0"/>
        </a:xfrm>
      </p:grpSpPr>
      <p:sp>
        <p:nvSpPr>
          <p:cNvPr id="355" name="Google Shape;355;p28"/>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56" name="Google Shape;356;p28"/>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7" name="Google Shape;357;p28"/>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358" name="Google Shape;358;p28"/>
          <p:cNvGrpSpPr/>
          <p:nvPr/>
        </p:nvGrpSpPr>
        <p:grpSpPr>
          <a:xfrm>
            <a:off x="490537" y="773112"/>
            <a:ext cx="738187" cy="474662"/>
            <a:chOff x="309" y="487"/>
            <a:chExt cx="465" cy="299"/>
          </a:xfrm>
        </p:grpSpPr>
        <p:sp>
          <p:nvSpPr>
            <p:cNvPr id="359" name="Google Shape;359;p28"/>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0" name="Google Shape;360;p28"/>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361" name="Google Shape;361;p28"/>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2" name="Google Shape;362;p28"/>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3" name="Google Shape;363;p28"/>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4" name="Google Shape;364;p28"/>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5" name="Google Shape;365;p28"/>
          <p:cNvSpPr txBox="1"/>
          <p:nvPr/>
        </p:nvSpPr>
        <p:spPr>
          <a:xfrm>
            <a:off x="228600" y="1447800"/>
            <a:ext cx="8534400" cy="2654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Arial"/>
              <a:buNone/>
            </a:pPr>
            <a:r>
              <a:rPr b="1" i="1" lang="en-US" sz="2800" u="none">
                <a:solidFill>
                  <a:schemeClr val="dk1"/>
                </a:solidFill>
                <a:latin typeface="Arial"/>
                <a:ea typeface="Arial"/>
                <a:cs typeface="Arial"/>
                <a:sym typeface="Arial"/>
              </a:rPr>
              <a:t>The frequency domain is more compact and useful when we are dealing with more than one sine wave. For example, Figure 3.8 shows three sine waves, each with different amplitude and frequency. All can be represented by three spikes in the frequency domain.</a:t>
            </a:r>
            <a:endParaRPr/>
          </a:p>
        </p:txBody>
      </p:sp>
      <p:sp>
        <p:nvSpPr>
          <p:cNvPr id="366" name="Google Shape;366;p28"/>
          <p:cNvSpPr txBox="1"/>
          <p:nvPr/>
        </p:nvSpPr>
        <p:spPr>
          <a:xfrm>
            <a:off x="1143000" y="182562"/>
            <a:ext cx="22844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3.7</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1" name="Shape 371"/>
        <p:cNvGrpSpPr/>
        <p:nvPr/>
      </p:nvGrpSpPr>
      <p:grpSpPr>
        <a:xfrm>
          <a:off x="0" y="0"/>
          <a:ext cx="0" cy="0"/>
          <a:chOff x="0" y="0"/>
          <a:chExt cx="0" cy="0"/>
        </a:xfrm>
      </p:grpSpPr>
      <p:sp>
        <p:nvSpPr>
          <p:cNvPr id="372" name="Google Shape;372;p29"/>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373" name="Google Shape;373;p29"/>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374" name="Google Shape;374;p29"/>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375" name="Google Shape;375;p29"/>
          <p:cNvSpPr txBox="1"/>
          <p:nvPr/>
        </p:nvSpPr>
        <p:spPr>
          <a:xfrm>
            <a:off x="304800" y="381000"/>
            <a:ext cx="79009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3.8  </a:t>
            </a:r>
            <a:r>
              <a:rPr b="1" i="1" lang="en-US" sz="2000" u="none">
                <a:solidFill>
                  <a:schemeClr val="dk1"/>
                </a:solidFill>
                <a:latin typeface="Times New Roman"/>
                <a:ea typeface="Times New Roman"/>
                <a:cs typeface="Times New Roman"/>
                <a:sym typeface="Times New Roman"/>
              </a:rPr>
              <a:t>The time domain and frequency domain of three sine waves</a:t>
            </a:r>
            <a:endParaRPr/>
          </a:p>
        </p:txBody>
      </p:sp>
      <p:cxnSp>
        <p:nvCxnSpPr>
          <p:cNvPr id="376" name="Google Shape;376;p29"/>
          <p:cNvCxnSpPr/>
          <p:nvPr/>
        </p:nvCxnSpPr>
        <p:spPr>
          <a:xfrm>
            <a:off x="152400" y="63246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377" name="Google Shape;377;p29"/>
          <p:cNvPicPr preferRelativeResize="0"/>
          <p:nvPr/>
        </p:nvPicPr>
        <p:blipFill rotWithShape="1">
          <a:blip r:embed="rId3">
            <a:alphaModFix/>
          </a:blip>
          <a:srcRect b="0" l="0" r="0" t="0"/>
          <a:stretch/>
        </p:blipFill>
        <p:spPr>
          <a:xfrm>
            <a:off x="228600" y="1981200"/>
            <a:ext cx="8583612" cy="315436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2" name="Shape 382"/>
        <p:cNvGrpSpPr/>
        <p:nvPr/>
      </p:nvGrpSpPr>
      <p:grpSpPr>
        <a:xfrm>
          <a:off x="0" y="0"/>
          <a:ext cx="0" cy="0"/>
          <a:chOff x="0" y="0"/>
          <a:chExt cx="0" cy="0"/>
        </a:xfrm>
      </p:grpSpPr>
      <p:sp>
        <p:nvSpPr>
          <p:cNvPr id="383" name="Google Shape;383;p30"/>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84" name="Google Shape;384;p30"/>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5" name="Google Shape;385;p30"/>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6" name="Google Shape;386;p30"/>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7" name="Google Shape;387;p30"/>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8" name="Google Shape;388;p30"/>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9" name="Google Shape;389;p30"/>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0" name="Google Shape;390;p30"/>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1" name="Google Shape;391;p3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Signals and Communication</a:t>
            </a:r>
            <a:endParaRPr/>
          </a:p>
        </p:txBody>
      </p:sp>
      <p:sp>
        <p:nvSpPr>
          <p:cNvPr id="392" name="Google Shape;392;p30"/>
          <p:cNvSpPr txBox="1"/>
          <p:nvPr>
            <p:ph idx="1" type="body"/>
          </p:nvPr>
        </p:nvSpPr>
        <p:spPr>
          <a:xfrm>
            <a:off x="685800" y="1676400"/>
            <a:ext cx="70866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A single-frequency sine wave is not useful in data communications</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We need to send a composite signal, a signal made of many simple sine waves.</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According to Fourier analysis, any composite signal is a combination of simple sine waves with different frequencies, amplitudes, and phases.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7" name="Shape 397"/>
        <p:cNvGrpSpPr/>
        <p:nvPr/>
      </p:nvGrpSpPr>
      <p:grpSpPr>
        <a:xfrm>
          <a:off x="0" y="0"/>
          <a:ext cx="0" cy="0"/>
          <a:chOff x="0" y="0"/>
          <a:chExt cx="0" cy="0"/>
        </a:xfrm>
      </p:grpSpPr>
      <p:sp>
        <p:nvSpPr>
          <p:cNvPr id="398" name="Google Shape;398;p31"/>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99" name="Google Shape;399;p31"/>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0" name="Google Shape;400;p31"/>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1" name="Google Shape;401;p31"/>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2" name="Google Shape;402;p31"/>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3" name="Google Shape;403;p31"/>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4" name="Google Shape;404;p31"/>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5" name="Google Shape;405;p31"/>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6" name="Google Shape;406;p31"/>
          <p:cNvSpPr txBox="1"/>
          <p:nvPr>
            <p:ph type="title"/>
          </p:nvPr>
        </p:nvSpPr>
        <p:spPr>
          <a:xfrm>
            <a:off x="990600" y="609600"/>
            <a:ext cx="7391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Composite Signals and Periodicity</a:t>
            </a:r>
            <a:endParaRPr/>
          </a:p>
        </p:txBody>
      </p:sp>
      <p:sp>
        <p:nvSpPr>
          <p:cNvPr id="407" name="Google Shape;407;p31"/>
          <p:cNvSpPr txBox="1"/>
          <p:nvPr>
            <p:ph idx="1" type="body"/>
          </p:nvPr>
        </p:nvSpPr>
        <p:spPr>
          <a:xfrm>
            <a:off x="685800" y="1981200"/>
            <a:ext cx="74676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If the composite signal is </a:t>
            </a:r>
            <a:r>
              <a:rPr b="0" i="0" lang="en-US" sz="3200" u="none">
                <a:solidFill>
                  <a:schemeClr val="hlink"/>
                </a:solidFill>
                <a:latin typeface="Times New Roman"/>
                <a:ea typeface="Times New Roman"/>
                <a:cs typeface="Times New Roman"/>
                <a:sym typeface="Times New Roman"/>
              </a:rPr>
              <a:t>periodic</a:t>
            </a:r>
            <a:r>
              <a:rPr b="0" i="0" lang="en-US" sz="3200" u="none">
                <a:solidFill>
                  <a:schemeClr val="dk1"/>
                </a:solidFill>
                <a:latin typeface="Times New Roman"/>
                <a:ea typeface="Times New Roman"/>
                <a:cs typeface="Times New Roman"/>
                <a:sym typeface="Times New Roman"/>
              </a:rPr>
              <a:t>, the decomposition gives a series of signals with </a:t>
            </a:r>
            <a:r>
              <a:rPr b="0" i="0" lang="en-US" sz="3200" u="none">
                <a:solidFill>
                  <a:schemeClr val="hlink"/>
                </a:solidFill>
                <a:latin typeface="Times New Roman"/>
                <a:ea typeface="Times New Roman"/>
                <a:cs typeface="Times New Roman"/>
                <a:sym typeface="Times New Roman"/>
              </a:rPr>
              <a:t>discrete</a:t>
            </a:r>
            <a:r>
              <a:rPr b="0" i="0" lang="en-US" sz="3200" u="none">
                <a:solidFill>
                  <a:schemeClr val="dk1"/>
                </a:solidFill>
                <a:latin typeface="Times New Roman"/>
                <a:ea typeface="Times New Roman"/>
                <a:cs typeface="Times New Roman"/>
                <a:sym typeface="Times New Roman"/>
              </a:rPr>
              <a:t> frequencies.</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If the composite signal is </a:t>
            </a:r>
            <a:r>
              <a:rPr b="0" i="0" lang="en-US" sz="3200" u="none">
                <a:solidFill>
                  <a:schemeClr val="hlink"/>
                </a:solidFill>
                <a:latin typeface="Times New Roman"/>
                <a:ea typeface="Times New Roman"/>
                <a:cs typeface="Times New Roman"/>
                <a:sym typeface="Times New Roman"/>
              </a:rPr>
              <a:t>nonperiodic</a:t>
            </a:r>
            <a:r>
              <a:rPr b="0" i="0" lang="en-US" sz="3200" u="none">
                <a:solidFill>
                  <a:schemeClr val="dk1"/>
                </a:solidFill>
                <a:latin typeface="Times New Roman"/>
                <a:ea typeface="Times New Roman"/>
                <a:cs typeface="Times New Roman"/>
                <a:sym typeface="Times New Roman"/>
              </a:rPr>
              <a:t>, the decomposition gives a combination of sine waves with </a:t>
            </a:r>
            <a:r>
              <a:rPr b="0" i="0" lang="en-US" sz="3200" u="none">
                <a:solidFill>
                  <a:schemeClr val="hlink"/>
                </a:solidFill>
                <a:latin typeface="Times New Roman"/>
                <a:ea typeface="Times New Roman"/>
                <a:cs typeface="Times New Roman"/>
                <a:sym typeface="Times New Roman"/>
              </a:rPr>
              <a:t>continuous</a:t>
            </a:r>
            <a:r>
              <a:rPr b="0" i="0" lang="en-US" sz="3200" u="none">
                <a:solidFill>
                  <a:schemeClr val="dk1"/>
                </a:solidFill>
                <a:latin typeface="Times New Roman"/>
                <a:ea typeface="Times New Roman"/>
                <a:cs typeface="Times New Roman"/>
                <a:sym typeface="Times New Roman"/>
              </a:rPr>
              <a:t> frequencies.</a:t>
            </a:r>
            <a:endParaRPr/>
          </a:p>
          <a:p>
            <a:pPr indent="-220980" lvl="0" marL="342900" marR="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2" name="Shape 412"/>
        <p:cNvGrpSpPr/>
        <p:nvPr/>
      </p:nvGrpSpPr>
      <p:grpSpPr>
        <a:xfrm>
          <a:off x="0" y="0"/>
          <a:ext cx="0" cy="0"/>
          <a:chOff x="0" y="0"/>
          <a:chExt cx="0" cy="0"/>
        </a:xfrm>
      </p:grpSpPr>
      <p:sp>
        <p:nvSpPr>
          <p:cNvPr id="413" name="Google Shape;413;p32"/>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14" name="Google Shape;414;p32"/>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5" name="Google Shape;415;p32"/>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416" name="Google Shape;416;p32"/>
          <p:cNvGrpSpPr/>
          <p:nvPr/>
        </p:nvGrpSpPr>
        <p:grpSpPr>
          <a:xfrm>
            <a:off x="490537" y="773112"/>
            <a:ext cx="738187" cy="474662"/>
            <a:chOff x="309" y="487"/>
            <a:chExt cx="465" cy="299"/>
          </a:xfrm>
        </p:grpSpPr>
        <p:sp>
          <p:nvSpPr>
            <p:cNvPr id="417" name="Google Shape;417;p32"/>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8" name="Google Shape;418;p32"/>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419" name="Google Shape;419;p32"/>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0" name="Google Shape;420;p32"/>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1" name="Google Shape;421;p32"/>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2" name="Google Shape;422;p32"/>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3" name="Google Shape;423;p32"/>
          <p:cNvSpPr txBox="1"/>
          <p:nvPr/>
        </p:nvSpPr>
        <p:spPr>
          <a:xfrm>
            <a:off x="228600" y="1447800"/>
            <a:ext cx="8534400" cy="2654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Figure 3.9 shows a periodic composite signal with frequency f. This type of signal is not typical of those found in data communications. We can consider it to be three alarm systems, each with a different frequency. The analysis of this signal can give us a good understanding of how to decompose signals.</a:t>
            </a:r>
            <a:endParaRPr/>
          </a:p>
        </p:txBody>
      </p:sp>
      <p:sp>
        <p:nvSpPr>
          <p:cNvPr id="424" name="Google Shape;424;p32"/>
          <p:cNvSpPr txBox="1"/>
          <p:nvPr/>
        </p:nvSpPr>
        <p:spPr>
          <a:xfrm>
            <a:off x="1143000" y="182562"/>
            <a:ext cx="22844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9" name="Shape 429"/>
        <p:cNvGrpSpPr/>
        <p:nvPr/>
      </p:nvGrpSpPr>
      <p:grpSpPr>
        <a:xfrm>
          <a:off x="0" y="0"/>
          <a:ext cx="0" cy="0"/>
          <a:chOff x="0" y="0"/>
          <a:chExt cx="0" cy="0"/>
        </a:xfrm>
      </p:grpSpPr>
      <p:sp>
        <p:nvSpPr>
          <p:cNvPr id="430" name="Google Shape;430;p33"/>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431" name="Google Shape;431;p33"/>
          <p:cNvCxnSpPr/>
          <p:nvPr/>
        </p:nvCxnSpPr>
        <p:spPr>
          <a:xfrm>
            <a:off x="152400" y="2286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432" name="Google Shape;432;p33"/>
          <p:cNvCxnSpPr/>
          <p:nvPr/>
        </p:nvCxnSpPr>
        <p:spPr>
          <a:xfrm>
            <a:off x="152400" y="10668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433" name="Google Shape;433;p33"/>
          <p:cNvSpPr txBox="1"/>
          <p:nvPr/>
        </p:nvSpPr>
        <p:spPr>
          <a:xfrm>
            <a:off x="304800" y="457200"/>
            <a:ext cx="45434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3.9  </a:t>
            </a:r>
            <a:r>
              <a:rPr b="1" i="1" lang="en-US" sz="2000" u="none">
                <a:solidFill>
                  <a:schemeClr val="dk1"/>
                </a:solidFill>
                <a:latin typeface="Times New Roman"/>
                <a:ea typeface="Times New Roman"/>
                <a:cs typeface="Times New Roman"/>
                <a:sym typeface="Times New Roman"/>
              </a:rPr>
              <a:t>A composite periodic signal</a:t>
            </a:r>
            <a:endParaRPr/>
          </a:p>
        </p:txBody>
      </p:sp>
      <p:cxnSp>
        <p:nvCxnSpPr>
          <p:cNvPr id="434" name="Google Shape;434;p33"/>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435" name="Google Shape;435;p33"/>
          <p:cNvPicPr preferRelativeResize="0"/>
          <p:nvPr/>
        </p:nvPicPr>
        <p:blipFill rotWithShape="1">
          <a:blip r:embed="rId3">
            <a:alphaModFix/>
          </a:blip>
          <a:srcRect b="0" l="0" r="0" t="0"/>
          <a:stretch/>
        </p:blipFill>
        <p:spPr>
          <a:xfrm>
            <a:off x="423862" y="1981200"/>
            <a:ext cx="8491537" cy="307498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0" name="Shape 440"/>
        <p:cNvGrpSpPr/>
        <p:nvPr/>
      </p:nvGrpSpPr>
      <p:grpSpPr>
        <a:xfrm>
          <a:off x="0" y="0"/>
          <a:ext cx="0" cy="0"/>
          <a:chOff x="0" y="0"/>
          <a:chExt cx="0" cy="0"/>
        </a:xfrm>
      </p:grpSpPr>
      <p:sp>
        <p:nvSpPr>
          <p:cNvPr id="441" name="Google Shape;441;p34"/>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442" name="Google Shape;442;p34"/>
          <p:cNvCxnSpPr/>
          <p:nvPr/>
        </p:nvCxnSpPr>
        <p:spPr>
          <a:xfrm>
            <a:off x="152400" y="762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443" name="Google Shape;443;p34"/>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444" name="Google Shape;444;p34"/>
          <p:cNvSpPr txBox="1"/>
          <p:nvPr/>
        </p:nvSpPr>
        <p:spPr>
          <a:xfrm>
            <a:off x="304800" y="152400"/>
            <a:ext cx="8194675"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3.10  </a:t>
            </a:r>
            <a:r>
              <a:rPr b="1" i="1" lang="en-US" sz="2000" u="none">
                <a:solidFill>
                  <a:schemeClr val="dk1"/>
                </a:solidFill>
                <a:latin typeface="Times New Roman"/>
                <a:ea typeface="Times New Roman"/>
                <a:cs typeface="Times New Roman"/>
                <a:sym typeface="Times New Roman"/>
              </a:rPr>
              <a:t>Decomposition of a composite periodic signal in the time and</a:t>
            </a:r>
            <a:br>
              <a:rPr b="1" i="1" lang="en-US" sz="2000" u="none">
                <a:solidFill>
                  <a:schemeClr val="dk1"/>
                </a:solidFill>
                <a:latin typeface="Times New Roman"/>
                <a:ea typeface="Times New Roman"/>
                <a:cs typeface="Times New Roman"/>
                <a:sym typeface="Times New Roman"/>
              </a:rPr>
            </a:br>
            <a:r>
              <a:rPr b="1" i="1" lang="en-US" sz="2000" u="none">
                <a:solidFill>
                  <a:schemeClr val="dk1"/>
                </a:solidFill>
                <a:latin typeface="Times New Roman"/>
                <a:ea typeface="Times New Roman"/>
                <a:cs typeface="Times New Roman"/>
                <a:sym typeface="Times New Roman"/>
              </a:rPr>
              <a:t>                          frequency domains</a:t>
            </a:r>
            <a:endParaRPr/>
          </a:p>
        </p:txBody>
      </p:sp>
      <p:cxnSp>
        <p:nvCxnSpPr>
          <p:cNvPr id="445" name="Google Shape;445;p34"/>
          <p:cNvCxnSpPr/>
          <p:nvPr/>
        </p:nvCxnSpPr>
        <p:spPr>
          <a:xfrm>
            <a:off x="152400" y="63246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446" name="Google Shape;446;p34"/>
          <p:cNvPicPr preferRelativeResize="0"/>
          <p:nvPr/>
        </p:nvPicPr>
        <p:blipFill rotWithShape="1">
          <a:blip r:embed="rId3">
            <a:alphaModFix/>
          </a:blip>
          <a:srcRect b="0" l="0" r="0" t="0"/>
          <a:stretch/>
        </p:blipFill>
        <p:spPr>
          <a:xfrm>
            <a:off x="812800" y="1476375"/>
            <a:ext cx="7340600" cy="4695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8"/>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7" name="Google Shape;67;p8"/>
          <p:cNvSpPr txBox="1"/>
          <p:nvPr/>
        </p:nvSpPr>
        <p:spPr>
          <a:xfrm>
            <a:off x="0" y="0"/>
            <a:ext cx="9144000" cy="8382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8" name="Google Shape;68;p8"/>
          <p:cNvSpPr txBox="1"/>
          <p:nvPr/>
        </p:nvSpPr>
        <p:spPr>
          <a:xfrm>
            <a:off x="228600" y="76200"/>
            <a:ext cx="56594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3-1   ANALOG AND DIGITAL</a:t>
            </a:r>
            <a:endParaRPr/>
          </a:p>
        </p:txBody>
      </p:sp>
      <p:sp>
        <p:nvSpPr>
          <p:cNvPr id="69" name="Google Shape;69;p8"/>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0" name="Google Shape;70;p8"/>
          <p:cNvSpPr txBox="1"/>
          <p:nvPr/>
        </p:nvSpPr>
        <p:spPr>
          <a:xfrm>
            <a:off x="76200" y="990600"/>
            <a:ext cx="8915400" cy="180022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Data can be </a:t>
            </a:r>
            <a:r>
              <a:rPr b="1" i="1" lang="en-US" sz="2800" u="none">
                <a:solidFill>
                  <a:schemeClr val="hlink"/>
                </a:solidFill>
                <a:latin typeface="Times New Roman"/>
                <a:ea typeface="Times New Roman"/>
                <a:cs typeface="Times New Roman"/>
                <a:sym typeface="Times New Roman"/>
              </a:rPr>
              <a:t>analog</a:t>
            </a:r>
            <a:r>
              <a:rPr b="1" i="1" lang="en-US" sz="2800" u="none">
                <a:solidFill>
                  <a:schemeClr val="dk1"/>
                </a:solidFill>
                <a:latin typeface="Times New Roman"/>
                <a:ea typeface="Times New Roman"/>
                <a:cs typeface="Times New Roman"/>
                <a:sym typeface="Times New Roman"/>
              </a:rPr>
              <a:t> or </a:t>
            </a:r>
            <a:r>
              <a:rPr b="1" i="1" lang="en-US" sz="2800" u="none">
                <a:solidFill>
                  <a:schemeClr val="hlink"/>
                </a:solidFill>
                <a:latin typeface="Times New Roman"/>
                <a:ea typeface="Times New Roman"/>
                <a:cs typeface="Times New Roman"/>
                <a:sym typeface="Times New Roman"/>
              </a:rPr>
              <a:t>digital</a:t>
            </a:r>
            <a:r>
              <a:rPr b="1" i="1" lang="en-US" sz="2800" u="none">
                <a:solidFill>
                  <a:schemeClr val="dk1"/>
                </a:solidFill>
                <a:latin typeface="Times New Roman"/>
                <a:ea typeface="Times New Roman"/>
                <a:cs typeface="Times New Roman"/>
                <a:sym typeface="Times New Roman"/>
              </a:rPr>
              <a:t>. The term </a:t>
            </a:r>
            <a:r>
              <a:rPr b="1" i="1" lang="en-US" sz="2800" u="none">
                <a:solidFill>
                  <a:schemeClr val="hlink"/>
                </a:solidFill>
                <a:latin typeface="Times New Roman"/>
                <a:ea typeface="Times New Roman"/>
                <a:cs typeface="Times New Roman"/>
                <a:sym typeface="Times New Roman"/>
              </a:rPr>
              <a:t>analog data</a:t>
            </a:r>
            <a:r>
              <a:rPr b="1" i="1" lang="en-US" sz="2800" u="none">
                <a:solidFill>
                  <a:schemeClr val="dk1"/>
                </a:solidFill>
                <a:latin typeface="Times New Roman"/>
                <a:ea typeface="Times New Roman"/>
                <a:cs typeface="Times New Roman"/>
                <a:sym typeface="Times New Roman"/>
              </a:rPr>
              <a:t> refers to information that is continuous; </a:t>
            </a:r>
            <a:r>
              <a:rPr b="1" i="1" lang="en-US" sz="2800" u="none">
                <a:solidFill>
                  <a:schemeClr val="hlink"/>
                </a:solidFill>
                <a:latin typeface="Times New Roman"/>
                <a:ea typeface="Times New Roman"/>
                <a:cs typeface="Times New Roman"/>
                <a:sym typeface="Times New Roman"/>
              </a:rPr>
              <a:t>digital data</a:t>
            </a:r>
            <a:r>
              <a:rPr b="1" i="1" lang="en-US" sz="2800" u="none">
                <a:solidFill>
                  <a:schemeClr val="dk1"/>
                </a:solidFill>
                <a:latin typeface="Times New Roman"/>
                <a:ea typeface="Times New Roman"/>
                <a:cs typeface="Times New Roman"/>
                <a:sym typeface="Times New Roman"/>
              </a:rPr>
              <a:t> refers to information that has discrete states. Analog data take on continuous values. Digital data take on discrete values.</a:t>
            </a:r>
            <a:endParaRPr/>
          </a:p>
        </p:txBody>
      </p:sp>
      <p:sp>
        <p:nvSpPr>
          <p:cNvPr id="71" name="Google Shape;71;p8"/>
          <p:cNvSpPr txBox="1"/>
          <p:nvPr/>
        </p:nvSpPr>
        <p:spPr>
          <a:xfrm>
            <a:off x="152400" y="4679950"/>
            <a:ext cx="6705600" cy="1187450"/>
          </a:xfrm>
          <a:prstGeom prst="rect">
            <a:avLst/>
          </a:prstGeom>
          <a:noFill/>
          <a:ln>
            <a:noFill/>
          </a:ln>
        </p:spPr>
        <p:txBody>
          <a:bodyPr anchorCtr="0" anchor="t" bIns="45700" lIns="91425" spcFirstLastPara="1" rIns="91425" wrap="square" tIns="45700">
            <a:spAutoFit/>
          </a:bodyPr>
          <a:lstStyle/>
          <a:p>
            <a:pPr indent="-178308" lvl="0" marL="0" marR="0" rtl="0" algn="l">
              <a:lnSpc>
                <a:spcPct val="100000"/>
              </a:lnSpc>
              <a:spcBef>
                <a:spcPts val="0"/>
              </a:spcBef>
              <a:spcAft>
                <a:spcPts val="0"/>
              </a:spcAft>
              <a:buClr>
                <a:schemeClr val="dk1"/>
              </a:buClr>
              <a:buSzPts val="2808"/>
              <a:buFont typeface="Noto Sans Symbols"/>
              <a:buChar char="▪"/>
            </a:pPr>
            <a:r>
              <a:rPr b="1" i="0" lang="en-US" sz="2400" u="none">
                <a:solidFill>
                  <a:srgbClr val="0033CC"/>
                </a:solidFill>
                <a:latin typeface="Times New Roman"/>
                <a:ea typeface="Times New Roman"/>
                <a:cs typeface="Times New Roman"/>
                <a:sym typeface="Times New Roman"/>
              </a:rPr>
              <a:t> Analog and Digital Data</a:t>
            </a:r>
            <a:endParaRPr/>
          </a:p>
          <a:p>
            <a:pPr indent="-178308" lvl="0" marL="0" marR="0" rtl="0" algn="l">
              <a:lnSpc>
                <a:spcPct val="100000"/>
              </a:lnSpc>
              <a:spcBef>
                <a:spcPts val="0"/>
              </a:spcBef>
              <a:spcAft>
                <a:spcPts val="0"/>
              </a:spcAft>
              <a:buClr>
                <a:schemeClr val="dk1"/>
              </a:buClr>
              <a:buSzPts val="2808"/>
              <a:buFont typeface="Noto Sans Symbols"/>
              <a:buChar char="▪"/>
            </a:pPr>
            <a:r>
              <a:rPr b="1" i="0" lang="en-US" sz="2400" u="none">
                <a:solidFill>
                  <a:srgbClr val="0033CC"/>
                </a:solidFill>
                <a:latin typeface="Times New Roman"/>
                <a:ea typeface="Times New Roman"/>
                <a:cs typeface="Times New Roman"/>
                <a:sym typeface="Times New Roman"/>
              </a:rPr>
              <a:t> Analog and Digital Signals</a:t>
            </a:r>
            <a:endParaRPr/>
          </a:p>
          <a:p>
            <a:pPr indent="-178308" lvl="0" marL="0" marR="0" rtl="0" algn="l">
              <a:lnSpc>
                <a:spcPct val="100000"/>
              </a:lnSpc>
              <a:spcBef>
                <a:spcPts val="0"/>
              </a:spcBef>
              <a:spcAft>
                <a:spcPts val="0"/>
              </a:spcAft>
              <a:buClr>
                <a:schemeClr val="dk1"/>
              </a:buClr>
              <a:buSzPts val="2808"/>
              <a:buFont typeface="Noto Sans Symbols"/>
              <a:buChar char="▪"/>
            </a:pPr>
            <a:r>
              <a:rPr b="1" i="0" lang="en-US" sz="2400" u="none">
                <a:solidFill>
                  <a:srgbClr val="0033CC"/>
                </a:solidFill>
                <a:latin typeface="Times New Roman"/>
                <a:ea typeface="Times New Roman"/>
                <a:cs typeface="Times New Roman"/>
                <a:sym typeface="Times New Roman"/>
              </a:rPr>
              <a:t> Periodic and Nonperiodic Signals</a:t>
            </a:r>
            <a:endParaRPr/>
          </a:p>
        </p:txBody>
      </p:sp>
      <p:sp>
        <p:nvSpPr>
          <p:cNvPr id="72" name="Google Shape;72;p8"/>
          <p:cNvSpPr txBox="1"/>
          <p:nvPr/>
        </p:nvSpPr>
        <p:spPr>
          <a:xfrm>
            <a:off x="163512" y="4203700"/>
            <a:ext cx="4867275"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1" name="Shape 451"/>
        <p:cNvGrpSpPr/>
        <p:nvPr/>
      </p:nvGrpSpPr>
      <p:grpSpPr>
        <a:xfrm>
          <a:off x="0" y="0"/>
          <a:ext cx="0" cy="0"/>
          <a:chOff x="0" y="0"/>
          <a:chExt cx="0" cy="0"/>
        </a:xfrm>
      </p:grpSpPr>
      <p:sp>
        <p:nvSpPr>
          <p:cNvPr id="452" name="Google Shape;452;p35"/>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53" name="Google Shape;453;p35"/>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4" name="Google Shape;454;p35"/>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455" name="Google Shape;455;p35"/>
          <p:cNvGrpSpPr/>
          <p:nvPr/>
        </p:nvGrpSpPr>
        <p:grpSpPr>
          <a:xfrm>
            <a:off x="490537" y="773112"/>
            <a:ext cx="738187" cy="474662"/>
            <a:chOff x="309" y="487"/>
            <a:chExt cx="465" cy="299"/>
          </a:xfrm>
        </p:grpSpPr>
        <p:sp>
          <p:nvSpPr>
            <p:cNvPr id="456" name="Google Shape;456;p35"/>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7" name="Google Shape;457;p35"/>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458" name="Google Shape;458;p35"/>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9" name="Google Shape;459;p35"/>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60" name="Google Shape;460;p35"/>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61" name="Google Shape;461;p35"/>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62" name="Google Shape;462;p35"/>
          <p:cNvSpPr txBox="1"/>
          <p:nvPr/>
        </p:nvSpPr>
        <p:spPr>
          <a:xfrm>
            <a:off x="228600" y="1447800"/>
            <a:ext cx="8534400" cy="2654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Figure 3.11 shows a nonperiodic composite signal. It can be the signal created by a microphone or a telephone set when a word or two is pronounced. In this case, the composite signal cannot be periodic, because that implies that we are repeating the same word or words with exactly the same tone.</a:t>
            </a:r>
            <a:endParaRPr/>
          </a:p>
        </p:txBody>
      </p:sp>
      <p:sp>
        <p:nvSpPr>
          <p:cNvPr id="463" name="Google Shape;463;p35"/>
          <p:cNvSpPr txBox="1"/>
          <p:nvPr/>
        </p:nvSpPr>
        <p:spPr>
          <a:xfrm>
            <a:off x="1143000" y="182562"/>
            <a:ext cx="22844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3.5</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8" name="Shape 468"/>
        <p:cNvGrpSpPr/>
        <p:nvPr/>
      </p:nvGrpSpPr>
      <p:grpSpPr>
        <a:xfrm>
          <a:off x="0" y="0"/>
          <a:ext cx="0" cy="0"/>
          <a:chOff x="0" y="0"/>
          <a:chExt cx="0" cy="0"/>
        </a:xfrm>
      </p:grpSpPr>
      <p:sp>
        <p:nvSpPr>
          <p:cNvPr id="469" name="Google Shape;469;p36"/>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470" name="Google Shape;470;p36"/>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471" name="Google Shape;471;p36"/>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472" name="Google Shape;472;p36"/>
          <p:cNvSpPr txBox="1"/>
          <p:nvPr/>
        </p:nvSpPr>
        <p:spPr>
          <a:xfrm>
            <a:off x="304800" y="762000"/>
            <a:ext cx="77358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3.11  </a:t>
            </a:r>
            <a:r>
              <a:rPr b="1" i="1" lang="en-US" sz="2000" u="none">
                <a:solidFill>
                  <a:schemeClr val="dk1"/>
                </a:solidFill>
                <a:latin typeface="Times New Roman"/>
                <a:ea typeface="Times New Roman"/>
                <a:cs typeface="Times New Roman"/>
                <a:sym typeface="Times New Roman"/>
              </a:rPr>
              <a:t>The time and frequency domains of a nonperiodic signal</a:t>
            </a:r>
            <a:endParaRPr/>
          </a:p>
        </p:txBody>
      </p:sp>
      <p:cxnSp>
        <p:nvCxnSpPr>
          <p:cNvPr id="473" name="Google Shape;473;p36"/>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474" name="Google Shape;474;p36"/>
          <p:cNvPicPr preferRelativeResize="0"/>
          <p:nvPr/>
        </p:nvPicPr>
        <p:blipFill rotWithShape="1">
          <a:blip r:embed="rId3">
            <a:alphaModFix/>
          </a:blip>
          <a:srcRect b="0" l="0" r="0" t="0"/>
          <a:stretch/>
        </p:blipFill>
        <p:spPr>
          <a:xfrm>
            <a:off x="417512" y="2325687"/>
            <a:ext cx="8345487" cy="262731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9" name="Shape 479"/>
        <p:cNvGrpSpPr/>
        <p:nvPr/>
      </p:nvGrpSpPr>
      <p:grpSpPr>
        <a:xfrm>
          <a:off x="0" y="0"/>
          <a:ext cx="0" cy="0"/>
          <a:chOff x="0" y="0"/>
          <a:chExt cx="0" cy="0"/>
        </a:xfrm>
      </p:grpSpPr>
      <p:sp>
        <p:nvSpPr>
          <p:cNvPr id="480" name="Google Shape;480;p37"/>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81" name="Google Shape;481;p37"/>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2" name="Google Shape;482;p37"/>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3" name="Google Shape;483;p37"/>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4" name="Google Shape;484;p37"/>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5" name="Google Shape;485;p37"/>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6" name="Google Shape;486;p37"/>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7" name="Google Shape;487;p37"/>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8" name="Google Shape;488;p37"/>
          <p:cNvSpPr txBox="1"/>
          <p:nvPr>
            <p:ph type="title"/>
          </p:nvPr>
        </p:nvSpPr>
        <p:spPr>
          <a:xfrm>
            <a:off x="1066800" y="609600"/>
            <a:ext cx="7391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Bandwidth and Signal Frequency</a:t>
            </a:r>
            <a:endParaRPr/>
          </a:p>
        </p:txBody>
      </p:sp>
      <p:sp>
        <p:nvSpPr>
          <p:cNvPr id="489" name="Google Shape;489;p37"/>
          <p:cNvSpPr txBox="1"/>
          <p:nvPr>
            <p:ph idx="1" type="body"/>
          </p:nvPr>
        </p:nvSpPr>
        <p:spPr>
          <a:xfrm>
            <a:off x="609600" y="1981200"/>
            <a:ext cx="7391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 bandwidth of a composite signal is the </a:t>
            </a:r>
            <a:r>
              <a:rPr b="0" i="0" lang="en-US" sz="3200" u="none">
                <a:solidFill>
                  <a:schemeClr val="hlink"/>
                </a:solidFill>
                <a:latin typeface="Times New Roman"/>
                <a:ea typeface="Times New Roman"/>
                <a:cs typeface="Times New Roman"/>
                <a:sym typeface="Times New Roman"/>
              </a:rPr>
              <a:t>difference</a:t>
            </a:r>
            <a:r>
              <a:rPr b="0" i="0" lang="en-US" sz="3200" u="none">
                <a:solidFill>
                  <a:schemeClr val="dk1"/>
                </a:solidFill>
                <a:latin typeface="Times New Roman"/>
                <a:ea typeface="Times New Roman"/>
                <a:cs typeface="Times New Roman"/>
                <a:sym typeface="Times New Roman"/>
              </a:rPr>
              <a:t> between the highest and the lowest frequencies contained in that signal.</a:t>
            </a:r>
            <a:endParaRPr/>
          </a:p>
          <a:p>
            <a:pPr indent="-220980" lvl="0" marL="342900" marR="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4" name="Shape 494"/>
        <p:cNvGrpSpPr/>
        <p:nvPr/>
      </p:nvGrpSpPr>
      <p:grpSpPr>
        <a:xfrm>
          <a:off x="0" y="0"/>
          <a:ext cx="0" cy="0"/>
          <a:chOff x="0" y="0"/>
          <a:chExt cx="0" cy="0"/>
        </a:xfrm>
      </p:grpSpPr>
      <p:sp>
        <p:nvSpPr>
          <p:cNvPr id="495" name="Google Shape;495;p38"/>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496" name="Google Shape;496;p38"/>
          <p:cNvCxnSpPr/>
          <p:nvPr/>
        </p:nvCxnSpPr>
        <p:spPr>
          <a:xfrm>
            <a:off x="152400" y="762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497" name="Google Shape;497;p38"/>
          <p:cNvCxnSpPr/>
          <p:nvPr/>
        </p:nvCxnSpPr>
        <p:spPr>
          <a:xfrm>
            <a:off x="152400" y="9144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498" name="Google Shape;498;p38"/>
          <p:cNvSpPr txBox="1"/>
          <p:nvPr/>
        </p:nvSpPr>
        <p:spPr>
          <a:xfrm>
            <a:off x="304800" y="304800"/>
            <a:ext cx="82518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3.12  </a:t>
            </a:r>
            <a:r>
              <a:rPr b="1" i="1" lang="en-US" sz="2000" u="none">
                <a:solidFill>
                  <a:schemeClr val="dk1"/>
                </a:solidFill>
                <a:latin typeface="Times New Roman"/>
                <a:ea typeface="Times New Roman"/>
                <a:cs typeface="Times New Roman"/>
                <a:sym typeface="Times New Roman"/>
              </a:rPr>
              <a:t>The bandwidth of periodic and nonperiodic composite signals</a:t>
            </a:r>
            <a:endParaRPr/>
          </a:p>
        </p:txBody>
      </p:sp>
      <p:cxnSp>
        <p:nvCxnSpPr>
          <p:cNvPr id="499" name="Google Shape;499;p38"/>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500" name="Google Shape;500;p38"/>
          <p:cNvPicPr preferRelativeResize="0"/>
          <p:nvPr/>
        </p:nvPicPr>
        <p:blipFill rotWithShape="1">
          <a:blip r:embed="rId3">
            <a:alphaModFix/>
          </a:blip>
          <a:srcRect b="0" l="0" r="0" t="0"/>
          <a:stretch/>
        </p:blipFill>
        <p:spPr>
          <a:xfrm>
            <a:off x="1581150" y="1090612"/>
            <a:ext cx="6115050" cy="500538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5" name="Shape 505"/>
        <p:cNvGrpSpPr/>
        <p:nvPr/>
      </p:nvGrpSpPr>
      <p:grpSpPr>
        <a:xfrm>
          <a:off x="0" y="0"/>
          <a:ext cx="0" cy="0"/>
          <a:chOff x="0" y="0"/>
          <a:chExt cx="0" cy="0"/>
        </a:xfrm>
      </p:grpSpPr>
      <p:sp>
        <p:nvSpPr>
          <p:cNvPr id="506" name="Google Shape;506;p39"/>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07" name="Google Shape;507;p39"/>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08" name="Google Shape;508;p39"/>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509" name="Google Shape;509;p39"/>
          <p:cNvGrpSpPr/>
          <p:nvPr/>
        </p:nvGrpSpPr>
        <p:grpSpPr>
          <a:xfrm>
            <a:off x="490537" y="773112"/>
            <a:ext cx="738187" cy="474662"/>
            <a:chOff x="309" y="487"/>
            <a:chExt cx="465" cy="299"/>
          </a:xfrm>
        </p:grpSpPr>
        <p:sp>
          <p:nvSpPr>
            <p:cNvPr id="510" name="Google Shape;510;p39"/>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11" name="Google Shape;511;p39"/>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512" name="Google Shape;512;p39"/>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13" name="Google Shape;513;p39"/>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14" name="Google Shape;514;p39"/>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15" name="Google Shape;515;p39"/>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16" name="Google Shape;516;p39"/>
          <p:cNvSpPr txBox="1"/>
          <p:nvPr/>
        </p:nvSpPr>
        <p:spPr>
          <a:xfrm>
            <a:off x="228600" y="1295400"/>
            <a:ext cx="8534400" cy="308133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If a periodic signal is decomposed into five sine waves with frequencies of 100, 300, 500, 700, and 900 Hz, what is its bandwidth? Draw the spectrum, assuming all components have a maximum amplitude of 10 V.</a:t>
            </a:r>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Let </a:t>
            </a:r>
            <a:r>
              <a:rPr b="1" i="1" lang="en-US" sz="2800" u="none">
                <a:solidFill>
                  <a:schemeClr val="hlink"/>
                </a:solidFill>
                <a:latin typeface="Times New Roman"/>
                <a:ea typeface="Times New Roman"/>
                <a:cs typeface="Times New Roman"/>
                <a:sym typeface="Times New Roman"/>
              </a:rPr>
              <a:t>f</a:t>
            </a:r>
            <a:r>
              <a:rPr b="1" baseline="-25000" i="1" lang="en-US" sz="2800" u="none">
                <a:solidFill>
                  <a:schemeClr val="hlink"/>
                </a:solidFill>
                <a:latin typeface="Times New Roman"/>
                <a:ea typeface="Times New Roman"/>
                <a:cs typeface="Times New Roman"/>
                <a:sym typeface="Times New Roman"/>
              </a:rPr>
              <a:t>h</a:t>
            </a:r>
            <a:r>
              <a:rPr b="1" i="1" lang="en-US" sz="2800" u="none">
                <a:solidFill>
                  <a:schemeClr val="dk1"/>
                </a:solidFill>
                <a:latin typeface="Times New Roman"/>
                <a:ea typeface="Times New Roman"/>
                <a:cs typeface="Times New Roman"/>
                <a:sym typeface="Times New Roman"/>
              </a:rPr>
              <a:t> be the highest frequency, </a:t>
            </a:r>
            <a:r>
              <a:rPr b="1" i="1" lang="en-US" sz="2800" u="none">
                <a:solidFill>
                  <a:schemeClr val="hlink"/>
                </a:solidFill>
                <a:latin typeface="Times New Roman"/>
                <a:ea typeface="Times New Roman"/>
                <a:cs typeface="Times New Roman"/>
                <a:sym typeface="Times New Roman"/>
              </a:rPr>
              <a:t>f</a:t>
            </a:r>
            <a:r>
              <a:rPr b="1" baseline="-25000" i="1" lang="en-US" sz="2800" u="none">
                <a:solidFill>
                  <a:schemeClr val="hlink"/>
                </a:solidFill>
                <a:latin typeface="Times New Roman"/>
                <a:ea typeface="Times New Roman"/>
                <a:cs typeface="Times New Roman"/>
                <a:sym typeface="Times New Roman"/>
              </a:rPr>
              <a:t>l</a:t>
            </a:r>
            <a:r>
              <a:rPr b="1" i="1" lang="en-US" sz="2800" u="none">
                <a:solidFill>
                  <a:schemeClr val="dk1"/>
                </a:solidFill>
                <a:latin typeface="Times New Roman"/>
                <a:ea typeface="Times New Roman"/>
                <a:cs typeface="Times New Roman"/>
                <a:sym typeface="Times New Roman"/>
              </a:rPr>
              <a:t> the lowest frequency, and </a:t>
            </a:r>
            <a:r>
              <a:rPr b="1" i="1" lang="en-US" sz="2800" u="none">
                <a:solidFill>
                  <a:schemeClr val="hlink"/>
                </a:solidFill>
                <a:latin typeface="Times New Roman"/>
                <a:ea typeface="Times New Roman"/>
                <a:cs typeface="Times New Roman"/>
                <a:sym typeface="Times New Roman"/>
              </a:rPr>
              <a:t>B</a:t>
            </a:r>
            <a:r>
              <a:rPr b="1" i="1" lang="en-US" sz="2800" u="none">
                <a:solidFill>
                  <a:schemeClr val="dk1"/>
                </a:solidFill>
                <a:latin typeface="Times New Roman"/>
                <a:ea typeface="Times New Roman"/>
                <a:cs typeface="Times New Roman"/>
                <a:sym typeface="Times New Roman"/>
              </a:rPr>
              <a:t> the bandwidth. Then</a:t>
            </a:r>
            <a:endParaRPr/>
          </a:p>
        </p:txBody>
      </p:sp>
      <p:sp>
        <p:nvSpPr>
          <p:cNvPr id="517" name="Google Shape;517;p39"/>
          <p:cNvSpPr txBox="1"/>
          <p:nvPr/>
        </p:nvSpPr>
        <p:spPr>
          <a:xfrm>
            <a:off x="1143000" y="182562"/>
            <a:ext cx="22844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3.6</a:t>
            </a:r>
            <a:endParaRPr/>
          </a:p>
        </p:txBody>
      </p:sp>
      <p:pic>
        <p:nvPicPr>
          <p:cNvPr id="518" name="Google Shape;518;p39"/>
          <p:cNvPicPr preferRelativeResize="0"/>
          <p:nvPr/>
        </p:nvPicPr>
        <p:blipFill rotWithShape="1">
          <a:blip r:embed="rId3">
            <a:alphaModFix/>
          </a:blip>
          <a:srcRect b="0" l="0" r="0" t="0"/>
          <a:stretch/>
        </p:blipFill>
        <p:spPr>
          <a:xfrm>
            <a:off x="2649537" y="4692650"/>
            <a:ext cx="3843337" cy="458787"/>
          </a:xfrm>
          <a:prstGeom prst="rect">
            <a:avLst/>
          </a:prstGeom>
          <a:noFill/>
          <a:ln cap="flat" cmpd="sng" w="57150">
            <a:solidFill>
              <a:srgbClr val="3366FF"/>
            </a:solidFill>
            <a:prstDash val="solid"/>
            <a:miter lim="800000"/>
            <a:headEnd len="sm" w="sm" type="none"/>
            <a:tailEnd len="sm" w="sm" type="none"/>
          </a:ln>
        </p:spPr>
      </p:pic>
      <p:sp>
        <p:nvSpPr>
          <p:cNvPr id="519" name="Google Shape;519;p39"/>
          <p:cNvSpPr txBox="1"/>
          <p:nvPr/>
        </p:nvSpPr>
        <p:spPr>
          <a:xfrm>
            <a:off x="228600" y="5410200"/>
            <a:ext cx="8534400" cy="946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spectrum has only five spikes, at 100, 300, 500, 700, and 900 Hz (see Figure 3.13).</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4" name="Shape 524"/>
        <p:cNvGrpSpPr/>
        <p:nvPr/>
      </p:nvGrpSpPr>
      <p:grpSpPr>
        <a:xfrm>
          <a:off x="0" y="0"/>
          <a:ext cx="0" cy="0"/>
          <a:chOff x="0" y="0"/>
          <a:chExt cx="0" cy="0"/>
        </a:xfrm>
      </p:grpSpPr>
      <p:sp>
        <p:nvSpPr>
          <p:cNvPr id="525" name="Google Shape;525;p40"/>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526" name="Google Shape;526;p40"/>
          <p:cNvCxnSpPr/>
          <p:nvPr/>
        </p:nvCxnSpPr>
        <p:spPr>
          <a:xfrm>
            <a:off x="152400" y="2286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527" name="Google Shape;527;p40"/>
          <p:cNvCxnSpPr/>
          <p:nvPr/>
        </p:nvCxnSpPr>
        <p:spPr>
          <a:xfrm>
            <a:off x="152400" y="10668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528" name="Google Shape;528;p40"/>
          <p:cNvSpPr txBox="1"/>
          <p:nvPr/>
        </p:nvSpPr>
        <p:spPr>
          <a:xfrm>
            <a:off x="304800" y="457200"/>
            <a:ext cx="51323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3.13  </a:t>
            </a:r>
            <a:r>
              <a:rPr b="1" i="1" lang="en-US" sz="2000" u="none">
                <a:solidFill>
                  <a:schemeClr val="dk1"/>
                </a:solidFill>
                <a:latin typeface="Times New Roman"/>
                <a:ea typeface="Times New Roman"/>
                <a:cs typeface="Times New Roman"/>
                <a:sym typeface="Times New Roman"/>
              </a:rPr>
              <a:t>The bandwidth for Example 3.6</a:t>
            </a:r>
            <a:endParaRPr/>
          </a:p>
        </p:txBody>
      </p:sp>
      <p:cxnSp>
        <p:nvCxnSpPr>
          <p:cNvPr id="529" name="Google Shape;529;p40"/>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530" name="Google Shape;530;p40"/>
          <p:cNvPicPr preferRelativeResize="0"/>
          <p:nvPr/>
        </p:nvPicPr>
        <p:blipFill rotWithShape="1">
          <a:blip r:embed="rId3">
            <a:alphaModFix/>
          </a:blip>
          <a:srcRect b="0" l="0" r="0" t="0"/>
          <a:stretch/>
        </p:blipFill>
        <p:spPr>
          <a:xfrm>
            <a:off x="1184275" y="2430462"/>
            <a:ext cx="6929437" cy="23050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5" name="Shape 535"/>
        <p:cNvGrpSpPr/>
        <p:nvPr/>
      </p:nvGrpSpPr>
      <p:grpSpPr>
        <a:xfrm>
          <a:off x="0" y="0"/>
          <a:ext cx="0" cy="0"/>
          <a:chOff x="0" y="0"/>
          <a:chExt cx="0" cy="0"/>
        </a:xfrm>
      </p:grpSpPr>
      <p:sp>
        <p:nvSpPr>
          <p:cNvPr id="536" name="Google Shape;536;p41"/>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37" name="Google Shape;537;p41"/>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38" name="Google Shape;538;p41"/>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539" name="Google Shape;539;p41"/>
          <p:cNvGrpSpPr/>
          <p:nvPr/>
        </p:nvGrpSpPr>
        <p:grpSpPr>
          <a:xfrm>
            <a:off x="490537" y="773112"/>
            <a:ext cx="738187" cy="474662"/>
            <a:chOff x="309" y="487"/>
            <a:chExt cx="465" cy="299"/>
          </a:xfrm>
        </p:grpSpPr>
        <p:sp>
          <p:nvSpPr>
            <p:cNvPr id="540" name="Google Shape;540;p41"/>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41" name="Google Shape;541;p41"/>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542" name="Google Shape;542;p41"/>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43" name="Google Shape;543;p41"/>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44" name="Google Shape;544;p41"/>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45" name="Google Shape;545;p41"/>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46" name="Google Shape;546;p41"/>
          <p:cNvSpPr txBox="1"/>
          <p:nvPr/>
        </p:nvSpPr>
        <p:spPr>
          <a:xfrm>
            <a:off x="228600" y="1295400"/>
            <a:ext cx="8534400" cy="308133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 periodic signal has a bandwidth of 20 Hz. The highest frequency is 60 Hz. What is the lowest frequency? Draw the spectrum if the signal contains all frequencies of the same amplitude.</a:t>
            </a:r>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Let </a:t>
            </a:r>
            <a:r>
              <a:rPr b="1" i="1" lang="en-US" sz="2800" u="none">
                <a:solidFill>
                  <a:schemeClr val="hlink"/>
                </a:solidFill>
                <a:latin typeface="Times New Roman"/>
                <a:ea typeface="Times New Roman"/>
                <a:cs typeface="Times New Roman"/>
                <a:sym typeface="Times New Roman"/>
              </a:rPr>
              <a:t>f</a:t>
            </a:r>
            <a:r>
              <a:rPr b="1" baseline="-25000" i="1" lang="en-US" sz="2800" u="none">
                <a:solidFill>
                  <a:schemeClr val="hlink"/>
                </a:solidFill>
                <a:latin typeface="Times New Roman"/>
                <a:ea typeface="Times New Roman"/>
                <a:cs typeface="Times New Roman"/>
                <a:sym typeface="Times New Roman"/>
              </a:rPr>
              <a:t>h</a:t>
            </a:r>
            <a:r>
              <a:rPr b="1" i="1" lang="en-US" sz="2800" u="none">
                <a:solidFill>
                  <a:schemeClr val="dk1"/>
                </a:solidFill>
                <a:latin typeface="Times New Roman"/>
                <a:ea typeface="Times New Roman"/>
                <a:cs typeface="Times New Roman"/>
                <a:sym typeface="Times New Roman"/>
              </a:rPr>
              <a:t> be the highest frequency, </a:t>
            </a:r>
            <a:r>
              <a:rPr b="1" i="1" lang="en-US" sz="2800" u="none">
                <a:solidFill>
                  <a:schemeClr val="hlink"/>
                </a:solidFill>
                <a:latin typeface="Times New Roman"/>
                <a:ea typeface="Times New Roman"/>
                <a:cs typeface="Times New Roman"/>
                <a:sym typeface="Times New Roman"/>
              </a:rPr>
              <a:t>f</a:t>
            </a:r>
            <a:r>
              <a:rPr b="1" baseline="-25000" i="1" lang="en-US" sz="2800" u="none">
                <a:solidFill>
                  <a:schemeClr val="hlink"/>
                </a:solidFill>
                <a:latin typeface="Times New Roman"/>
                <a:ea typeface="Times New Roman"/>
                <a:cs typeface="Times New Roman"/>
                <a:sym typeface="Times New Roman"/>
              </a:rPr>
              <a:t>l</a:t>
            </a:r>
            <a:r>
              <a:rPr b="1" i="1" lang="en-US" sz="2800" u="none">
                <a:solidFill>
                  <a:schemeClr val="dk1"/>
                </a:solidFill>
                <a:latin typeface="Times New Roman"/>
                <a:ea typeface="Times New Roman"/>
                <a:cs typeface="Times New Roman"/>
                <a:sym typeface="Times New Roman"/>
              </a:rPr>
              <a:t> the lowest frequency, and </a:t>
            </a:r>
            <a:r>
              <a:rPr b="1" i="1" lang="en-US" sz="2800" u="none">
                <a:solidFill>
                  <a:schemeClr val="hlink"/>
                </a:solidFill>
                <a:latin typeface="Times New Roman"/>
                <a:ea typeface="Times New Roman"/>
                <a:cs typeface="Times New Roman"/>
                <a:sym typeface="Times New Roman"/>
              </a:rPr>
              <a:t>B</a:t>
            </a:r>
            <a:r>
              <a:rPr b="1" i="1" lang="en-US" sz="2800" u="none">
                <a:solidFill>
                  <a:schemeClr val="dk1"/>
                </a:solidFill>
                <a:latin typeface="Times New Roman"/>
                <a:ea typeface="Times New Roman"/>
                <a:cs typeface="Times New Roman"/>
                <a:sym typeface="Times New Roman"/>
              </a:rPr>
              <a:t> the bandwidth. Then</a:t>
            </a:r>
            <a:endParaRPr/>
          </a:p>
        </p:txBody>
      </p:sp>
      <p:sp>
        <p:nvSpPr>
          <p:cNvPr id="547" name="Google Shape;547;p41"/>
          <p:cNvSpPr txBox="1"/>
          <p:nvPr/>
        </p:nvSpPr>
        <p:spPr>
          <a:xfrm>
            <a:off x="1143000" y="182562"/>
            <a:ext cx="22844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3.7</a:t>
            </a:r>
            <a:endParaRPr/>
          </a:p>
        </p:txBody>
      </p:sp>
      <p:pic>
        <p:nvPicPr>
          <p:cNvPr id="548" name="Google Shape;548;p41"/>
          <p:cNvPicPr preferRelativeResize="0"/>
          <p:nvPr/>
        </p:nvPicPr>
        <p:blipFill rotWithShape="1">
          <a:blip r:embed="rId3">
            <a:alphaModFix/>
          </a:blip>
          <a:srcRect b="0" l="0" r="0" t="0"/>
          <a:stretch/>
        </p:blipFill>
        <p:spPr>
          <a:xfrm>
            <a:off x="1317625" y="4530725"/>
            <a:ext cx="6507162" cy="422275"/>
          </a:xfrm>
          <a:prstGeom prst="rect">
            <a:avLst/>
          </a:prstGeom>
          <a:noFill/>
          <a:ln cap="flat" cmpd="sng" w="57150">
            <a:solidFill>
              <a:srgbClr val="3366FF"/>
            </a:solidFill>
            <a:prstDash val="solid"/>
            <a:miter lim="800000"/>
            <a:headEnd len="sm" w="sm" type="none"/>
            <a:tailEnd len="sm" w="sm" type="none"/>
          </a:ln>
        </p:spPr>
      </p:pic>
      <p:sp>
        <p:nvSpPr>
          <p:cNvPr id="549" name="Google Shape;549;p41"/>
          <p:cNvSpPr txBox="1"/>
          <p:nvPr/>
        </p:nvSpPr>
        <p:spPr>
          <a:xfrm>
            <a:off x="228600" y="5226050"/>
            <a:ext cx="8534400" cy="946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spectrum contains all integer frequencies. We show this by a series of spikes (see Figure 3.14).</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4" name="Shape 554"/>
        <p:cNvGrpSpPr/>
        <p:nvPr/>
      </p:nvGrpSpPr>
      <p:grpSpPr>
        <a:xfrm>
          <a:off x="0" y="0"/>
          <a:ext cx="0" cy="0"/>
          <a:chOff x="0" y="0"/>
          <a:chExt cx="0" cy="0"/>
        </a:xfrm>
      </p:grpSpPr>
      <p:sp>
        <p:nvSpPr>
          <p:cNvPr id="555" name="Google Shape;555;p42"/>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556" name="Google Shape;556;p42"/>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557" name="Google Shape;557;p42"/>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558" name="Google Shape;558;p42"/>
          <p:cNvSpPr txBox="1"/>
          <p:nvPr/>
        </p:nvSpPr>
        <p:spPr>
          <a:xfrm>
            <a:off x="304800" y="762000"/>
            <a:ext cx="51323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3.14  </a:t>
            </a:r>
            <a:r>
              <a:rPr b="1" i="1" lang="en-US" sz="2000" u="none">
                <a:solidFill>
                  <a:schemeClr val="dk1"/>
                </a:solidFill>
                <a:latin typeface="Times New Roman"/>
                <a:ea typeface="Times New Roman"/>
                <a:cs typeface="Times New Roman"/>
                <a:sym typeface="Times New Roman"/>
              </a:rPr>
              <a:t>The bandwidth for Example 3.7</a:t>
            </a:r>
            <a:endParaRPr/>
          </a:p>
        </p:txBody>
      </p:sp>
      <p:cxnSp>
        <p:nvCxnSpPr>
          <p:cNvPr id="559" name="Google Shape;559;p42"/>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560" name="Google Shape;560;p42"/>
          <p:cNvPicPr preferRelativeResize="0"/>
          <p:nvPr/>
        </p:nvPicPr>
        <p:blipFill rotWithShape="1">
          <a:blip r:embed="rId3">
            <a:alphaModFix/>
          </a:blip>
          <a:srcRect b="0" l="0" r="0" t="0"/>
          <a:stretch/>
        </p:blipFill>
        <p:spPr>
          <a:xfrm>
            <a:off x="576262" y="3003550"/>
            <a:ext cx="8034337" cy="14160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5" name="Shape 565"/>
        <p:cNvGrpSpPr/>
        <p:nvPr/>
      </p:nvGrpSpPr>
      <p:grpSpPr>
        <a:xfrm>
          <a:off x="0" y="0"/>
          <a:ext cx="0" cy="0"/>
          <a:chOff x="0" y="0"/>
          <a:chExt cx="0" cy="0"/>
        </a:xfrm>
      </p:grpSpPr>
      <p:sp>
        <p:nvSpPr>
          <p:cNvPr id="566" name="Google Shape;566;p43"/>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67" name="Google Shape;567;p43"/>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68" name="Google Shape;568;p43"/>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569" name="Google Shape;569;p43"/>
          <p:cNvGrpSpPr/>
          <p:nvPr/>
        </p:nvGrpSpPr>
        <p:grpSpPr>
          <a:xfrm>
            <a:off x="490537" y="773112"/>
            <a:ext cx="738187" cy="474662"/>
            <a:chOff x="309" y="487"/>
            <a:chExt cx="465" cy="299"/>
          </a:xfrm>
        </p:grpSpPr>
        <p:sp>
          <p:nvSpPr>
            <p:cNvPr id="570" name="Google Shape;570;p43"/>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71" name="Google Shape;571;p43"/>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572" name="Google Shape;572;p43"/>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73" name="Google Shape;573;p43"/>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74" name="Google Shape;574;p43"/>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75" name="Google Shape;575;p43"/>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76" name="Google Shape;576;p43"/>
          <p:cNvSpPr txBox="1"/>
          <p:nvPr/>
        </p:nvSpPr>
        <p:spPr>
          <a:xfrm>
            <a:off x="228600" y="1447800"/>
            <a:ext cx="8534400" cy="43624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 nonperiodic composite signal has a bandwidth of 200 kHz, with a middle frequency of 140 kHz and peak amplitude of 20 V. The two extreme frequencies have an amplitude of 0. Draw the frequency domain of the signal.</a:t>
            </a:r>
            <a:endParaRPr/>
          </a:p>
          <a:p>
            <a:pPr indent="0" lvl="0" marL="0" marR="0" rtl="0" algn="just">
              <a:lnSpc>
                <a:spcPct val="100000"/>
              </a:lnSpc>
              <a:spcBef>
                <a:spcPts val="0"/>
              </a:spcBef>
              <a:spcAft>
                <a:spcPts val="0"/>
              </a:spcAft>
              <a:buClr>
                <a:schemeClr val="dk1"/>
              </a:buClr>
              <a:buSzPts val="2800"/>
              <a:buFont typeface="Times New Roman"/>
              <a:buNone/>
            </a:pPr>
            <a:r>
              <a:t/>
            </a:r>
            <a:endParaRPr b="1" i="1" sz="2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lowest frequency must be at 40 kHz and the highest at 240 kHz. Figure 3.15 shows the frequency domain and the bandwidth.</a:t>
            </a:r>
            <a:endParaRPr/>
          </a:p>
        </p:txBody>
      </p:sp>
      <p:sp>
        <p:nvSpPr>
          <p:cNvPr id="577" name="Google Shape;577;p43"/>
          <p:cNvSpPr txBox="1"/>
          <p:nvPr/>
        </p:nvSpPr>
        <p:spPr>
          <a:xfrm>
            <a:off x="1143000" y="182562"/>
            <a:ext cx="22844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3.8</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2" name="Shape 582"/>
        <p:cNvGrpSpPr/>
        <p:nvPr/>
      </p:nvGrpSpPr>
      <p:grpSpPr>
        <a:xfrm>
          <a:off x="0" y="0"/>
          <a:ext cx="0" cy="0"/>
          <a:chOff x="0" y="0"/>
          <a:chExt cx="0" cy="0"/>
        </a:xfrm>
      </p:grpSpPr>
      <p:sp>
        <p:nvSpPr>
          <p:cNvPr id="583" name="Google Shape;583;p44"/>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584" name="Google Shape;584;p44"/>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585" name="Google Shape;585;p44"/>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586" name="Google Shape;586;p44"/>
          <p:cNvSpPr txBox="1"/>
          <p:nvPr/>
        </p:nvSpPr>
        <p:spPr>
          <a:xfrm>
            <a:off x="304800" y="762000"/>
            <a:ext cx="51323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3.15  </a:t>
            </a:r>
            <a:r>
              <a:rPr b="1" i="1" lang="en-US" sz="2000" u="none">
                <a:solidFill>
                  <a:schemeClr val="dk1"/>
                </a:solidFill>
                <a:latin typeface="Times New Roman"/>
                <a:ea typeface="Times New Roman"/>
                <a:cs typeface="Times New Roman"/>
                <a:sym typeface="Times New Roman"/>
              </a:rPr>
              <a:t>The bandwidth for Example 3.8</a:t>
            </a:r>
            <a:endParaRPr/>
          </a:p>
        </p:txBody>
      </p:sp>
      <p:cxnSp>
        <p:nvCxnSpPr>
          <p:cNvPr id="587" name="Google Shape;587;p44"/>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588" name="Google Shape;588;p44"/>
          <p:cNvPicPr preferRelativeResize="0"/>
          <p:nvPr/>
        </p:nvPicPr>
        <p:blipFill rotWithShape="1">
          <a:blip r:embed="rId3">
            <a:alphaModFix/>
          </a:blip>
          <a:srcRect b="0" l="0" r="0" t="0"/>
          <a:stretch/>
        </p:blipFill>
        <p:spPr>
          <a:xfrm>
            <a:off x="457200" y="2428875"/>
            <a:ext cx="8135937" cy="2219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sp>
        <p:nvSpPr>
          <p:cNvPr id="78" name="Google Shape;78;p9"/>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79" name="Google Shape;79;p9"/>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0" name="Google Shape;80;p9"/>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1" name="Google Shape;81;p9"/>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2" name="Google Shape;82;p9"/>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3" name="Google Shape;83;p9"/>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4" name="Google Shape;84;p9"/>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5" name="Google Shape;85;p9"/>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6" name="Google Shape;86;p9"/>
          <p:cNvSpPr txBox="1"/>
          <p:nvPr/>
        </p:nvSpPr>
        <p:spPr>
          <a:xfrm>
            <a:off x="1676400" y="304800"/>
            <a:ext cx="5257800" cy="57943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7" name="Google Shape;87;p9"/>
          <p:cNvSpPr txBox="1"/>
          <p:nvPr>
            <p:ph type="title"/>
          </p:nvPr>
        </p:nvSpPr>
        <p:spPr>
          <a:xfrm>
            <a:off x="1447800" y="685800"/>
            <a:ext cx="63246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folHlink"/>
              </a:buClr>
              <a:buSzPts val="4400"/>
              <a:buFont typeface="Times New Roman"/>
              <a:buNone/>
            </a:pPr>
            <a:r>
              <a:rPr b="1" i="0" lang="en-US" sz="4400" u="none">
                <a:solidFill>
                  <a:schemeClr val="folHlink"/>
                </a:solidFill>
                <a:latin typeface="Times New Roman"/>
                <a:ea typeface="Times New Roman"/>
                <a:cs typeface="Times New Roman"/>
                <a:sym typeface="Times New Roman"/>
              </a:rPr>
              <a:t>Analog and Digital Data</a:t>
            </a:r>
            <a:endParaRPr/>
          </a:p>
        </p:txBody>
      </p:sp>
      <p:sp>
        <p:nvSpPr>
          <p:cNvPr id="88" name="Google Shape;88;p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cap="none" strike="noStrike">
                <a:solidFill>
                  <a:schemeClr val="dk1"/>
                </a:solidFill>
                <a:latin typeface="Times New Roman"/>
                <a:ea typeface="Times New Roman"/>
                <a:cs typeface="Times New Roman"/>
                <a:sym typeface="Times New Roman"/>
              </a:rPr>
              <a:t>Data can be analog or digital. </a:t>
            </a:r>
            <a:endParaRPr/>
          </a:p>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cap="none" strike="noStrike">
                <a:solidFill>
                  <a:schemeClr val="dk1"/>
                </a:solidFill>
                <a:latin typeface="Times New Roman"/>
                <a:ea typeface="Times New Roman"/>
                <a:cs typeface="Times New Roman"/>
                <a:sym typeface="Times New Roman"/>
              </a:rPr>
              <a:t>Analog data are continuous and take continuous values.</a:t>
            </a:r>
            <a:endParaRPr/>
          </a:p>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cap="none" strike="noStrike">
                <a:solidFill>
                  <a:schemeClr val="dk1"/>
                </a:solidFill>
                <a:latin typeface="Times New Roman"/>
                <a:ea typeface="Times New Roman"/>
                <a:cs typeface="Times New Roman"/>
                <a:sym typeface="Times New Roman"/>
              </a:rPr>
              <a:t>Digital data have discrete states and take discrete values.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3" name="Shape 593"/>
        <p:cNvGrpSpPr/>
        <p:nvPr/>
      </p:nvGrpSpPr>
      <p:grpSpPr>
        <a:xfrm>
          <a:off x="0" y="0"/>
          <a:ext cx="0" cy="0"/>
          <a:chOff x="0" y="0"/>
          <a:chExt cx="0" cy="0"/>
        </a:xfrm>
      </p:grpSpPr>
      <p:sp>
        <p:nvSpPr>
          <p:cNvPr id="594" name="Google Shape;594;p45"/>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95" name="Google Shape;595;p45"/>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96" name="Google Shape;596;p45"/>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597" name="Google Shape;597;p45"/>
          <p:cNvGrpSpPr/>
          <p:nvPr/>
        </p:nvGrpSpPr>
        <p:grpSpPr>
          <a:xfrm>
            <a:off x="490537" y="773112"/>
            <a:ext cx="738187" cy="474662"/>
            <a:chOff x="309" y="487"/>
            <a:chExt cx="465" cy="299"/>
          </a:xfrm>
        </p:grpSpPr>
        <p:sp>
          <p:nvSpPr>
            <p:cNvPr id="598" name="Google Shape;598;p45"/>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99" name="Google Shape;599;p45"/>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600" name="Google Shape;600;p45"/>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01" name="Google Shape;601;p45"/>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02" name="Google Shape;602;p45"/>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03" name="Google Shape;603;p45"/>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04" name="Google Shape;604;p45"/>
          <p:cNvSpPr txBox="1"/>
          <p:nvPr/>
        </p:nvSpPr>
        <p:spPr>
          <a:xfrm>
            <a:off x="228600" y="1295400"/>
            <a:ext cx="8534400" cy="2654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An example of a nonperiodic composite signal is the signal propagated by an AM radio station. In the United States, each AM radio station is assigned a 10-kHz bandwidth. The total bandwidth dedicated to AM radio ranges from 530 to 1700 kHz. We will show the rationale behind this 10-kHz bandwidth in Chapter 5.</a:t>
            </a:r>
            <a:endParaRPr/>
          </a:p>
        </p:txBody>
      </p:sp>
      <p:sp>
        <p:nvSpPr>
          <p:cNvPr id="605" name="Google Shape;605;p45"/>
          <p:cNvSpPr txBox="1"/>
          <p:nvPr/>
        </p:nvSpPr>
        <p:spPr>
          <a:xfrm>
            <a:off x="1143000" y="182562"/>
            <a:ext cx="22844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3.9</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0" name="Shape 610"/>
        <p:cNvGrpSpPr/>
        <p:nvPr/>
      </p:nvGrpSpPr>
      <p:grpSpPr>
        <a:xfrm>
          <a:off x="0" y="0"/>
          <a:ext cx="0" cy="0"/>
          <a:chOff x="0" y="0"/>
          <a:chExt cx="0" cy="0"/>
        </a:xfrm>
      </p:grpSpPr>
      <p:sp>
        <p:nvSpPr>
          <p:cNvPr id="611" name="Google Shape;611;p46"/>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12" name="Google Shape;612;p46"/>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3" name="Google Shape;613;p46"/>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614" name="Google Shape;614;p46"/>
          <p:cNvGrpSpPr/>
          <p:nvPr/>
        </p:nvGrpSpPr>
        <p:grpSpPr>
          <a:xfrm>
            <a:off x="490537" y="773112"/>
            <a:ext cx="738187" cy="474662"/>
            <a:chOff x="309" y="487"/>
            <a:chExt cx="465" cy="299"/>
          </a:xfrm>
        </p:grpSpPr>
        <p:sp>
          <p:nvSpPr>
            <p:cNvPr id="615" name="Google Shape;615;p46"/>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6" name="Google Shape;616;p46"/>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617" name="Google Shape;617;p46"/>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8" name="Google Shape;618;p46"/>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9" name="Google Shape;619;p46"/>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0" name="Google Shape;620;p46"/>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1" name="Google Shape;621;p46"/>
          <p:cNvSpPr txBox="1"/>
          <p:nvPr/>
        </p:nvSpPr>
        <p:spPr>
          <a:xfrm>
            <a:off x="228600" y="1447800"/>
            <a:ext cx="8534400" cy="2654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Another example of a nonperiodic composite signal is the signal propagated by an FM radio station. In the United States, each FM radio station is assigned a 200-kHz bandwidth. The total bandwidth dedicated to FM radio ranges from 88 to 108 MHz. We will show the rationale behind this 200-kHz bandwidth in Chapter 5.</a:t>
            </a:r>
            <a:endParaRPr/>
          </a:p>
        </p:txBody>
      </p:sp>
      <p:sp>
        <p:nvSpPr>
          <p:cNvPr id="622" name="Google Shape;622;p46"/>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3.10</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7" name="Shape 627"/>
        <p:cNvGrpSpPr/>
        <p:nvPr/>
      </p:nvGrpSpPr>
      <p:grpSpPr>
        <a:xfrm>
          <a:off x="0" y="0"/>
          <a:ext cx="0" cy="0"/>
          <a:chOff x="0" y="0"/>
          <a:chExt cx="0" cy="0"/>
        </a:xfrm>
      </p:grpSpPr>
      <p:sp>
        <p:nvSpPr>
          <p:cNvPr id="628" name="Google Shape;628;p47"/>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29" name="Google Shape;629;p47"/>
          <p:cNvSpPr txBox="1"/>
          <p:nvPr/>
        </p:nvSpPr>
        <p:spPr>
          <a:xfrm>
            <a:off x="366712" y="350837"/>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30" name="Google Shape;630;p47"/>
          <p:cNvSpPr txBox="1"/>
          <p:nvPr/>
        </p:nvSpPr>
        <p:spPr>
          <a:xfrm>
            <a:off x="749300" y="350837"/>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631" name="Google Shape;631;p47"/>
          <p:cNvGrpSpPr/>
          <p:nvPr/>
        </p:nvGrpSpPr>
        <p:grpSpPr>
          <a:xfrm>
            <a:off x="490537" y="773112"/>
            <a:ext cx="738187" cy="474662"/>
            <a:chOff x="309" y="487"/>
            <a:chExt cx="465" cy="299"/>
          </a:xfrm>
        </p:grpSpPr>
        <p:sp>
          <p:nvSpPr>
            <p:cNvPr id="632" name="Google Shape;632;p47"/>
            <p:cNvSpPr txBox="1"/>
            <p:nvPr/>
          </p:nvSpPr>
          <p:spPr>
            <a:xfrm>
              <a:off x="309" y="487"/>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33" name="Google Shape;633;p47"/>
            <p:cNvSpPr txBox="1"/>
            <p:nvPr/>
          </p:nvSpPr>
          <p:spPr>
            <a:xfrm>
              <a:off x="542" y="487"/>
              <a:ext cx="232" cy="299"/>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634" name="Google Shape;634;p47"/>
          <p:cNvSpPr txBox="1"/>
          <p:nvPr/>
        </p:nvSpPr>
        <p:spPr>
          <a:xfrm>
            <a:off x="76200" y="700087"/>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35" name="Google Shape;635;p47"/>
          <p:cNvSpPr txBox="1"/>
          <p:nvPr/>
        </p:nvSpPr>
        <p:spPr>
          <a:xfrm>
            <a:off x="711200" y="242887"/>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36" name="Google Shape;636;p47"/>
          <p:cNvSpPr txBox="1"/>
          <p:nvPr/>
        </p:nvSpPr>
        <p:spPr>
          <a:xfrm>
            <a:off x="442912" y="773112"/>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37" name="Google Shape;637;p47"/>
          <p:cNvSpPr/>
          <p:nvPr/>
        </p:nvSpPr>
        <p:spPr>
          <a:xfrm>
            <a:off x="152400" y="1447800"/>
            <a:ext cx="8839200" cy="381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38" name="Google Shape;638;p47"/>
          <p:cNvSpPr txBox="1"/>
          <p:nvPr/>
        </p:nvSpPr>
        <p:spPr>
          <a:xfrm>
            <a:off x="228600" y="1295400"/>
            <a:ext cx="8534400" cy="43624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Another example of a nonperiodic composite signal is the signal received by an old-fashioned analog black-and-white TV. A TV screen is made up of pixels. If we assume a resolution of 525 × 700, we have 367,500 pixels per screen. If we scan the screen 30 times per second, this is 367,500 × 30 = 11,025,000 pixels per second. The worst-case scenario is alternating black and white pixels. We can send 2 pixels per cycle. Therefore, we need 11,025,000 / 2 = 5,512,500 cycles per second, or Hz. The bandwidth needed is 5.5125 MHz. </a:t>
            </a:r>
            <a:endParaRPr/>
          </a:p>
        </p:txBody>
      </p:sp>
      <p:sp>
        <p:nvSpPr>
          <p:cNvPr id="639" name="Google Shape;639;p47"/>
          <p:cNvSpPr txBox="1"/>
          <p:nvPr/>
        </p:nvSpPr>
        <p:spPr>
          <a:xfrm>
            <a:off x="1143000" y="182562"/>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3.11</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4" name="Shape 644"/>
        <p:cNvGrpSpPr/>
        <p:nvPr/>
      </p:nvGrpSpPr>
      <p:grpSpPr>
        <a:xfrm>
          <a:off x="0" y="0"/>
          <a:ext cx="0" cy="0"/>
          <a:chOff x="0" y="0"/>
          <a:chExt cx="0" cy="0"/>
        </a:xfrm>
      </p:grpSpPr>
      <p:sp>
        <p:nvSpPr>
          <p:cNvPr id="645" name="Google Shape;645;p48"/>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46" name="Google Shape;646;p48"/>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7" name="Google Shape;647;p48"/>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8" name="Google Shape;648;p48"/>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49" name="Google Shape;649;p48"/>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50" name="Google Shape;650;p48"/>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51" name="Google Shape;651;p48"/>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52" name="Google Shape;652;p48"/>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653" name="Google Shape;653;p48"/>
          <p:cNvCxnSpPr/>
          <p:nvPr/>
        </p:nvCxnSpPr>
        <p:spPr>
          <a:xfrm>
            <a:off x="457200" y="29718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654" name="Google Shape;654;p48"/>
          <p:cNvCxnSpPr/>
          <p:nvPr/>
        </p:nvCxnSpPr>
        <p:spPr>
          <a:xfrm>
            <a:off x="458787" y="47244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655" name="Google Shape;655;p48"/>
          <p:cNvSpPr txBox="1"/>
          <p:nvPr/>
        </p:nvSpPr>
        <p:spPr>
          <a:xfrm>
            <a:off x="495300" y="3063875"/>
            <a:ext cx="8077200" cy="1554162"/>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Fourier analysis is a tool that changes a time domain signal to a frequency domain signal and vice versa.</a:t>
            </a:r>
            <a:endParaRPr/>
          </a:p>
        </p:txBody>
      </p:sp>
      <p:grpSp>
        <p:nvGrpSpPr>
          <p:cNvPr id="656" name="Google Shape;656;p48"/>
          <p:cNvGrpSpPr/>
          <p:nvPr/>
        </p:nvGrpSpPr>
        <p:grpSpPr>
          <a:xfrm>
            <a:off x="457200" y="2286000"/>
            <a:ext cx="1143000" cy="566737"/>
            <a:chOff x="1200" y="1248"/>
            <a:chExt cx="720" cy="357"/>
          </a:xfrm>
        </p:grpSpPr>
        <p:pic>
          <p:nvPicPr>
            <p:cNvPr id="657" name="Google Shape;657;p48"/>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658" name="Google Shape;658;p48"/>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
        <p:nvSpPr>
          <p:cNvPr id="659" name="Google Shape;659;p4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Fourier Analysis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3" name="Shape 663"/>
        <p:cNvGrpSpPr/>
        <p:nvPr/>
      </p:nvGrpSpPr>
      <p:grpSpPr>
        <a:xfrm>
          <a:off x="0" y="0"/>
          <a:ext cx="0" cy="0"/>
          <a:chOff x="0" y="0"/>
          <a:chExt cx="0" cy="0"/>
        </a:xfrm>
      </p:grpSpPr>
      <p:sp>
        <p:nvSpPr>
          <p:cNvPr id="664" name="Google Shape;664;p49"/>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65" name="Google Shape;665;p4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Fourier Series</a:t>
            </a:r>
            <a:endParaRPr/>
          </a:p>
        </p:txBody>
      </p:sp>
      <p:sp>
        <p:nvSpPr>
          <p:cNvPr id="666" name="Google Shape;666;p4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Every composite </a:t>
            </a:r>
            <a:r>
              <a:rPr b="0" i="0" lang="en-US" sz="3200" u="none">
                <a:solidFill>
                  <a:schemeClr val="hlink"/>
                </a:solidFill>
                <a:latin typeface="Times New Roman"/>
                <a:ea typeface="Times New Roman"/>
                <a:cs typeface="Times New Roman"/>
                <a:sym typeface="Times New Roman"/>
              </a:rPr>
              <a:t>periodic</a:t>
            </a:r>
            <a:r>
              <a:rPr b="0" i="0" lang="en-US" sz="3200" u="none">
                <a:solidFill>
                  <a:schemeClr val="dk1"/>
                </a:solidFill>
                <a:latin typeface="Times New Roman"/>
                <a:ea typeface="Times New Roman"/>
                <a:cs typeface="Times New Roman"/>
                <a:sym typeface="Times New Roman"/>
              </a:rPr>
              <a:t> signal can be represented with a series of sine and cosine functions.</a:t>
            </a:r>
            <a:endParaRPr/>
          </a:p>
          <a:p>
            <a:pPr indent="-342900" lvl="0" marL="342900" marR="0" rtl="0" algn="l">
              <a:lnSpc>
                <a:spcPct val="9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 functions are integral harmonics of the fundamental frequency “f” of the composite signal.</a:t>
            </a:r>
            <a:endParaRPr/>
          </a:p>
          <a:p>
            <a:pPr indent="-342900" lvl="0" marL="342900" marR="0" rtl="0" algn="l">
              <a:lnSpc>
                <a:spcPct val="9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Using the series we can decompose any periodic signal into its harmonics.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0" name="Shape 670"/>
        <p:cNvGrpSpPr/>
        <p:nvPr/>
      </p:nvGrpSpPr>
      <p:grpSpPr>
        <a:xfrm>
          <a:off x="0" y="0"/>
          <a:ext cx="0" cy="0"/>
          <a:chOff x="0" y="0"/>
          <a:chExt cx="0" cy="0"/>
        </a:xfrm>
      </p:grpSpPr>
      <p:sp>
        <p:nvSpPr>
          <p:cNvPr id="671" name="Google Shape;671;p50"/>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72" name="Google Shape;672;p5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Fourier Series</a:t>
            </a:r>
            <a:endParaRPr/>
          </a:p>
        </p:txBody>
      </p:sp>
      <p:pic>
        <p:nvPicPr>
          <p:cNvPr id="673" name="Google Shape;673;p50"/>
          <p:cNvPicPr preferRelativeResize="0"/>
          <p:nvPr>
            <p:ph idx="1" type="body"/>
          </p:nvPr>
        </p:nvPicPr>
        <p:blipFill rotWithShape="1">
          <a:blip r:embed="rId3">
            <a:alphaModFix/>
          </a:blip>
          <a:srcRect b="0" l="0" r="0" t="0"/>
          <a:stretch/>
        </p:blipFill>
        <p:spPr>
          <a:xfrm>
            <a:off x="762000" y="1600200"/>
            <a:ext cx="7391400" cy="445611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7" name="Shape 677"/>
        <p:cNvGrpSpPr/>
        <p:nvPr/>
      </p:nvGrpSpPr>
      <p:grpSpPr>
        <a:xfrm>
          <a:off x="0" y="0"/>
          <a:ext cx="0" cy="0"/>
          <a:chOff x="0" y="0"/>
          <a:chExt cx="0" cy="0"/>
        </a:xfrm>
      </p:grpSpPr>
      <p:sp>
        <p:nvSpPr>
          <p:cNvPr id="678" name="Google Shape;678;p51"/>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79" name="Google Shape;679;p5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Examples of Signals and the Fourier Series Representation</a:t>
            </a:r>
            <a:endParaRPr/>
          </a:p>
        </p:txBody>
      </p:sp>
      <p:pic>
        <p:nvPicPr>
          <p:cNvPr id="680" name="Google Shape;680;p51"/>
          <p:cNvPicPr preferRelativeResize="0"/>
          <p:nvPr>
            <p:ph idx="1" type="body"/>
          </p:nvPr>
        </p:nvPicPr>
        <p:blipFill rotWithShape="1">
          <a:blip r:embed="rId3">
            <a:alphaModFix/>
          </a:blip>
          <a:srcRect b="0" l="0" r="0" t="0"/>
          <a:stretch/>
        </p:blipFill>
        <p:spPr>
          <a:xfrm>
            <a:off x="1981200" y="1828800"/>
            <a:ext cx="4449762" cy="4572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4" name="Shape 684"/>
        <p:cNvGrpSpPr/>
        <p:nvPr/>
      </p:nvGrpSpPr>
      <p:grpSpPr>
        <a:xfrm>
          <a:off x="0" y="0"/>
          <a:ext cx="0" cy="0"/>
          <a:chOff x="0" y="0"/>
          <a:chExt cx="0" cy="0"/>
        </a:xfrm>
      </p:grpSpPr>
      <p:sp>
        <p:nvSpPr>
          <p:cNvPr id="685" name="Google Shape;685;p52"/>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86" name="Google Shape;686;p5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Sawtooth Signal</a:t>
            </a:r>
            <a:endParaRPr/>
          </a:p>
        </p:txBody>
      </p:sp>
      <p:pic>
        <p:nvPicPr>
          <p:cNvPr id="687" name="Google Shape;687;p52"/>
          <p:cNvPicPr preferRelativeResize="0"/>
          <p:nvPr>
            <p:ph idx="1" type="body"/>
          </p:nvPr>
        </p:nvPicPr>
        <p:blipFill rotWithShape="1">
          <a:blip r:embed="rId3">
            <a:alphaModFix/>
          </a:blip>
          <a:srcRect b="0" l="0" r="0" t="0"/>
          <a:stretch/>
        </p:blipFill>
        <p:spPr>
          <a:xfrm>
            <a:off x="2057400" y="1447800"/>
            <a:ext cx="4651375" cy="4876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1" name="Shape 691"/>
        <p:cNvGrpSpPr/>
        <p:nvPr/>
      </p:nvGrpSpPr>
      <p:grpSpPr>
        <a:xfrm>
          <a:off x="0" y="0"/>
          <a:ext cx="0" cy="0"/>
          <a:chOff x="0" y="0"/>
          <a:chExt cx="0" cy="0"/>
        </a:xfrm>
      </p:grpSpPr>
      <p:sp>
        <p:nvSpPr>
          <p:cNvPr id="692" name="Google Shape;692;p53"/>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93" name="Google Shape;693;p5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Fourier Transform</a:t>
            </a:r>
            <a:endParaRPr/>
          </a:p>
        </p:txBody>
      </p:sp>
      <p:sp>
        <p:nvSpPr>
          <p:cNvPr id="694" name="Google Shape;694;p5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Fourier Transform gives the frequency domain of a </a:t>
            </a:r>
            <a:r>
              <a:rPr b="0" i="0" lang="en-US" sz="3200" u="none">
                <a:solidFill>
                  <a:schemeClr val="hlink"/>
                </a:solidFill>
                <a:latin typeface="Times New Roman"/>
                <a:ea typeface="Times New Roman"/>
                <a:cs typeface="Times New Roman"/>
                <a:sym typeface="Times New Roman"/>
              </a:rPr>
              <a:t>nonperiodic</a:t>
            </a:r>
            <a:r>
              <a:rPr b="0" i="0" lang="en-US" sz="3200" u="none">
                <a:solidFill>
                  <a:schemeClr val="dk1"/>
                </a:solidFill>
                <a:latin typeface="Times New Roman"/>
                <a:ea typeface="Times New Roman"/>
                <a:cs typeface="Times New Roman"/>
                <a:sym typeface="Times New Roman"/>
              </a:rPr>
              <a:t> time domain signal.</a:t>
            </a:r>
            <a:endParaRPr/>
          </a:p>
          <a:p>
            <a:pPr indent="-220980" lvl="0" marL="342900" marR="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8" name="Shape 698"/>
        <p:cNvGrpSpPr/>
        <p:nvPr/>
      </p:nvGrpSpPr>
      <p:grpSpPr>
        <a:xfrm>
          <a:off x="0" y="0"/>
          <a:ext cx="0" cy="0"/>
          <a:chOff x="0" y="0"/>
          <a:chExt cx="0" cy="0"/>
        </a:xfrm>
      </p:grpSpPr>
      <p:sp>
        <p:nvSpPr>
          <p:cNvPr id="699" name="Google Shape;699;p54"/>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700" name="Google Shape;700;p5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Example of a Fourier Transform</a:t>
            </a:r>
            <a:endParaRPr/>
          </a:p>
        </p:txBody>
      </p:sp>
      <p:pic>
        <p:nvPicPr>
          <p:cNvPr id="701" name="Google Shape;701;p54"/>
          <p:cNvPicPr preferRelativeResize="0"/>
          <p:nvPr>
            <p:ph idx="1" type="body"/>
          </p:nvPr>
        </p:nvPicPr>
        <p:blipFill rotWithShape="1">
          <a:blip r:embed="rId3">
            <a:alphaModFix/>
          </a:blip>
          <a:srcRect b="0" l="0" r="0" t="0"/>
          <a:stretch/>
        </p:blipFill>
        <p:spPr>
          <a:xfrm>
            <a:off x="1514475" y="1981200"/>
            <a:ext cx="6115050" cy="4114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0"/>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95" name="Google Shape;95;p10"/>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6" name="Google Shape;96;p10"/>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7" name="Google Shape;97;p10"/>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8" name="Google Shape;98;p10"/>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9" name="Google Shape;99;p10"/>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0" name="Google Shape;100;p10"/>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1" name="Google Shape;101;p10"/>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2" name="Google Shape;102;p10"/>
          <p:cNvSpPr txBox="1"/>
          <p:nvPr>
            <p:ph type="title"/>
          </p:nvPr>
        </p:nvSpPr>
        <p:spPr>
          <a:xfrm>
            <a:off x="990600" y="609600"/>
            <a:ext cx="7772400" cy="762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Analog and Digital Signals</a:t>
            </a:r>
            <a:endParaRPr/>
          </a:p>
        </p:txBody>
      </p:sp>
      <p:sp>
        <p:nvSpPr>
          <p:cNvPr id="103" name="Google Shape;103;p1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cap="none" strike="noStrike">
                <a:solidFill>
                  <a:schemeClr val="dk1"/>
                </a:solidFill>
                <a:latin typeface="Times New Roman"/>
                <a:ea typeface="Times New Roman"/>
                <a:cs typeface="Times New Roman"/>
                <a:sym typeface="Times New Roman"/>
              </a:rPr>
              <a:t>Signals can be analog or digital.</a:t>
            </a:r>
            <a:endParaRPr/>
          </a:p>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cap="none" strike="noStrike">
                <a:solidFill>
                  <a:schemeClr val="dk1"/>
                </a:solidFill>
                <a:latin typeface="Times New Roman"/>
                <a:ea typeface="Times New Roman"/>
                <a:cs typeface="Times New Roman"/>
                <a:sym typeface="Times New Roman"/>
              </a:rPr>
              <a:t>Analog signals can have an infinite number of values in a range.</a:t>
            </a:r>
            <a:endParaRPr/>
          </a:p>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cap="none" strike="noStrike">
                <a:solidFill>
                  <a:schemeClr val="dk1"/>
                </a:solidFill>
                <a:latin typeface="Times New Roman"/>
                <a:ea typeface="Times New Roman"/>
                <a:cs typeface="Times New Roman"/>
                <a:sym typeface="Times New Roman"/>
              </a:rPr>
              <a:t>Digital signals can have only a limited </a:t>
            </a:r>
            <a:br>
              <a:rPr b="0" i="0" lang="en-US" sz="3200" u="none" cap="none" strike="noStrike">
                <a:solidFill>
                  <a:schemeClr val="dk1"/>
                </a:solidFill>
                <a:latin typeface="Times New Roman"/>
                <a:ea typeface="Times New Roman"/>
                <a:cs typeface="Times New Roman"/>
                <a:sym typeface="Times New Roman"/>
              </a:rPr>
            </a:br>
            <a:r>
              <a:rPr b="0" i="0" lang="en-US" sz="3200" u="none" cap="none" strike="noStrike">
                <a:solidFill>
                  <a:schemeClr val="dk1"/>
                </a:solidFill>
                <a:latin typeface="Times New Roman"/>
                <a:ea typeface="Times New Roman"/>
                <a:cs typeface="Times New Roman"/>
                <a:sym typeface="Times New Roman"/>
              </a:rPr>
              <a:t>number of values.</a:t>
            </a:r>
            <a:endParaRPr/>
          </a:p>
          <a:p>
            <a:pPr indent="-220980" lvl="0" marL="342900" marR="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5" name="Shape 705"/>
        <p:cNvGrpSpPr/>
        <p:nvPr/>
      </p:nvGrpSpPr>
      <p:grpSpPr>
        <a:xfrm>
          <a:off x="0" y="0"/>
          <a:ext cx="0" cy="0"/>
          <a:chOff x="0" y="0"/>
          <a:chExt cx="0" cy="0"/>
        </a:xfrm>
      </p:grpSpPr>
      <p:sp>
        <p:nvSpPr>
          <p:cNvPr id="706" name="Google Shape;706;p55"/>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707" name="Google Shape;707;p5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Inverse Fourier Transform</a:t>
            </a:r>
            <a:endParaRPr/>
          </a:p>
        </p:txBody>
      </p:sp>
      <p:pic>
        <p:nvPicPr>
          <p:cNvPr id="708" name="Google Shape;708;p55"/>
          <p:cNvPicPr preferRelativeResize="0"/>
          <p:nvPr>
            <p:ph idx="1" type="body"/>
          </p:nvPr>
        </p:nvPicPr>
        <p:blipFill rotWithShape="1">
          <a:blip r:embed="rId3">
            <a:alphaModFix/>
          </a:blip>
          <a:srcRect b="0" l="0" r="0" t="0"/>
          <a:stretch/>
        </p:blipFill>
        <p:spPr>
          <a:xfrm>
            <a:off x="685800" y="2963862"/>
            <a:ext cx="7772400" cy="21494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2" name="Shape 712"/>
        <p:cNvGrpSpPr/>
        <p:nvPr/>
      </p:nvGrpSpPr>
      <p:grpSpPr>
        <a:xfrm>
          <a:off x="0" y="0"/>
          <a:ext cx="0" cy="0"/>
          <a:chOff x="0" y="0"/>
          <a:chExt cx="0" cy="0"/>
        </a:xfrm>
      </p:grpSpPr>
      <p:sp>
        <p:nvSpPr>
          <p:cNvPr id="713" name="Google Shape;713;p56"/>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714" name="Google Shape;714;p5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Time limited and Band limited Signals</a:t>
            </a:r>
            <a:endParaRPr/>
          </a:p>
        </p:txBody>
      </p:sp>
      <p:sp>
        <p:nvSpPr>
          <p:cNvPr id="715" name="Google Shape;715;p5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A time limited signal is a signal for which the amplitude s(t) = 0 for t &gt; T</a:t>
            </a:r>
            <a:r>
              <a:rPr b="0" baseline="-25000" i="0" lang="en-US" sz="3200" u="none">
                <a:solidFill>
                  <a:schemeClr val="dk1"/>
                </a:solidFill>
                <a:latin typeface="Times New Roman"/>
                <a:ea typeface="Times New Roman"/>
                <a:cs typeface="Times New Roman"/>
                <a:sym typeface="Times New Roman"/>
              </a:rPr>
              <a:t>1</a:t>
            </a:r>
            <a:r>
              <a:rPr b="0" i="0" lang="en-US" sz="3200" u="none">
                <a:solidFill>
                  <a:schemeClr val="dk1"/>
                </a:solidFill>
                <a:latin typeface="Times New Roman"/>
                <a:ea typeface="Times New Roman"/>
                <a:cs typeface="Times New Roman"/>
                <a:sym typeface="Times New Roman"/>
              </a:rPr>
              <a:t> and t &lt; T</a:t>
            </a:r>
            <a:r>
              <a:rPr b="0" baseline="-25000" i="0" lang="en-US" sz="3200" u="none">
                <a:solidFill>
                  <a:schemeClr val="dk1"/>
                </a:solidFill>
                <a:latin typeface="Times New Roman"/>
                <a:ea typeface="Times New Roman"/>
                <a:cs typeface="Times New Roman"/>
                <a:sym typeface="Times New Roman"/>
              </a:rPr>
              <a:t>2</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A band limited signal is a signal for which the amplitude S(f) = 0 for f &gt; F</a:t>
            </a:r>
            <a:r>
              <a:rPr b="0" baseline="-25000" i="0" lang="en-US" sz="3200" u="none">
                <a:solidFill>
                  <a:schemeClr val="dk1"/>
                </a:solidFill>
                <a:latin typeface="Times New Roman"/>
                <a:ea typeface="Times New Roman"/>
                <a:cs typeface="Times New Roman"/>
                <a:sym typeface="Times New Roman"/>
              </a:rPr>
              <a:t>1</a:t>
            </a:r>
            <a:r>
              <a:rPr b="0" i="0" lang="en-US" sz="3200" u="none">
                <a:solidFill>
                  <a:schemeClr val="dk1"/>
                </a:solidFill>
                <a:latin typeface="Times New Roman"/>
                <a:ea typeface="Times New Roman"/>
                <a:cs typeface="Times New Roman"/>
                <a:sym typeface="Times New Roman"/>
              </a:rPr>
              <a:t> and f &lt; F</a:t>
            </a:r>
            <a:r>
              <a:rPr b="0" baseline="-25000" i="0" lang="en-US" sz="3200" u="none">
                <a:solidFill>
                  <a:schemeClr val="dk1"/>
                </a:solidFill>
                <a:latin typeface="Times New Roman"/>
                <a:ea typeface="Times New Roman"/>
                <a:cs typeface="Times New Roman"/>
                <a:sym typeface="Times New Roman"/>
              </a:rPr>
              <a:t>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11"/>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10" name="Google Shape;110;p11"/>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11" name="Google Shape;111;p11"/>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12" name="Google Shape;112;p11"/>
          <p:cNvSpPr txBox="1"/>
          <p:nvPr/>
        </p:nvSpPr>
        <p:spPr>
          <a:xfrm>
            <a:off x="304800" y="762000"/>
            <a:ext cx="59832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3.1  </a:t>
            </a:r>
            <a:r>
              <a:rPr b="1" i="1" lang="en-US" sz="2000" u="none">
                <a:solidFill>
                  <a:schemeClr val="dk1"/>
                </a:solidFill>
                <a:latin typeface="Times New Roman"/>
                <a:ea typeface="Times New Roman"/>
                <a:cs typeface="Times New Roman"/>
                <a:sym typeface="Times New Roman"/>
              </a:rPr>
              <a:t>Comparison of analog and digital signals</a:t>
            </a:r>
            <a:endParaRPr/>
          </a:p>
        </p:txBody>
      </p:sp>
      <p:cxnSp>
        <p:nvCxnSpPr>
          <p:cNvPr id="113" name="Google Shape;113;p11"/>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14" name="Google Shape;114;p11"/>
          <p:cNvPicPr preferRelativeResize="0"/>
          <p:nvPr/>
        </p:nvPicPr>
        <p:blipFill rotWithShape="1">
          <a:blip r:embed="rId3">
            <a:alphaModFix/>
          </a:blip>
          <a:srcRect b="0" l="0" r="0" t="0"/>
          <a:stretch/>
        </p:blipFill>
        <p:spPr>
          <a:xfrm>
            <a:off x="234950" y="2389187"/>
            <a:ext cx="8528050" cy="28686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12"/>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21" name="Google Shape;121;p12"/>
          <p:cNvSpPr txBox="1"/>
          <p:nvPr/>
        </p:nvSpPr>
        <p:spPr>
          <a:xfrm>
            <a:off x="0" y="0"/>
            <a:ext cx="9144000" cy="8382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2" name="Google Shape;122;p12"/>
          <p:cNvSpPr txBox="1"/>
          <p:nvPr/>
        </p:nvSpPr>
        <p:spPr>
          <a:xfrm>
            <a:off x="228600" y="76200"/>
            <a:ext cx="683418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3-2   PERIODIC ANALOG SIGNALS</a:t>
            </a:r>
            <a:endParaRPr/>
          </a:p>
        </p:txBody>
      </p:sp>
      <p:sp>
        <p:nvSpPr>
          <p:cNvPr id="123" name="Google Shape;123;p12"/>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4" name="Google Shape;124;p12"/>
          <p:cNvSpPr txBox="1"/>
          <p:nvPr/>
        </p:nvSpPr>
        <p:spPr>
          <a:xfrm>
            <a:off x="0" y="838200"/>
            <a:ext cx="8610600" cy="3081337"/>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In data communications, we commonly use periodic analog signals and nonperiodic digital signals.</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Periodic analog signals can be classified as </a:t>
            </a:r>
            <a:r>
              <a:rPr b="1" i="1" lang="en-US" sz="2800" u="none">
                <a:solidFill>
                  <a:schemeClr val="hlink"/>
                </a:solidFill>
                <a:latin typeface="Times New Roman"/>
                <a:ea typeface="Times New Roman"/>
                <a:cs typeface="Times New Roman"/>
                <a:sym typeface="Times New Roman"/>
              </a:rPr>
              <a:t>simple</a:t>
            </a:r>
            <a:r>
              <a:rPr b="1" i="1" lang="en-US" sz="2800" u="none">
                <a:solidFill>
                  <a:schemeClr val="dk1"/>
                </a:solidFill>
                <a:latin typeface="Times New Roman"/>
                <a:ea typeface="Times New Roman"/>
                <a:cs typeface="Times New Roman"/>
                <a:sym typeface="Times New Roman"/>
              </a:rPr>
              <a:t> or </a:t>
            </a:r>
            <a:r>
              <a:rPr b="1" i="1" lang="en-US" sz="2800" u="none">
                <a:solidFill>
                  <a:schemeClr val="hlink"/>
                </a:solidFill>
                <a:latin typeface="Times New Roman"/>
                <a:ea typeface="Times New Roman"/>
                <a:cs typeface="Times New Roman"/>
                <a:sym typeface="Times New Roman"/>
              </a:rPr>
              <a:t>composite</a:t>
            </a:r>
            <a:r>
              <a:rPr b="1" i="1" lang="en-US" sz="2800" u="none">
                <a:solidFill>
                  <a:schemeClr val="dk1"/>
                </a:solidFill>
                <a:latin typeface="Times New Roman"/>
                <a:ea typeface="Times New Roman"/>
                <a:cs typeface="Times New Roman"/>
                <a:sym typeface="Times New Roman"/>
              </a:rPr>
              <a:t>. A simple periodic analog signal, a </a:t>
            </a:r>
            <a:r>
              <a:rPr b="1" i="1" lang="en-US" sz="2800" u="none">
                <a:solidFill>
                  <a:schemeClr val="hlink"/>
                </a:solidFill>
                <a:latin typeface="Times New Roman"/>
                <a:ea typeface="Times New Roman"/>
                <a:cs typeface="Times New Roman"/>
                <a:sym typeface="Times New Roman"/>
              </a:rPr>
              <a:t>sine wave</a:t>
            </a:r>
            <a:r>
              <a:rPr b="1" i="1" lang="en-US" sz="2800" u="none">
                <a:solidFill>
                  <a:schemeClr val="dk1"/>
                </a:solidFill>
                <a:latin typeface="Times New Roman"/>
                <a:ea typeface="Times New Roman"/>
                <a:cs typeface="Times New Roman"/>
                <a:sym typeface="Times New Roman"/>
              </a:rPr>
              <a:t>, cannot be decomposed into simpler signals. A composite</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periodic analog signal is composed of multiple sine waves.</a:t>
            </a:r>
            <a:endParaRPr/>
          </a:p>
        </p:txBody>
      </p:sp>
      <p:sp>
        <p:nvSpPr>
          <p:cNvPr id="125" name="Google Shape;125;p12"/>
          <p:cNvSpPr txBox="1"/>
          <p:nvPr/>
        </p:nvSpPr>
        <p:spPr>
          <a:xfrm>
            <a:off x="152400" y="4286250"/>
            <a:ext cx="5715000" cy="1917700"/>
          </a:xfrm>
          <a:prstGeom prst="rect">
            <a:avLst/>
          </a:prstGeom>
          <a:noFill/>
          <a:ln>
            <a:noFill/>
          </a:ln>
        </p:spPr>
        <p:txBody>
          <a:bodyPr anchorCtr="0" anchor="t" bIns="45700" lIns="91425" spcFirstLastPara="1" rIns="91425" wrap="square" tIns="45700">
            <a:spAutoFit/>
          </a:bodyPr>
          <a:lstStyle/>
          <a:p>
            <a:pPr indent="-178308" lvl="0" marL="0" marR="0" rtl="0" algn="l">
              <a:lnSpc>
                <a:spcPct val="100000"/>
              </a:lnSpc>
              <a:spcBef>
                <a:spcPts val="0"/>
              </a:spcBef>
              <a:spcAft>
                <a:spcPts val="0"/>
              </a:spcAft>
              <a:buClr>
                <a:schemeClr val="dk1"/>
              </a:buClr>
              <a:buSzPts val="2808"/>
              <a:buFont typeface="Noto Sans Symbols"/>
              <a:buChar char="▪"/>
            </a:pPr>
            <a:r>
              <a:rPr b="1" i="0" lang="en-US" sz="2400" u="none">
                <a:solidFill>
                  <a:srgbClr val="0033CC"/>
                </a:solidFill>
                <a:latin typeface="Times New Roman"/>
                <a:ea typeface="Times New Roman"/>
                <a:cs typeface="Times New Roman"/>
                <a:sym typeface="Times New Roman"/>
              </a:rPr>
              <a:t> Sine Wave</a:t>
            </a:r>
            <a:endParaRPr/>
          </a:p>
          <a:p>
            <a:pPr indent="-178308" lvl="0" marL="0" marR="0" rtl="0" algn="l">
              <a:lnSpc>
                <a:spcPct val="100000"/>
              </a:lnSpc>
              <a:spcBef>
                <a:spcPts val="0"/>
              </a:spcBef>
              <a:spcAft>
                <a:spcPts val="0"/>
              </a:spcAft>
              <a:buClr>
                <a:schemeClr val="dk1"/>
              </a:buClr>
              <a:buSzPts val="2808"/>
              <a:buFont typeface="Noto Sans Symbols"/>
              <a:buChar char="▪"/>
            </a:pPr>
            <a:r>
              <a:rPr b="1" i="0" lang="en-US" sz="2400" u="none">
                <a:solidFill>
                  <a:srgbClr val="0033CC"/>
                </a:solidFill>
                <a:latin typeface="Times New Roman"/>
                <a:ea typeface="Times New Roman"/>
                <a:cs typeface="Times New Roman"/>
                <a:sym typeface="Times New Roman"/>
              </a:rPr>
              <a:t> Wavelength</a:t>
            </a:r>
            <a:endParaRPr/>
          </a:p>
          <a:p>
            <a:pPr indent="-178308" lvl="0" marL="0" marR="0" rtl="0" algn="l">
              <a:lnSpc>
                <a:spcPct val="100000"/>
              </a:lnSpc>
              <a:spcBef>
                <a:spcPts val="0"/>
              </a:spcBef>
              <a:spcAft>
                <a:spcPts val="0"/>
              </a:spcAft>
              <a:buClr>
                <a:schemeClr val="dk1"/>
              </a:buClr>
              <a:buSzPts val="2808"/>
              <a:buFont typeface="Noto Sans Symbols"/>
              <a:buChar char="▪"/>
            </a:pPr>
            <a:r>
              <a:rPr b="1" i="0" lang="en-US" sz="2400" u="none">
                <a:solidFill>
                  <a:srgbClr val="0033CC"/>
                </a:solidFill>
                <a:latin typeface="Times New Roman"/>
                <a:ea typeface="Times New Roman"/>
                <a:cs typeface="Times New Roman"/>
                <a:sym typeface="Times New Roman"/>
              </a:rPr>
              <a:t> Time and Frequency Domain</a:t>
            </a:r>
            <a:endParaRPr/>
          </a:p>
          <a:p>
            <a:pPr indent="-178308" lvl="0" marL="0" marR="0" rtl="0" algn="l">
              <a:lnSpc>
                <a:spcPct val="100000"/>
              </a:lnSpc>
              <a:spcBef>
                <a:spcPts val="0"/>
              </a:spcBef>
              <a:spcAft>
                <a:spcPts val="0"/>
              </a:spcAft>
              <a:buClr>
                <a:schemeClr val="dk1"/>
              </a:buClr>
              <a:buSzPts val="2808"/>
              <a:buFont typeface="Noto Sans Symbols"/>
              <a:buChar char="▪"/>
            </a:pPr>
            <a:r>
              <a:rPr b="1" i="0" lang="en-US" sz="2400" u="none">
                <a:solidFill>
                  <a:srgbClr val="0033CC"/>
                </a:solidFill>
                <a:latin typeface="Times New Roman"/>
                <a:ea typeface="Times New Roman"/>
                <a:cs typeface="Times New Roman"/>
                <a:sym typeface="Times New Roman"/>
              </a:rPr>
              <a:t> Composite Signals</a:t>
            </a:r>
            <a:endParaRPr/>
          </a:p>
          <a:p>
            <a:pPr indent="-178308" lvl="0" marL="0" marR="0" rtl="0" algn="l">
              <a:lnSpc>
                <a:spcPct val="100000"/>
              </a:lnSpc>
              <a:spcBef>
                <a:spcPts val="0"/>
              </a:spcBef>
              <a:spcAft>
                <a:spcPts val="0"/>
              </a:spcAft>
              <a:buClr>
                <a:schemeClr val="dk1"/>
              </a:buClr>
              <a:buSzPts val="2808"/>
              <a:buFont typeface="Noto Sans Symbols"/>
              <a:buChar char="▪"/>
            </a:pPr>
            <a:r>
              <a:rPr b="1" i="0" lang="en-US" sz="2400" u="none">
                <a:solidFill>
                  <a:srgbClr val="0033CC"/>
                </a:solidFill>
                <a:latin typeface="Times New Roman"/>
                <a:ea typeface="Times New Roman"/>
                <a:cs typeface="Times New Roman"/>
                <a:sym typeface="Times New Roman"/>
              </a:rPr>
              <a:t> Bandwidth</a:t>
            </a:r>
            <a:endParaRPr/>
          </a:p>
        </p:txBody>
      </p:sp>
      <p:sp>
        <p:nvSpPr>
          <p:cNvPr id="126" name="Google Shape;126;p12"/>
          <p:cNvSpPr txBox="1"/>
          <p:nvPr/>
        </p:nvSpPr>
        <p:spPr>
          <a:xfrm>
            <a:off x="163512" y="3810000"/>
            <a:ext cx="4867275"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13"/>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33" name="Google Shape;133;p13"/>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34" name="Google Shape;134;p13"/>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35" name="Google Shape;135;p13"/>
          <p:cNvSpPr txBox="1"/>
          <p:nvPr/>
        </p:nvSpPr>
        <p:spPr>
          <a:xfrm>
            <a:off x="304800" y="762000"/>
            <a:ext cx="28987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3.2  </a:t>
            </a:r>
            <a:r>
              <a:rPr b="1" i="1" lang="en-US" sz="2000" u="none">
                <a:solidFill>
                  <a:schemeClr val="dk1"/>
                </a:solidFill>
                <a:latin typeface="Times New Roman"/>
                <a:ea typeface="Times New Roman"/>
                <a:cs typeface="Times New Roman"/>
                <a:sym typeface="Times New Roman"/>
              </a:rPr>
              <a:t>A sine wave</a:t>
            </a:r>
            <a:endParaRPr/>
          </a:p>
        </p:txBody>
      </p:sp>
      <p:cxnSp>
        <p:nvCxnSpPr>
          <p:cNvPr id="136" name="Google Shape;136;p13"/>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37" name="Google Shape;137;p13"/>
          <p:cNvPicPr preferRelativeResize="0"/>
          <p:nvPr/>
        </p:nvPicPr>
        <p:blipFill rotWithShape="1">
          <a:blip r:embed="rId3">
            <a:alphaModFix/>
          </a:blip>
          <a:srcRect b="0" l="0" r="0" t="0"/>
          <a:stretch/>
        </p:blipFill>
        <p:spPr>
          <a:xfrm>
            <a:off x="1101725" y="2786062"/>
            <a:ext cx="7075487" cy="20843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14"/>
          <p:cNvSpPr txBox="1"/>
          <p:nvPr>
            <p:ph idx="12" type="sldNum"/>
          </p:nvPr>
        </p:nvSpPr>
        <p:spPr>
          <a:xfrm>
            <a:off x="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44" name="Google Shape;144;p14"/>
          <p:cNvCxnSpPr/>
          <p:nvPr/>
        </p:nvCxnSpPr>
        <p:spPr>
          <a:xfrm>
            <a:off x="152400" y="762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45" name="Google Shape;145;p14"/>
          <p:cNvCxnSpPr/>
          <p:nvPr/>
        </p:nvCxnSpPr>
        <p:spPr>
          <a:xfrm>
            <a:off x="152400" y="11430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46" name="Google Shape;146;p14"/>
          <p:cNvSpPr txBox="1"/>
          <p:nvPr/>
        </p:nvSpPr>
        <p:spPr>
          <a:xfrm>
            <a:off x="304800" y="304800"/>
            <a:ext cx="6772275" cy="7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3.3  </a:t>
            </a:r>
            <a:r>
              <a:rPr b="1" i="1" lang="en-US" sz="2000" u="none">
                <a:solidFill>
                  <a:schemeClr val="dk1"/>
                </a:solidFill>
                <a:latin typeface="Times New Roman"/>
                <a:ea typeface="Times New Roman"/>
                <a:cs typeface="Times New Roman"/>
                <a:sym typeface="Times New Roman"/>
              </a:rPr>
              <a:t>Two signals with the same phase and frequency, </a:t>
            </a:r>
            <a:br>
              <a:rPr b="1" i="1" lang="en-US" sz="2000" u="none">
                <a:solidFill>
                  <a:schemeClr val="dk1"/>
                </a:solidFill>
                <a:latin typeface="Times New Roman"/>
                <a:ea typeface="Times New Roman"/>
                <a:cs typeface="Times New Roman"/>
                <a:sym typeface="Times New Roman"/>
              </a:rPr>
            </a:br>
            <a:r>
              <a:rPr b="1" i="1" lang="en-US" sz="2000" u="none">
                <a:solidFill>
                  <a:schemeClr val="dk1"/>
                </a:solidFill>
                <a:latin typeface="Times New Roman"/>
                <a:ea typeface="Times New Roman"/>
                <a:cs typeface="Times New Roman"/>
                <a:sym typeface="Times New Roman"/>
              </a:rPr>
              <a:t>                        but different amplitudes</a:t>
            </a:r>
            <a:endParaRPr/>
          </a:p>
        </p:txBody>
      </p:sp>
      <p:cxnSp>
        <p:nvCxnSpPr>
          <p:cNvPr id="147" name="Google Shape;147;p14"/>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48" name="Google Shape;148;p14"/>
          <p:cNvPicPr preferRelativeResize="0"/>
          <p:nvPr/>
        </p:nvPicPr>
        <p:blipFill rotWithShape="1">
          <a:blip r:embed="rId3">
            <a:alphaModFix/>
          </a:blip>
          <a:srcRect b="0" l="0" r="0" t="0"/>
          <a:stretch/>
        </p:blipFill>
        <p:spPr>
          <a:xfrm>
            <a:off x="1828800" y="1371600"/>
            <a:ext cx="5475287" cy="4702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ends">
  <a:themeElements>
    <a:clrScheme name="Blends">
      <a:dk1>
        <a:srgbClr val="000000"/>
      </a:dk1>
      <a:lt1>
        <a:srgbClr val="FFFFFF"/>
      </a:lt1>
      <a:dk2>
        <a:srgbClr val="333399"/>
      </a:dk2>
      <a:lt2>
        <a:srgbClr val="1C1C1C"/>
      </a:lt2>
      <a:accent1>
        <a:srgbClr val="00E4A8"/>
      </a:accent1>
      <a:accent2>
        <a:srgbClr val="FFCF01"/>
      </a:accent2>
      <a:accent3>
        <a:srgbClr val="FFFFFF"/>
      </a:accent3>
      <a:accent4>
        <a:srgbClr val="00E4A8"/>
      </a:accent4>
      <a:accent5>
        <a:srgbClr val="FFCF01"/>
      </a:accent5>
      <a:accent6>
        <a:srgbClr val="FFFFFF"/>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