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 name="Google Shape;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 name="Google Shape;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7" name="Google Shape;19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7" name="Google Shape;2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4" name="Google Shape;24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5" name="Google Shape;24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5" name="Google Shape;2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6" name="Google Shape;25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7" name="Google Shape;2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8" name="Google Shape;28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 name="Google Shape;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 name="Google Shape;3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6" name="Google Shape;29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2" name="Google Shape;31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3" name="Google Shape;31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9" name="Google Shape;3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0" name="Google Shape;33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0" name="Google Shape;3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1" name="Google Shape;34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59" name="Google Shape;35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0" name="Google Shape;36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0" name="Google Shape;37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1" name="Google Shape;3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7" name="Google Shape;38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8" name="Google Shape;38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 name="Google Shape;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4" name="Google Shape;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 name="Google Shape;5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3" name="Google Shape;7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8" name="Google Shape;1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2" name="Shape 12"/>
        <p:cNvGrpSpPr/>
        <p:nvPr/>
      </p:nvGrpSpPr>
      <p:grpSpPr>
        <a:xfrm>
          <a:off x="0" y="0"/>
          <a:ext cx="0" cy="0"/>
          <a:chOff x="0" y="0"/>
          <a:chExt cx="0" cy="0"/>
        </a:xfrm>
      </p:grpSpPr>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26" name="Google Shape;26;p4"/>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27" name="Google Shape;27;p4"/>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3</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Data and Signals</a:t>
            </a:r>
            <a:endParaRPr/>
          </a:p>
        </p:txBody>
      </p:sp>
      <p:sp>
        <p:nvSpPr>
          <p:cNvPr id="28" name="Google Shape;28;p4"/>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60" name="Google Shape;160;p1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61" name="Google Shape;161;p1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62" name="Google Shape;162;p13"/>
          <p:cNvSpPr txBox="1"/>
          <p:nvPr/>
        </p:nvSpPr>
        <p:spPr>
          <a:xfrm>
            <a:off x="304800" y="381000"/>
            <a:ext cx="42449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3.18  </a:t>
            </a:r>
            <a:r>
              <a:rPr b="1" i="1" lang="en-US" sz="2000" u="none">
                <a:solidFill>
                  <a:schemeClr val="dk1"/>
                </a:solidFill>
                <a:latin typeface="Times New Roman"/>
                <a:ea typeface="Times New Roman"/>
                <a:cs typeface="Times New Roman"/>
                <a:sym typeface="Times New Roman"/>
              </a:rPr>
              <a:t>Baseband transmission</a:t>
            </a:r>
            <a:endParaRPr/>
          </a:p>
        </p:txBody>
      </p:sp>
      <p:cxnSp>
        <p:nvCxnSpPr>
          <p:cNvPr id="163" name="Google Shape;163;p13"/>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64" name="Google Shape;164;p13"/>
          <p:cNvPicPr preferRelativeResize="0"/>
          <p:nvPr/>
        </p:nvPicPr>
        <p:blipFill rotWithShape="1">
          <a:blip r:embed="rId3">
            <a:alphaModFix/>
          </a:blip>
          <a:srcRect b="0" l="0" r="0" t="0"/>
          <a:stretch/>
        </p:blipFill>
        <p:spPr>
          <a:xfrm>
            <a:off x="1090612" y="2719387"/>
            <a:ext cx="6681787" cy="1700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1" name="Google Shape;171;p1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2" name="Google Shape;172;p1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1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 name="Google Shape;174;p1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 name="Google Shape;175;p1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1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1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78" name="Google Shape;178;p14"/>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79" name="Google Shape;179;p14"/>
          <p:cNvCxnSpPr/>
          <p:nvPr/>
        </p:nvCxnSpPr>
        <p:spPr>
          <a:xfrm>
            <a:off x="458787" y="4267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80" name="Google Shape;180;p14"/>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 digital signal is a composite analog signal with an infinite bandwidth.</a:t>
            </a:r>
            <a:endParaRPr/>
          </a:p>
        </p:txBody>
      </p:sp>
      <p:grpSp>
        <p:nvGrpSpPr>
          <p:cNvPr id="181" name="Google Shape;181;p14"/>
          <p:cNvGrpSpPr/>
          <p:nvPr/>
        </p:nvGrpSpPr>
        <p:grpSpPr>
          <a:xfrm>
            <a:off x="457200" y="2362200"/>
            <a:ext cx="1143000" cy="566737"/>
            <a:chOff x="1200" y="1248"/>
            <a:chExt cx="720" cy="357"/>
          </a:xfrm>
        </p:grpSpPr>
        <p:pic>
          <p:nvPicPr>
            <p:cNvPr id="182" name="Google Shape;182;p1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83" name="Google Shape;183;p1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1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90" name="Google Shape;190;p1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91" name="Google Shape;191;p1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92" name="Google Shape;192;p15"/>
          <p:cNvSpPr txBox="1"/>
          <p:nvPr/>
        </p:nvSpPr>
        <p:spPr>
          <a:xfrm>
            <a:off x="304800" y="381000"/>
            <a:ext cx="57340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3.19  </a:t>
            </a:r>
            <a:r>
              <a:rPr b="1" i="1" lang="en-US" sz="2000" u="none">
                <a:solidFill>
                  <a:schemeClr val="dk1"/>
                </a:solidFill>
                <a:latin typeface="Times New Roman"/>
                <a:ea typeface="Times New Roman"/>
                <a:cs typeface="Times New Roman"/>
                <a:sym typeface="Times New Roman"/>
              </a:rPr>
              <a:t>Bandwidths of two low-pass channels</a:t>
            </a:r>
            <a:endParaRPr/>
          </a:p>
        </p:txBody>
      </p:sp>
      <p:cxnSp>
        <p:nvCxnSpPr>
          <p:cNvPr id="193" name="Google Shape;193;p15"/>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94" name="Google Shape;194;p15"/>
          <p:cNvPicPr preferRelativeResize="0"/>
          <p:nvPr/>
        </p:nvPicPr>
        <p:blipFill rotWithShape="1">
          <a:blip r:embed="rId3">
            <a:alphaModFix/>
          </a:blip>
          <a:srcRect b="0" l="0" r="0" t="0"/>
          <a:stretch/>
        </p:blipFill>
        <p:spPr>
          <a:xfrm>
            <a:off x="228600" y="1371600"/>
            <a:ext cx="8739187" cy="445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01" name="Google Shape;201;p1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02" name="Google Shape;202;p1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03" name="Google Shape;203;p16"/>
          <p:cNvSpPr txBox="1"/>
          <p:nvPr/>
        </p:nvSpPr>
        <p:spPr>
          <a:xfrm>
            <a:off x="304800" y="381000"/>
            <a:ext cx="70389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3.20  </a:t>
            </a:r>
            <a:r>
              <a:rPr b="1" i="1" lang="en-US" sz="2000" u="none">
                <a:solidFill>
                  <a:schemeClr val="dk1"/>
                </a:solidFill>
                <a:latin typeface="Times New Roman"/>
                <a:ea typeface="Times New Roman"/>
                <a:cs typeface="Times New Roman"/>
                <a:sym typeface="Times New Roman"/>
              </a:rPr>
              <a:t>Baseband transmission using a dedicated medium</a:t>
            </a:r>
            <a:endParaRPr/>
          </a:p>
        </p:txBody>
      </p:sp>
      <p:cxnSp>
        <p:nvCxnSpPr>
          <p:cNvPr id="204" name="Google Shape;204;p16"/>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05" name="Google Shape;205;p16"/>
          <p:cNvPicPr preferRelativeResize="0"/>
          <p:nvPr/>
        </p:nvPicPr>
        <p:blipFill rotWithShape="1">
          <a:blip r:embed="rId3">
            <a:alphaModFix/>
          </a:blip>
          <a:srcRect b="0" l="0" r="0" t="0"/>
          <a:stretch/>
        </p:blipFill>
        <p:spPr>
          <a:xfrm>
            <a:off x="161925" y="2173287"/>
            <a:ext cx="8829675" cy="22463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2" name="Google Shape;212;p1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 name="Google Shape;213;p1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 name="Google Shape;214;p1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5" name="Google Shape;215;p1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 name="Google Shape;216;p1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Google Shape;217;p1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1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19" name="Google Shape;219;p17"/>
          <p:cNvCxnSpPr/>
          <p:nvPr/>
        </p:nvCxnSpPr>
        <p:spPr>
          <a:xfrm>
            <a:off x="457200" y="2362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20" name="Google Shape;220;p17"/>
          <p:cNvCxnSpPr/>
          <p:nvPr/>
        </p:nvCxnSpPr>
        <p:spPr>
          <a:xfrm>
            <a:off x="458787" y="5105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21" name="Google Shape;221;p17"/>
          <p:cNvSpPr txBox="1"/>
          <p:nvPr/>
        </p:nvSpPr>
        <p:spPr>
          <a:xfrm>
            <a:off x="495300" y="24542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Baseband transmission of a digital signal that preserves the shape of the digital signal is possible only if we have a low-pass channel with an infinite or very wide bandwidth.</a:t>
            </a:r>
            <a:endParaRPr/>
          </a:p>
        </p:txBody>
      </p:sp>
      <p:grpSp>
        <p:nvGrpSpPr>
          <p:cNvPr id="222" name="Google Shape;222;p17"/>
          <p:cNvGrpSpPr/>
          <p:nvPr/>
        </p:nvGrpSpPr>
        <p:grpSpPr>
          <a:xfrm>
            <a:off x="457200" y="1752600"/>
            <a:ext cx="1143000" cy="566737"/>
            <a:chOff x="1200" y="1248"/>
            <a:chExt cx="720" cy="357"/>
          </a:xfrm>
        </p:grpSpPr>
        <p:pic>
          <p:nvPicPr>
            <p:cNvPr id="223" name="Google Shape;223;p1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24" name="Google Shape;224;p1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1" name="Google Shape;231;p1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2" name="Google Shape;232;p18"/>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33" name="Google Shape;233;p18"/>
          <p:cNvGrpSpPr/>
          <p:nvPr/>
        </p:nvGrpSpPr>
        <p:grpSpPr>
          <a:xfrm>
            <a:off x="490537" y="773112"/>
            <a:ext cx="738187" cy="474662"/>
            <a:chOff x="309" y="487"/>
            <a:chExt cx="465" cy="299"/>
          </a:xfrm>
        </p:grpSpPr>
        <p:sp>
          <p:nvSpPr>
            <p:cNvPr id="234" name="Google Shape;234;p1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5" name="Google Shape;235;p18"/>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36" name="Google Shape;236;p18"/>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7" name="Google Shape;237;p1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8" name="Google Shape;238;p18"/>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9" name="Google Shape;239;p18"/>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0" name="Google Shape;240;p18"/>
          <p:cNvSpPr txBox="1"/>
          <p:nvPr/>
        </p:nvSpPr>
        <p:spPr>
          <a:xfrm>
            <a:off x="228600" y="1371600"/>
            <a:ext cx="8534400" cy="47894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example of a dedicated channel where the entire bandwidth of the medium is used as one single channel is a LAN. Almost every wired LAN today uses a dedicated channel for two stations communicating with each other. In a bus topology LAN with multipoint connections, only two stations can communicate with each other at each moment in time (timesharing); the other stations need to refrain from sending data. In a star topology LAN, the entire channel between each station and the hub is used for communication between these two entities.</a:t>
            </a:r>
            <a:endParaRPr/>
          </a:p>
        </p:txBody>
      </p:sp>
      <p:sp>
        <p:nvSpPr>
          <p:cNvPr id="241" name="Google Shape;241;p18"/>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1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48" name="Google Shape;248;p1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49" name="Google Shape;249;p19"/>
          <p:cNvCxnSpPr/>
          <p:nvPr/>
        </p:nvCxnSpPr>
        <p:spPr>
          <a:xfrm>
            <a:off x="152400" y="11430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50" name="Google Shape;250;p19"/>
          <p:cNvSpPr txBox="1"/>
          <p:nvPr/>
        </p:nvSpPr>
        <p:spPr>
          <a:xfrm>
            <a:off x="304800" y="381000"/>
            <a:ext cx="8669337"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3.21  </a:t>
            </a:r>
            <a:r>
              <a:rPr b="1" i="1" lang="en-US" sz="2000" u="none">
                <a:solidFill>
                  <a:schemeClr val="dk1"/>
                </a:solidFill>
                <a:latin typeface="Times New Roman"/>
                <a:ea typeface="Times New Roman"/>
                <a:cs typeface="Times New Roman"/>
                <a:sym typeface="Times New Roman"/>
              </a:rPr>
              <a:t>Rough approximation of a digital signal using the first harmonic </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for worst case</a:t>
            </a:r>
            <a:endParaRPr/>
          </a:p>
        </p:txBody>
      </p:sp>
      <p:cxnSp>
        <p:nvCxnSpPr>
          <p:cNvPr id="251" name="Google Shape;251;p19"/>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52" name="Google Shape;252;p19"/>
          <p:cNvPicPr preferRelativeResize="0"/>
          <p:nvPr/>
        </p:nvPicPr>
        <p:blipFill rotWithShape="1">
          <a:blip r:embed="rId3">
            <a:alphaModFix/>
          </a:blip>
          <a:srcRect b="0" l="0" r="0" t="0"/>
          <a:stretch/>
        </p:blipFill>
        <p:spPr>
          <a:xfrm>
            <a:off x="1447800" y="1371600"/>
            <a:ext cx="5942012" cy="46466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2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59" name="Google Shape;259;p2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60" name="Google Shape;260;p2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61" name="Google Shape;261;p20"/>
          <p:cNvSpPr txBox="1"/>
          <p:nvPr/>
        </p:nvSpPr>
        <p:spPr>
          <a:xfrm>
            <a:off x="304800" y="381000"/>
            <a:ext cx="73644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3.22  </a:t>
            </a:r>
            <a:r>
              <a:rPr b="1" i="1" lang="en-US" sz="2000" u="none">
                <a:solidFill>
                  <a:schemeClr val="dk1"/>
                </a:solidFill>
                <a:latin typeface="Times New Roman"/>
                <a:ea typeface="Times New Roman"/>
                <a:cs typeface="Times New Roman"/>
                <a:sym typeface="Times New Roman"/>
              </a:rPr>
              <a:t>Simulating a digital signal with first three harmonics</a:t>
            </a:r>
            <a:endParaRPr/>
          </a:p>
        </p:txBody>
      </p:sp>
      <p:cxnSp>
        <p:nvCxnSpPr>
          <p:cNvPr id="262" name="Google Shape;262;p20"/>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63" name="Google Shape;263;p20"/>
          <p:cNvPicPr preferRelativeResize="0"/>
          <p:nvPr/>
        </p:nvPicPr>
        <p:blipFill rotWithShape="1">
          <a:blip r:embed="rId3">
            <a:alphaModFix/>
          </a:blip>
          <a:srcRect b="0" l="0" r="0" t="0"/>
          <a:stretch/>
        </p:blipFill>
        <p:spPr>
          <a:xfrm>
            <a:off x="1589087" y="1295400"/>
            <a:ext cx="5878512" cy="4583112"/>
          </a:xfrm>
          <a:prstGeom prst="rect">
            <a:avLst/>
          </a:prstGeom>
          <a:noFill/>
          <a:ln>
            <a:noFill/>
          </a:ln>
        </p:spPr>
      </p:pic>
      <p:pic>
        <p:nvPicPr>
          <p:cNvPr id="264" name="Google Shape;264;p20"/>
          <p:cNvPicPr preferRelativeResize="0"/>
          <p:nvPr/>
        </p:nvPicPr>
        <p:blipFill rotWithShape="1">
          <a:blip r:embed="rId4">
            <a:alphaModFix/>
          </a:blip>
          <a:srcRect b="0" l="0" r="0" t="0"/>
          <a:stretch/>
        </p:blipFill>
        <p:spPr>
          <a:xfrm>
            <a:off x="1524000" y="1398587"/>
            <a:ext cx="6096000" cy="406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2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1" name="Google Shape;271;p2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2" name="Google Shape;272;p2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3" name="Google Shape;273;p2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4" name="Google Shape;274;p2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5" name="Google Shape;275;p2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6" name="Google Shape;276;p2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7" name="Google Shape;277;p2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78" name="Google Shape;278;p21"/>
          <p:cNvCxnSpPr/>
          <p:nvPr/>
        </p:nvCxnSpPr>
        <p:spPr>
          <a:xfrm>
            <a:off x="457200" y="2514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79" name="Google Shape;279;p21"/>
          <p:cNvCxnSpPr/>
          <p:nvPr/>
        </p:nvCxnSpPr>
        <p:spPr>
          <a:xfrm>
            <a:off x="533400" y="4724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80" name="Google Shape;280;p21"/>
          <p:cNvSpPr txBox="1"/>
          <p:nvPr/>
        </p:nvSpPr>
        <p:spPr>
          <a:xfrm>
            <a:off x="495300" y="2606675"/>
            <a:ext cx="8077200" cy="10541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baseline="30000" i="0" lang="en-US" sz="3200" u="none">
                <a:solidFill>
                  <a:schemeClr val="dk1"/>
                </a:solidFill>
                <a:latin typeface="Arial"/>
                <a:ea typeface="Arial"/>
                <a:cs typeface="Arial"/>
                <a:sym typeface="Arial"/>
              </a:rPr>
              <a:t>In baseband transmission, the required bandwidth is proportional to the bit rate;</a:t>
            </a:r>
            <a:endParaRPr/>
          </a:p>
          <a:p>
            <a:pPr indent="0" lvl="0" marL="0" marR="0" rtl="0" algn="ctr">
              <a:lnSpc>
                <a:spcPct val="100000"/>
              </a:lnSpc>
              <a:spcBef>
                <a:spcPts val="0"/>
              </a:spcBef>
              <a:spcAft>
                <a:spcPts val="0"/>
              </a:spcAft>
              <a:buClr>
                <a:schemeClr val="dk1"/>
              </a:buClr>
              <a:buSzPts val="3200"/>
              <a:buFont typeface="Arial"/>
              <a:buNone/>
            </a:pPr>
            <a:r>
              <a:rPr b="1" baseline="30000" i="0" lang="en-US" sz="3200" u="none">
                <a:solidFill>
                  <a:schemeClr val="dk1"/>
                </a:solidFill>
                <a:latin typeface="Arial"/>
                <a:ea typeface="Arial"/>
                <a:cs typeface="Arial"/>
                <a:sym typeface="Arial"/>
              </a:rPr>
              <a:t>if we need to send bits faster, we need more bandwidth.</a:t>
            </a:r>
            <a:endParaRPr/>
          </a:p>
        </p:txBody>
      </p:sp>
      <p:grpSp>
        <p:nvGrpSpPr>
          <p:cNvPr id="281" name="Google Shape;281;p21"/>
          <p:cNvGrpSpPr/>
          <p:nvPr/>
        </p:nvGrpSpPr>
        <p:grpSpPr>
          <a:xfrm>
            <a:off x="457200" y="1905000"/>
            <a:ext cx="1143000" cy="566737"/>
            <a:chOff x="1200" y="1248"/>
            <a:chExt cx="720" cy="357"/>
          </a:xfrm>
        </p:grpSpPr>
        <p:pic>
          <p:nvPicPr>
            <p:cNvPr id="282" name="Google Shape;282;p2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83" name="Google Shape;283;p2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
        <p:nvSpPr>
          <p:cNvPr id="284" name="Google Shape;284;p21"/>
          <p:cNvSpPr txBox="1"/>
          <p:nvPr/>
        </p:nvSpPr>
        <p:spPr>
          <a:xfrm>
            <a:off x="533400" y="2590800"/>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baseband transmission, the required bandwidth is proportional to the bit rate;</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if we need to send bits faster, we need more bandwidth.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2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1" name="Google Shape;291;p22"/>
          <p:cNvSpPr txBox="1"/>
          <p:nvPr/>
        </p:nvSpPr>
        <p:spPr>
          <a:xfrm>
            <a:off x="447675" y="1752600"/>
            <a:ext cx="41290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3.2  </a:t>
            </a:r>
            <a:r>
              <a:rPr b="1" i="1" lang="en-US" sz="2000" u="none">
                <a:solidFill>
                  <a:schemeClr val="dk1"/>
                </a:solidFill>
                <a:latin typeface="Times New Roman"/>
                <a:ea typeface="Times New Roman"/>
                <a:cs typeface="Times New Roman"/>
                <a:sym typeface="Times New Roman"/>
              </a:rPr>
              <a:t>Bandwidth requirements</a:t>
            </a:r>
            <a:endParaRPr/>
          </a:p>
        </p:txBody>
      </p:sp>
      <p:pic>
        <p:nvPicPr>
          <p:cNvPr id="292" name="Google Shape;292;p22"/>
          <p:cNvPicPr preferRelativeResize="0"/>
          <p:nvPr/>
        </p:nvPicPr>
        <p:blipFill rotWithShape="1">
          <a:blip r:embed="rId3">
            <a:alphaModFix/>
          </a:blip>
          <a:srcRect b="0" l="0" r="0" t="0"/>
          <a:stretch/>
        </p:blipFill>
        <p:spPr>
          <a:xfrm>
            <a:off x="201612" y="2236787"/>
            <a:ext cx="8739187" cy="238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 name="Google Shape;35;p5"/>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5"/>
          <p:cNvSpPr txBox="1"/>
          <p:nvPr/>
        </p:nvSpPr>
        <p:spPr>
          <a:xfrm>
            <a:off x="228600" y="76200"/>
            <a:ext cx="467836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3-3   DIGITAL SIGNALS</a:t>
            </a:r>
            <a:endParaRPr/>
          </a:p>
        </p:txBody>
      </p:sp>
      <p:sp>
        <p:nvSpPr>
          <p:cNvPr id="37" name="Google Shape;37;p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 name="Google Shape;38;p5"/>
          <p:cNvSpPr txBox="1"/>
          <p:nvPr/>
        </p:nvSpPr>
        <p:spPr>
          <a:xfrm>
            <a:off x="76200" y="927100"/>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addition to being represented by an analog signal, information can also be represented by a </a:t>
            </a:r>
            <a:r>
              <a:rPr b="1" i="1" lang="en-US" sz="2800" u="none">
                <a:solidFill>
                  <a:schemeClr val="hlink"/>
                </a:solidFill>
                <a:latin typeface="Times New Roman"/>
                <a:ea typeface="Times New Roman"/>
                <a:cs typeface="Times New Roman"/>
                <a:sym typeface="Times New Roman"/>
              </a:rPr>
              <a:t>digital signal</a:t>
            </a:r>
            <a:r>
              <a:rPr b="1" i="1" lang="en-US" sz="2800" u="none">
                <a:solidFill>
                  <a:schemeClr val="dk1"/>
                </a:solidFill>
                <a:latin typeface="Times New Roman"/>
                <a:ea typeface="Times New Roman"/>
                <a:cs typeface="Times New Roman"/>
                <a:sym typeface="Times New Roman"/>
              </a:rPr>
              <a:t>. For example, a 1 can be encoded as a positive voltage and a 0 as zero voltage. A digital signal can have more than two levels. In this case, we can send more than 1 bit for each level.</a:t>
            </a:r>
            <a:endParaRPr/>
          </a:p>
        </p:txBody>
      </p:sp>
      <p:sp>
        <p:nvSpPr>
          <p:cNvPr id="39" name="Google Shape;39;p5"/>
          <p:cNvSpPr txBox="1"/>
          <p:nvPr/>
        </p:nvSpPr>
        <p:spPr>
          <a:xfrm>
            <a:off x="152400" y="4819650"/>
            <a:ext cx="6400800" cy="1552575"/>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Bit Rate</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Bit Length</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Digital Signal as a Composite Analog Signal</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Application Layer</a:t>
            </a:r>
            <a:endParaRPr/>
          </a:p>
        </p:txBody>
      </p:sp>
      <p:sp>
        <p:nvSpPr>
          <p:cNvPr id="40" name="Google Shape;40;p5"/>
          <p:cNvSpPr txBox="1"/>
          <p:nvPr/>
        </p:nvSpPr>
        <p:spPr>
          <a:xfrm>
            <a:off x="163512" y="43434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2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9" name="Google Shape;299;p2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23"/>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01" name="Google Shape;301;p23"/>
          <p:cNvGrpSpPr/>
          <p:nvPr/>
        </p:nvGrpSpPr>
        <p:grpSpPr>
          <a:xfrm>
            <a:off x="490537" y="773112"/>
            <a:ext cx="738187" cy="474662"/>
            <a:chOff x="309" y="487"/>
            <a:chExt cx="465" cy="299"/>
          </a:xfrm>
        </p:grpSpPr>
        <p:sp>
          <p:nvSpPr>
            <p:cNvPr id="302" name="Google Shape;302;p2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3" name="Google Shape;303;p23"/>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04" name="Google Shape;304;p23"/>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5" name="Google Shape;305;p2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6" name="Google Shape;306;p23"/>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7" name="Google Shape;307;p23"/>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8" name="Google Shape;308;p23"/>
          <p:cNvSpPr txBox="1"/>
          <p:nvPr/>
        </p:nvSpPr>
        <p:spPr>
          <a:xfrm>
            <a:off x="228600" y="1295400"/>
            <a:ext cx="8763000" cy="52165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What is the required bandwidth of a low-pass channel if we need to send 1 Mbps by using baseband transmission?</a:t>
            </a:r>
            <a:br>
              <a:rPr b="1" i="1" lang="en-US" sz="2800" u="none">
                <a:solidFill>
                  <a:schemeClr val="dk1"/>
                </a:solidFill>
                <a:latin typeface="Times New Roman"/>
                <a:ea typeface="Times New Roman"/>
                <a:cs typeface="Times New Roman"/>
                <a:sym typeface="Times New Roman"/>
              </a:rPr>
            </a:b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answer depends on the accuracy desired.</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The minimum bandwidth, is B = bit rate /2, or 500 kHz.</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A better solution is to use the first and the third</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harmonics with  B = 3 × 500 kHz = 1.5 MHz.</a:t>
            </a:r>
            <a:br>
              <a:rPr b="1" i="1" lang="en-US" sz="2800" u="none">
                <a:solidFill>
                  <a:schemeClr val="dk1"/>
                </a:solidFill>
                <a:latin typeface="Times New Roman"/>
                <a:ea typeface="Times New Roman"/>
                <a:cs typeface="Times New Roman"/>
                <a:sym typeface="Times New Roman"/>
              </a:rPr>
            </a:b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a:t>
            </a:r>
            <a:r>
              <a:rPr b="1" i="1" lang="en-US" sz="2800" u="none">
                <a:solidFill>
                  <a:schemeClr val="dk1"/>
                </a:solidFill>
                <a:latin typeface="Times New Roman"/>
                <a:ea typeface="Times New Roman"/>
                <a:cs typeface="Times New Roman"/>
                <a:sym typeface="Times New Roman"/>
              </a:rPr>
              <a:t> Still a better solution is to use the first, third, and fifth</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harmonics with B = 5 × 500 kHz = 2.5 MHz</a:t>
            </a:r>
            <a:r>
              <a:rPr b="1" i="1" lang="en-US" sz="2400" u="none">
                <a:solidFill>
                  <a:schemeClr val="dk1"/>
                </a:solidFill>
                <a:latin typeface="Times New Roman"/>
                <a:ea typeface="Times New Roman"/>
                <a:cs typeface="Times New Roman"/>
                <a:sym typeface="Times New Roman"/>
              </a:rPr>
              <a:t>.</a:t>
            </a:r>
            <a:endParaRPr/>
          </a:p>
        </p:txBody>
      </p:sp>
      <p:sp>
        <p:nvSpPr>
          <p:cNvPr id="309" name="Google Shape;309;p2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2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6" name="Google Shape;316;p2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7" name="Google Shape;317;p24"/>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18" name="Google Shape;318;p24"/>
          <p:cNvGrpSpPr/>
          <p:nvPr/>
        </p:nvGrpSpPr>
        <p:grpSpPr>
          <a:xfrm>
            <a:off x="490537" y="773112"/>
            <a:ext cx="738187" cy="474662"/>
            <a:chOff x="309" y="487"/>
            <a:chExt cx="465" cy="299"/>
          </a:xfrm>
        </p:grpSpPr>
        <p:sp>
          <p:nvSpPr>
            <p:cNvPr id="319" name="Google Shape;319;p2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0" name="Google Shape;320;p24"/>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21" name="Google Shape;321;p24"/>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2" name="Google Shape;322;p2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3" name="Google Shape;323;p24"/>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4" name="Google Shape;324;p24"/>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5" name="Google Shape;325;p24"/>
          <p:cNvSpPr txBox="1"/>
          <p:nvPr/>
        </p:nvSpPr>
        <p:spPr>
          <a:xfrm>
            <a:off x="381000" y="1214437"/>
            <a:ext cx="87630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have a low-pass channel with bandwidth 100 kHz. What is the maximum bit rate of this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channel?</a:t>
            </a:r>
            <a:br>
              <a:rPr b="1" i="1" lang="en-US" sz="2800" u="none">
                <a:solidFill>
                  <a:schemeClr val="dk1"/>
                </a:solidFill>
                <a:latin typeface="Times New Roman"/>
                <a:ea typeface="Times New Roman"/>
                <a:cs typeface="Times New Roman"/>
                <a:sym typeface="Times New Roman"/>
              </a:rPr>
            </a:b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maximum bit rate can be achieved if we use the first harmonic. The bit rate is 2 times the available bandwidth, or 200 kbps.</a:t>
            </a:r>
            <a:endParaRPr/>
          </a:p>
        </p:txBody>
      </p:sp>
      <p:sp>
        <p:nvSpPr>
          <p:cNvPr id="326" name="Google Shape;326;p2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2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33" name="Google Shape;333;p2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34" name="Google Shape;334;p2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35" name="Google Shape;335;p25"/>
          <p:cNvSpPr txBox="1"/>
          <p:nvPr/>
        </p:nvSpPr>
        <p:spPr>
          <a:xfrm>
            <a:off x="304800" y="304800"/>
            <a:ext cx="53657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3.23  </a:t>
            </a:r>
            <a:r>
              <a:rPr b="1" i="1" lang="en-US" sz="2000" u="none">
                <a:solidFill>
                  <a:schemeClr val="dk1"/>
                </a:solidFill>
                <a:latin typeface="Times New Roman"/>
                <a:ea typeface="Times New Roman"/>
                <a:cs typeface="Times New Roman"/>
                <a:sym typeface="Times New Roman"/>
              </a:rPr>
              <a:t>Bandwidth of a bandpass channel</a:t>
            </a:r>
            <a:endParaRPr/>
          </a:p>
        </p:txBody>
      </p:sp>
      <p:cxnSp>
        <p:nvCxnSpPr>
          <p:cNvPr id="336" name="Google Shape;336;p25"/>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37" name="Google Shape;337;p25"/>
          <p:cNvPicPr preferRelativeResize="0"/>
          <p:nvPr/>
        </p:nvPicPr>
        <p:blipFill rotWithShape="1">
          <a:blip r:embed="rId3">
            <a:alphaModFix/>
          </a:blip>
          <a:srcRect b="0" l="0" r="0" t="0"/>
          <a:stretch/>
        </p:blipFill>
        <p:spPr>
          <a:xfrm>
            <a:off x="609600" y="2590800"/>
            <a:ext cx="7897812" cy="18399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2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4" name="Google Shape;344;p2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5" name="Google Shape;345;p2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6" name="Google Shape;346;p2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7" name="Google Shape;347;p2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8" name="Google Shape;348;p2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9" name="Google Shape;349;p2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0" name="Google Shape;350;p2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51" name="Google Shape;351;p26"/>
          <p:cNvCxnSpPr/>
          <p:nvPr/>
        </p:nvCxnSpPr>
        <p:spPr>
          <a:xfrm>
            <a:off x="457200" y="2133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52" name="Google Shape;352;p26"/>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53" name="Google Shape;353;p26"/>
          <p:cNvSpPr txBox="1"/>
          <p:nvPr/>
        </p:nvSpPr>
        <p:spPr>
          <a:xfrm>
            <a:off x="495300" y="22256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If the available channel is a bandpass channel, we cannot send the digital signal directly to the channel;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we need to convert the digital signal to an analog signal before transmission.</a:t>
            </a:r>
            <a:endParaRPr/>
          </a:p>
        </p:txBody>
      </p:sp>
      <p:grpSp>
        <p:nvGrpSpPr>
          <p:cNvPr id="354" name="Google Shape;354;p26"/>
          <p:cNvGrpSpPr/>
          <p:nvPr/>
        </p:nvGrpSpPr>
        <p:grpSpPr>
          <a:xfrm>
            <a:off x="457200" y="1524000"/>
            <a:ext cx="1143000" cy="566737"/>
            <a:chOff x="1200" y="1248"/>
            <a:chExt cx="720" cy="357"/>
          </a:xfrm>
        </p:grpSpPr>
        <p:pic>
          <p:nvPicPr>
            <p:cNvPr id="355" name="Google Shape;355;p2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56" name="Google Shape;356;p2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2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63" name="Google Shape;363;p2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64" name="Google Shape;364;p2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65" name="Google Shape;365;p27"/>
          <p:cNvSpPr txBox="1"/>
          <p:nvPr/>
        </p:nvSpPr>
        <p:spPr>
          <a:xfrm>
            <a:off x="304800" y="152400"/>
            <a:ext cx="83312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3.24  </a:t>
            </a:r>
            <a:r>
              <a:rPr b="1" i="1" lang="en-US" sz="2000" u="none">
                <a:solidFill>
                  <a:schemeClr val="dk1"/>
                </a:solidFill>
                <a:latin typeface="Times New Roman"/>
                <a:ea typeface="Times New Roman"/>
                <a:cs typeface="Times New Roman"/>
                <a:sym typeface="Times New Roman"/>
              </a:rPr>
              <a:t>Modulation of a digital signal for transmission on a bandpass </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channel</a:t>
            </a:r>
            <a:endParaRPr/>
          </a:p>
        </p:txBody>
      </p:sp>
      <p:cxnSp>
        <p:nvCxnSpPr>
          <p:cNvPr id="366" name="Google Shape;366;p2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67" name="Google Shape;367;p27"/>
          <p:cNvPicPr preferRelativeResize="0"/>
          <p:nvPr/>
        </p:nvPicPr>
        <p:blipFill rotWithShape="1">
          <a:blip r:embed="rId3">
            <a:alphaModFix/>
          </a:blip>
          <a:srcRect b="0" l="0" r="0" t="0"/>
          <a:stretch/>
        </p:blipFill>
        <p:spPr>
          <a:xfrm>
            <a:off x="231775" y="1633537"/>
            <a:ext cx="8683625" cy="43100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2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74" name="Google Shape;374;p2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5" name="Google Shape;375;p28"/>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76" name="Google Shape;376;p28"/>
          <p:cNvGrpSpPr/>
          <p:nvPr/>
        </p:nvGrpSpPr>
        <p:grpSpPr>
          <a:xfrm>
            <a:off x="490537" y="773112"/>
            <a:ext cx="738187" cy="474662"/>
            <a:chOff x="309" y="487"/>
            <a:chExt cx="465" cy="299"/>
          </a:xfrm>
        </p:grpSpPr>
        <p:sp>
          <p:nvSpPr>
            <p:cNvPr id="377" name="Google Shape;377;p2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8" name="Google Shape;378;p28"/>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79" name="Google Shape;379;p28"/>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0" name="Google Shape;380;p2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1" name="Google Shape;381;p28"/>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2" name="Google Shape;382;p28"/>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3" name="Google Shape;383;p28"/>
          <p:cNvSpPr txBox="1"/>
          <p:nvPr/>
        </p:nvSpPr>
        <p:spPr>
          <a:xfrm>
            <a:off x="228600" y="1295400"/>
            <a:ext cx="8534400" cy="47894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example of broadband transmission using modulation is the sending of computer data through a telephone subscriber line, the line connecting a resident to the central telephone office. These lines are designed to carry voice with a limited bandwidth. The channel is considered a bandpass channel. We convert the digital signal from the computer to an analog signal, and send the analog signal. We can install two converters to change the digital signal to analog and vice versa at the receiving end. The converter, in this case, is called a </a:t>
            </a:r>
            <a:r>
              <a:rPr b="1" i="1" lang="en-US" sz="2800" u="none">
                <a:solidFill>
                  <a:schemeClr val="hlink"/>
                </a:solidFill>
                <a:latin typeface="Times New Roman"/>
                <a:ea typeface="Times New Roman"/>
                <a:cs typeface="Times New Roman"/>
                <a:sym typeface="Times New Roman"/>
              </a:rPr>
              <a:t>modem</a:t>
            </a:r>
            <a:r>
              <a:rPr b="1" i="1" lang="en-US" sz="2800" u="none">
                <a:solidFill>
                  <a:schemeClr val="dk1"/>
                </a:solidFill>
                <a:latin typeface="Times New Roman"/>
                <a:ea typeface="Times New Roman"/>
                <a:cs typeface="Times New Roman"/>
                <a:sym typeface="Times New Roman"/>
              </a:rPr>
              <a:t> which we discuss in detail in Chapter 5.</a:t>
            </a:r>
            <a:endParaRPr/>
          </a:p>
        </p:txBody>
      </p:sp>
      <p:sp>
        <p:nvSpPr>
          <p:cNvPr id="384" name="Google Shape;384;p28"/>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2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1" name="Google Shape;391;p2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2" name="Google Shape;392;p29"/>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93" name="Google Shape;393;p29"/>
          <p:cNvGrpSpPr/>
          <p:nvPr/>
        </p:nvGrpSpPr>
        <p:grpSpPr>
          <a:xfrm>
            <a:off x="490537" y="773112"/>
            <a:ext cx="738187" cy="474662"/>
            <a:chOff x="309" y="487"/>
            <a:chExt cx="465" cy="299"/>
          </a:xfrm>
        </p:grpSpPr>
        <p:sp>
          <p:nvSpPr>
            <p:cNvPr id="394" name="Google Shape;394;p2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5" name="Google Shape;395;p29"/>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96" name="Google Shape;396;p29"/>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7" name="Google Shape;397;p2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8" name="Google Shape;398;p29"/>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9" name="Google Shape;399;p29"/>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0" name="Google Shape;400;p29"/>
          <p:cNvSpPr txBox="1"/>
          <p:nvPr/>
        </p:nvSpPr>
        <p:spPr>
          <a:xfrm>
            <a:off x="228600" y="1447800"/>
            <a:ext cx="8534400" cy="43624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second example is the digital cellular telephone. For better reception, digital cellular phones convert the analog voice signal to a digital signal (see Chapter 16). Although the bandwidth allocated to a company providing digital cellular phone service is very wide, we still cannot send the digital signal without conversion. The reason is that we only have a bandpass channel available between caller and callee. We need to convert the digitized voice to a composite analog signal before sending.</a:t>
            </a:r>
            <a:endParaRPr/>
          </a:p>
        </p:txBody>
      </p:sp>
      <p:sp>
        <p:nvSpPr>
          <p:cNvPr id="401" name="Google Shape;401;p29"/>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7" name="Google Shape;47;p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8" name="Google Shape;48;p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9" name="Google Shape;49;p6"/>
          <p:cNvSpPr txBox="1"/>
          <p:nvPr/>
        </p:nvSpPr>
        <p:spPr>
          <a:xfrm>
            <a:off x="304800" y="228600"/>
            <a:ext cx="80613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3.16  </a:t>
            </a:r>
            <a:r>
              <a:rPr b="1" i="1" lang="en-US" sz="2000" u="none">
                <a:solidFill>
                  <a:schemeClr val="dk1"/>
                </a:solidFill>
                <a:latin typeface="Times New Roman"/>
                <a:ea typeface="Times New Roman"/>
                <a:cs typeface="Times New Roman"/>
                <a:sym typeface="Times New Roman"/>
              </a:rPr>
              <a:t>Two digital signals: one with two signal levels and the other</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with four signal levels</a:t>
            </a:r>
            <a:endParaRPr/>
          </a:p>
        </p:txBody>
      </p:sp>
      <p:cxnSp>
        <p:nvCxnSpPr>
          <p:cNvPr id="50" name="Google Shape;50;p6"/>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1" name="Google Shape;51;p6"/>
          <p:cNvPicPr preferRelativeResize="0"/>
          <p:nvPr/>
        </p:nvPicPr>
        <p:blipFill rotWithShape="1">
          <a:blip r:embed="rId3">
            <a:alphaModFix/>
          </a:blip>
          <a:srcRect b="0" l="0" r="0" t="0"/>
          <a:stretch/>
        </p:blipFill>
        <p:spPr>
          <a:xfrm>
            <a:off x="1600200" y="1184275"/>
            <a:ext cx="5703887" cy="506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8" name="Google Shape;58;p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 name="Google Shape;59;p7"/>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0" name="Google Shape;60;p7"/>
          <p:cNvGrpSpPr/>
          <p:nvPr/>
        </p:nvGrpSpPr>
        <p:grpSpPr>
          <a:xfrm>
            <a:off x="490537" y="773112"/>
            <a:ext cx="738187" cy="474662"/>
            <a:chOff x="309" y="487"/>
            <a:chExt cx="465" cy="299"/>
          </a:xfrm>
        </p:grpSpPr>
        <p:sp>
          <p:nvSpPr>
            <p:cNvPr id="61" name="Google Shape;61;p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 name="Google Shape;62;p7"/>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63" name="Google Shape;63;p7"/>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 name="Google Shape;64;p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 name="Google Shape;65;p7"/>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 name="Google Shape;66;p7"/>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 name="Google Shape;67;p7"/>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a:t>
            </a:r>
            <a:r>
              <a:rPr b="1" i="1" lang="en-US" sz="2800" u="none">
                <a:solidFill>
                  <a:schemeClr val="hlink"/>
                </a:solidFill>
                <a:latin typeface="Times New Roman"/>
                <a:ea typeface="Times New Roman"/>
                <a:cs typeface="Times New Roman"/>
                <a:sym typeface="Times New Roman"/>
              </a:rPr>
              <a:t>digital</a:t>
            </a:r>
            <a:r>
              <a:rPr b="1" i="1" lang="en-US" sz="2800" u="none">
                <a:solidFill>
                  <a:schemeClr val="dk1"/>
                </a:solidFill>
                <a:latin typeface="Times New Roman"/>
                <a:ea typeface="Times New Roman"/>
                <a:cs typeface="Times New Roman"/>
                <a:sym typeface="Times New Roman"/>
              </a:rPr>
              <a:t> signal has </a:t>
            </a:r>
            <a:r>
              <a:rPr b="1" i="1" lang="en-US" sz="2800" u="none">
                <a:solidFill>
                  <a:schemeClr val="hlink"/>
                </a:solidFill>
                <a:latin typeface="Times New Roman"/>
                <a:ea typeface="Times New Roman"/>
                <a:cs typeface="Times New Roman"/>
                <a:sym typeface="Times New Roman"/>
              </a:rPr>
              <a:t>eight</a:t>
            </a:r>
            <a:r>
              <a:rPr b="1" i="1" lang="en-US" sz="2800" u="none">
                <a:solidFill>
                  <a:schemeClr val="dk1"/>
                </a:solidFill>
                <a:latin typeface="Times New Roman"/>
                <a:ea typeface="Times New Roman"/>
                <a:cs typeface="Times New Roman"/>
                <a:sym typeface="Times New Roman"/>
              </a:rPr>
              <a:t> levels. How many bits are needed per level? We calculate the number of bits from the formula</a:t>
            </a:r>
            <a:endParaRPr/>
          </a:p>
        </p:txBody>
      </p:sp>
      <p:sp>
        <p:nvSpPr>
          <p:cNvPr id="68" name="Google Shape;68;p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3.16</a:t>
            </a:r>
            <a:endParaRPr/>
          </a:p>
        </p:txBody>
      </p:sp>
      <p:pic>
        <p:nvPicPr>
          <p:cNvPr id="69" name="Google Shape;69;p7"/>
          <p:cNvPicPr preferRelativeResize="0"/>
          <p:nvPr/>
        </p:nvPicPr>
        <p:blipFill rotWithShape="1">
          <a:blip r:embed="rId3">
            <a:alphaModFix/>
          </a:blip>
          <a:srcRect b="0" l="0" r="0" t="0"/>
          <a:stretch/>
        </p:blipFill>
        <p:spPr>
          <a:xfrm>
            <a:off x="2398712" y="3213100"/>
            <a:ext cx="4346575" cy="431800"/>
          </a:xfrm>
          <a:prstGeom prst="rect">
            <a:avLst/>
          </a:prstGeom>
          <a:noFill/>
          <a:ln cap="flat" cmpd="sng" w="57150">
            <a:solidFill>
              <a:srgbClr val="3366FF"/>
            </a:solidFill>
            <a:prstDash val="solid"/>
            <a:miter lim="800000"/>
            <a:headEnd len="sm" w="sm" type="none"/>
            <a:tailEnd len="sm" w="sm" type="none"/>
          </a:ln>
        </p:spPr>
      </p:pic>
      <p:sp>
        <p:nvSpPr>
          <p:cNvPr id="70" name="Google Shape;70;p7"/>
          <p:cNvSpPr txBox="1"/>
          <p:nvPr/>
        </p:nvSpPr>
        <p:spPr>
          <a:xfrm>
            <a:off x="228600" y="4205287"/>
            <a:ext cx="8534400" cy="519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Each signal level is represented by 3 bits.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7" name="Google Shape;77;p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 name="Google Shape;78;p8"/>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9" name="Google Shape;79;p8"/>
          <p:cNvGrpSpPr/>
          <p:nvPr/>
        </p:nvGrpSpPr>
        <p:grpSpPr>
          <a:xfrm>
            <a:off x="490537" y="773112"/>
            <a:ext cx="738187" cy="474662"/>
            <a:chOff x="309" y="487"/>
            <a:chExt cx="465" cy="299"/>
          </a:xfrm>
        </p:grpSpPr>
        <p:sp>
          <p:nvSpPr>
            <p:cNvPr id="80" name="Google Shape;80;p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 name="Google Shape;81;p8"/>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82" name="Google Shape;82;p8"/>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 name="Google Shape;83;p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 name="Google Shape;84;p8"/>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 name="Google Shape;85;p8"/>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8"/>
          <p:cNvSpPr txBox="1"/>
          <p:nvPr/>
        </p:nvSpPr>
        <p:spPr>
          <a:xfrm>
            <a:off x="228600" y="14478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endParaRPr/>
          </a:p>
        </p:txBody>
      </p:sp>
      <p:sp>
        <p:nvSpPr>
          <p:cNvPr id="87" name="Google Shape;87;p8"/>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3.17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4" name="Google Shape;94;p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 name="Google Shape;95;p9"/>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96" name="Google Shape;96;p9"/>
          <p:cNvGrpSpPr/>
          <p:nvPr/>
        </p:nvGrpSpPr>
        <p:grpSpPr>
          <a:xfrm>
            <a:off x="490537" y="773112"/>
            <a:ext cx="738187" cy="474662"/>
            <a:chOff x="309" y="487"/>
            <a:chExt cx="465" cy="299"/>
          </a:xfrm>
        </p:grpSpPr>
        <p:sp>
          <p:nvSpPr>
            <p:cNvPr id="97" name="Google Shape;97;p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 name="Google Shape;98;p9"/>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99" name="Google Shape;99;p9"/>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Google Shape;101;p9"/>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 name="Google Shape;102;p9"/>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 name="Google Shape;103;p9"/>
          <p:cNvSpPr txBox="1"/>
          <p:nvPr/>
        </p:nvSpPr>
        <p:spPr>
          <a:xfrm>
            <a:off x="228600" y="14478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Assume we need to download text documents at the rate of 100 pages per </a:t>
            </a:r>
            <a:r>
              <a:rPr b="1" i="1" lang="en-US" sz="2800" u="none">
                <a:solidFill>
                  <a:schemeClr val="hlink"/>
                </a:solidFill>
                <a:latin typeface="Times New Roman"/>
                <a:ea typeface="Times New Roman"/>
                <a:cs typeface="Times New Roman"/>
                <a:sym typeface="Times New Roman"/>
              </a:rPr>
              <a:t>sec</a:t>
            </a:r>
            <a:r>
              <a:rPr b="1" i="1" lang="en-US" sz="2800" u="none">
                <a:solidFill>
                  <a:schemeClr val="dk1"/>
                </a:solidFill>
                <a:latin typeface="Times New Roman"/>
                <a:ea typeface="Times New Roman"/>
                <a:cs typeface="Times New Roman"/>
                <a:sym typeface="Times New Roman"/>
              </a:rPr>
              <a:t>. What is the required bit rate of the channel?</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page is an average of 24 lines with 80 characters in each line. If we assume that one character requires 8 bits (ascii), the bit rate is</a:t>
            </a:r>
            <a:endParaRPr/>
          </a:p>
        </p:txBody>
      </p:sp>
      <p:sp>
        <p:nvSpPr>
          <p:cNvPr id="104" name="Google Shape;104;p9"/>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3.18</a:t>
            </a:r>
            <a:endParaRPr/>
          </a:p>
        </p:txBody>
      </p:sp>
      <p:pic>
        <p:nvPicPr>
          <p:cNvPr id="105" name="Google Shape;105;p9"/>
          <p:cNvPicPr preferRelativeResize="0"/>
          <p:nvPr/>
        </p:nvPicPr>
        <p:blipFill rotWithShape="1">
          <a:blip r:embed="rId3">
            <a:alphaModFix/>
          </a:blip>
          <a:srcRect b="0" l="0" r="0" t="0"/>
          <a:stretch/>
        </p:blipFill>
        <p:spPr>
          <a:xfrm>
            <a:off x="1839912" y="4718050"/>
            <a:ext cx="5462587" cy="38735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2" name="Google Shape;112;p10"/>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10"/>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14" name="Google Shape;114;p10"/>
          <p:cNvGrpSpPr/>
          <p:nvPr/>
        </p:nvGrpSpPr>
        <p:grpSpPr>
          <a:xfrm>
            <a:off x="490537" y="773112"/>
            <a:ext cx="738187" cy="474662"/>
            <a:chOff x="309" y="487"/>
            <a:chExt cx="465" cy="299"/>
          </a:xfrm>
        </p:grpSpPr>
        <p:sp>
          <p:nvSpPr>
            <p:cNvPr id="115" name="Google Shape;115;p10"/>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 name="Google Shape;116;p10"/>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17" name="Google Shape;117;p10"/>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 name="Google Shape;118;p10"/>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10"/>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 name="Google Shape;120;p10"/>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 name="Google Shape;121;p10"/>
          <p:cNvSpPr txBox="1"/>
          <p:nvPr/>
        </p:nvSpPr>
        <p:spPr>
          <a:xfrm>
            <a:off x="228600" y="1292225"/>
            <a:ext cx="85344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b="1" i="1" lang="en-US" sz="2800" u="none">
                <a:solidFill>
                  <a:schemeClr val="dk1"/>
                </a:solidFill>
                <a:latin typeface="Times New Roman"/>
                <a:ea typeface="Times New Roman"/>
                <a:cs typeface="Times New Roman"/>
                <a:sym typeface="Times New Roman"/>
              </a:rPr>
            </a:b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bit rate can be calculated as</a:t>
            </a:r>
            <a:endParaRPr/>
          </a:p>
        </p:txBody>
      </p:sp>
      <p:sp>
        <p:nvSpPr>
          <p:cNvPr id="122" name="Google Shape;122;p10"/>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3.19</a:t>
            </a:r>
            <a:endParaRPr/>
          </a:p>
        </p:txBody>
      </p:sp>
      <p:pic>
        <p:nvPicPr>
          <p:cNvPr id="123" name="Google Shape;123;p10"/>
          <p:cNvPicPr preferRelativeResize="0"/>
          <p:nvPr/>
        </p:nvPicPr>
        <p:blipFill rotWithShape="1">
          <a:blip r:embed="rId3">
            <a:alphaModFix/>
          </a:blip>
          <a:srcRect b="0" l="0" r="0" t="0"/>
          <a:stretch/>
        </p:blipFill>
        <p:spPr>
          <a:xfrm>
            <a:off x="2487612" y="5059362"/>
            <a:ext cx="4167187"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0" name="Google Shape;130;p1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 name="Google Shape;131;p11"/>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32" name="Google Shape;132;p11"/>
          <p:cNvGrpSpPr/>
          <p:nvPr/>
        </p:nvGrpSpPr>
        <p:grpSpPr>
          <a:xfrm>
            <a:off x="490537" y="773112"/>
            <a:ext cx="738187" cy="474662"/>
            <a:chOff x="309" y="487"/>
            <a:chExt cx="465" cy="299"/>
          </a:xfrm>
        </p:grpSpPr>
        <p:sp>
          <p:nvSpPr>
            <p:cNvPr id="133" name="Google Shape;133;p1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4" name="Google Shape;134;p11"/>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35" name="Google Shape;135;p11"/>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 name="Google Shape;136;p1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 name="Google Shape;137;p11"/>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 name="Google Shape;138;p11"/>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 name="Google Shape;139;p11"/>
          <p:cNvSpPr txBox="1"/>
          <p:nvPr/>
        </p:nvSpPr>
        <p:spPr>
          <a:xfrm>
            <a:off x="228600" y="1219200"/>
            <a:ext cx="85344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What is the bit rate for high-definition TV (HDTV)?</a:t>
            </a:r>
            <a:br>
              <a:rPr b="1" i="1" lang="en-US" sz="2800" u="none">
                <a:solidFill>
                  <a:schemeClr val="dk1"/>
                </a:solidFill>
                <a:latin typeface="Times New Roman"/>
                <a:ea typeface="Times New Roman"/>
                <a:cs typeface="Times New Roman"/>
                <a:sym typeface="Times New Roman"/>
              </a:rPr>
            </a:b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HDTV uses digital signals to broadcast high quality video signals. The HDTV screen is normally a ratio of 16 : 9. There are 1920 by 1080 pixels per screen, and the screen is renewed 30 times per second. Twenty-four bits represents one color pixel. </a:t>
            </a:r>
            <a:endParaRPr/>
          </a:p>
        </p:txBody>
      </p:sp>
      <p:sp>
        <p:nvSpPr>
          <p:cNvPr id="140" name="Google Shape;140;p1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3.20</a:t>
            </a:r>
            <a:endParaRPr/>
          </a:p>
        </p:txBody>
      </p:sp>
      <p:sp>
        <p:nvSpPr>
          <p:cNvPr id="141" name="Google Shape;141;p11"/>
          <p:cNvSpPr txBox="1"/>
          <p:nvPr/>
        </p:nvSpPr>
        <p:spPr>
          <a:xfrm>
            <a:off x="304800" y="553085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TV stations reduce this rate to 20 to 40 Mbps through compression. </a:t>
            </a:r>
            <a:endParaRPr/>
          </a:p>
        </p:txBody>
      </p:sp>
      <p:pic>
        <p:nvPicPr>
          <p:cNvPr id="142" name="Google Shape;142;p11"/>
          <p:cNvPicPr preferRelativeResize="0"/>
          <p:nvPr/>
        </p:nvPicPr>
        <p:blipFill rotWithShape="1">
          <a:blip r:embed="rId3">
            <a:alphaModFix/>
          </a:blip>
          <a:srcRect b="0" l="0" r="0" t="0"/>
          <a:stretch/>
        </p:blipFill>
        <p:spPr>
          <a:xfrm>
            <a:off x="1606550" y="4992687"/>
            <a:ext cx="5930900" cy="34131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49" name="Google Shape;149;p1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50" name="Google Shape;150;p1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51" name="Google Shape;151;p12"/>
          <p:cNvSpPr txBox="1"/>
          <p:nvPr/>
        </p:nvSpPr>
        <p:spPr>
          <a:xfrm>
            <a:off x="304800" y="152400"/>
            <a:ext cx="8215312"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3.17  </a:t>
            </a:r>
            <a:r>
              <a:rPr b="1" i="1" lang="en-US" sz="2000" u="none">
                <a:solidFill>
                  <a:schemeClr val="dk1"/>
                </a:solidFill>
                <a:latin typeface="Times New Roman"/>
                <a:ea typeface="Times New Roman"/>
                <a:cs typeface="Times New Roman"/>
                <a:sym typeface="Times New Roman"/>
              </a:rPr>
              <a:t>The time and frequency domains of periodic and nonperiodic</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digital signals</a:t>
            </a:r>
            <a:endParaRPr/>
          </a:p>
        </p:txBody>
      </p:sp>
      <p:cxnSp>
        <p:nvCxnSpPr>
          <p:cNvPr id="152" name="Google Shape;152;p1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53" name="Google Shape;153;p12"/>
          <p:cNvPicPr preferRelativeResize="0"/>
          <p:nvPr/>
        </p:nvPicPr>
        <p:blipFill rotWithShape="1">
          <a:blip r:embed="rId3">
            <a:alphaModFix/>
          </a:blip>
          <a:srcRect b="0" l="0" r="0" t="0"/>
          <a:stretch/>
        </p:blipFill>
        <p:spPr>
          <a:xfrm>
            <a:off x="271462" y="1385887"/>
            <a:ext cx="8720137" cy="4710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