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embeddedFontLst>
    <p:embeddedFont>
      <p:font typeface="Tahoma"/>
      <p:regular r:id="rId49"/>
      <p:bold r:id="rId50"/>
    </p:embeddedFont>
    <p:embeddedFont>
      <p:font typeface="Noto Sans Symbols"/>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otoSansSymbols-regular.fntdata"/><Relationship Id="rId50" Type="http://schemas.openxmlformats.org/officeDocument/2006/relationships/font" Target="fonts/Tahoma-bold.fntdata"/><Relationship Id="rId52" Type="http://schemas.openxmlformats.org/officeDocument/2006/relationships/font" Target="fonts/NotoSansSymbol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 name="Google Shape;2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0" name="Google Shape;1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1" name="Google Shape;14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 name="Google Shape;15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7" name="Google Shape;1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3" name="Google Shape;2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 name="Google Shape;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 name="Google Shape;3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7" name="Google Shape;25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9" name="Google Shape;2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4" name="Google Shape;31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4" name="Google Shape;3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6" name="Google Shape;3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 name="Google Shape;34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7" name="Google Shape;35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8" name="Google Shape;35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8" name="Google Shape;36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9" name="Google Shape;36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6" name="Google Shape;38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7" name="Google Shape;38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8" name="Google Shape;39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9" name="Google Shape;39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9" name="Google Shape;40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0" name="Google Shape;41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0" name="Google Shape;42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1" name="Google Shape;42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1" name="Google Shape;43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2" name="Google Shape;43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0" name="Google Shape;45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1" name="Google Shape;45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9" name="Google Shape;46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0" name="Google Shape;47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0" name="Google Shape;48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1" name="Google Shape;48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9" name="Google Shape;49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0" name="Google Shape;50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4" name="Google Shape;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5" name="Google Shape;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4" name="Google Shape;1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5" name="Google Shape;1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 name="Google Shape;22;p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3" name="Google Shape;23;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4" name="Google Shape;24;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4.</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32" name="Google Shape;32;p5"/>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33" name="Google Shape;33;p5"/>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4</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Digital Transmission</a:t>
            </a:r>
            <a:endParaRPr/>
          </a:p>
        </p:txBody>
      </p:sp>
      <p:sp>
        <p:nvSpPr>
          <p:cNvPr id="34" name="Google Shape;34;p5"/>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34" name="Google Shape;134;p14"/>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35" name="Google Shape;135;p14"/>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6" name="Google Shape;136;p14"/>
          <p:cNvSpPr txBox="1"/>
          <p:nvPr/>
        </p:nvSpPr>
        <p:spPr>
          <a:xfrm>
            <a:off x="304800" y="304800"/>
            <a:ext cx="8166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4.24  </a:t>
            </a:r>
            <a:r>
              <a:rPr b="1" i="1" lang="en-US" sz="2000" u="none">
                <a:solidFill>
                  <a:schemeClr val="dk1"/>
                </a:solidFill>
                <a:latin typeface="Times New Roman"/>
                <a:ea typeface="Times New Roman"/>
                <a:cs typeface="Times New Roman"/>
                <a:sym typeface="Times New Roman"/>
              </a:rPr>
              <a:t>Recovery of a sampled sine wave for different sampling rates</a:t>
            </a:r>
            <a:endParaRPr/>
          </a:p>
        </p:txBody>
      </p:sp>
      <p:cxnSp>
        <p:nvCxnSpPr>
          <p:cNvPr id="137" name="Google Shape;137;p14"/>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8" name="Google Shape;138;p14"/>
          <p:cNvPicPr preferRelativeResize="0"/>
          <p:nvPr/>
        </p:nvPicPr>
        <p:blipFill rotWithShape="1">
          <a:blip r:embed="rId3">
            <a:alphaModFix/>
          </a:blip>
          <a:srcRect b="0" l="0" r="0" t="0"/>
          <a:stretch/>
        </p:blipFill>
        <p:spPr>
          <a:xfrm>
            <a:off x="1365250" y="1066800"/>
            <a:ext cx="6407150" cy="488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1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5" name="Google Shape;145;p1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6" name="Google Shape;146;p1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7" name="Google Shape;147;p1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8" name="Google Shape;148;p1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9" name="Google Shape;149;p1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0" name="Google Shape;150;p1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1" name="Google Shape;151;p1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2" name="Google Shape;152;p15"/>
          <p:cNvSpPr txBox="1"/>
          <p:nvPr/>
        </p:nvSpPr>
        <p:spPr>
          <a:xfrm>
            <a:off x="228600" y="1143000"/>
            <a:ext cx="8686800" cy="52165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Consider the revolution of a hand of a clock. The second hand of a clock has a period of 60 s. According to the Nyquist theorem, we need to sample the hand every 30 s (T</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T or f</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(T</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T or f</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f ). The sample points are 12, 9, 6, 3, and 12. Although the clock is moving forward, the receiver thinks that the clock is moving backward.</a:t>
            </a:r>
            <a:endParaRPr/>
          </a:p>
        </p:txBody>
      </p:sp>
      <p:sp>
        <p:nvSpPr>
          <p:cNvPr id="153" name="Google Shape;153;p15"/>
          <p:cNvSpPr txBox="1"/>
          <p:nvPr/>
        </p:nvSpPr>
        <p:spPr>
          <a:xfrm>
            <a:off x="1143000" y="-46037"/>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60" name="Google Shape;160;p1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61" name="Google Shape;161;p1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62" name="Google Shape;162;p16"/>
          <p:cNvSpPr txBox="1"/>
          <p:nvPr/>
        </p:nvSpPr>
        <p:spPr>
          <a:xfrm>
            <a:off x="304800" y="762000"/>
            <a:ext cx="59658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4.25  </a:t>
            </a:r>
            <a:r>
              <a:rPr b="1" i="1" lang="en-US" sz="2000" u="none">
                <a:solidFill>
                  <a:schemeClr val="dk1"/>
                </a:solidFill>
                <a:latin typeface="Times New Roman"/>
                <a:ea typeface="Times New Roman"/>
                <a:cs typeface="Times New Roman"/>
                <a:sym typeface="Times New Roman"/>
              </a:rPr>
              <a:t>Sampling of a clock with only one hand</a:t>
            </a:r>
            <a:endParaRPr/>
          </a:p>
        </p:txBody>
      </p:sp>
      <p:cxnSp>
        <p:nvCxnSpPr>
          <p:cNvPr id="163" name="Google Shape;163;p1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64" name="Google Shape;164;p16"/>
          <p:cNvPicPr preferRelativeResize="0"/>
          <p:nvPr/>
        </p:nvPicPr>
        <p:blipFill rotWithShape="1">
          <a:blip r:embed="rId3">
            <a:alphaModFix/>
          </a:blip>
          <a:srcRect b="0" l="0" r="0" t="0"/>
          <a:stretch/>
        </p:blipFill>
        <p:spPr>
          <a:xfrm>
            <a:off x="1349375" y="1617662"/>
            <a:ext cx="6727825" cy="45545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1" name="Google Shape;171;p1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2" name="Google Shape;172;p1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1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Google Shape;174;p1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1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1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1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 name="Google Shape;178;p17"/>
          <p:cNvSpPr txBox="1"/>
          <p:nvPr/>
        </p:nvSpPr>
        <p:spPr>
          <a:xfrm>
            <a:off x="228600" y="1143000"/>
            <a:ext cx="86868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endParaRPr/>
          </a:p>
        </p:txBody>
      </p:sp>
      <p:sp>
        <p:nvSpPr>
          <p:cNvPr id="179" name="Google Shape;179;p17"/>
          <p:cNvSpPr txBox="1"/>
          <p:nvPr/>
        </p:nvSpPr>
        <p:spPr>
          <a:xfrm>
            <a:off x="1143000" y="-46037"/>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1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6" name="Google Shape;186;p1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1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1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1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1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1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1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18"/>
          <p:cNvSpPr txBox="1"/>
          <p:nvPr/>
        </p:nvSpPr>
        <p:spPr>
          <a:xfrm>
            <a:off x="228600" y="1143000"/>
            <a:ext cx="86868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Telephone companies digitize voice by assuming a maximum frequency of 4000 Hz. The sampling rate therefore is 8000 samples per second.</a:t>
            </a:r>
            <a:endParaRPr/>
          </a:p>
        </p:txBody>
      </p:sp>
      <p:sp>
        <p:nvSpPr>
          <p:cNvPr id="194" name="Google Shape;194;p18"/>
          <p:cNvSpPr txBox="1"/>
          <p:nvPr/>
        </p:nvSpPr>
        <p:spPr>
          <a:xfrm>
            <a:off x="1143000" y="0"/>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4.9</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1" name="Google Shape;201;p1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1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1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1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Google Shape;205;p1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 name="Google Shape;206;p1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Google Shape;207;p1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Google Shape;208;p19"/>
          <p:cNvSpPr txBox="1"/>
          <p:nvPr/>
        </p:nvSpPr>
        <p:spPr>
          <a:xfrm>
            <a:off x="228600" y="1143000"/>
            <a:ext cx="86868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complex low-pass signal has a bandwidth of 200 kHz. What is the minimum sampling rate for this signal?</a:t>
            </a:r>
            <a:endParaRPr/>
          </a:p>
        </p:txBody>
      </p:sp>
      <p:sp>
        <p:nvSpPr>
          <p:cNvPr id="209" name="Google Shape;209;p19"/>
          <p:cNvSpPr txBox="1"/>
          <p:nvPr/>
        </p:nvSpPr>
        <p:spPr>
          <a:xfrm>
            <a:off x="228600" y="3106737"/>
            <a:ext cx="86868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The bandwidth of a low-pass signal is between 0 and f, where f is the maximum frequency in the signal. Therefore, we can sample this signal at 2 times the highest frequency (200 kHz). The sampling rate is therefore 400,000 samples per second.</a:t>
            </a:r>
            <a:endParaRPr/>
          </a:p>
        </p:txBody>
      </p:sp>
      <p:sp>
        <p:nvSpPr>
          <p:cNvPr id="210" name="Google Shape;210;p19"/>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4.10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7" name="Google Shape;217;p2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2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2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2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2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2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2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20"/>
          <p:cNvSpPr txBox="1"/>
          <p:nvPr/>
        </p:nvSpPr>
        <p:spPr>
          <a:xfrm>
            <a:off x="228600" y="1143000"/>
            <a:ext cx="86868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complex bandpass signal has a bandwidth of 200 kHz. What is the minimum sampling rate for this signal?</a:t>
            </a:r>
            <a:endParaRPr/>
          </a:p>
        </p:txBody>
      </p:sp>
      <p:sp>
        <p:nvSpPr>
          <p:cNvPr id="225" name="Google Shape;225;p20"/>
          <p:cNvSpPr txBox="1"/>
          <p:nvPr/>
        </p:nvSpPr>
        <p:spPr>
          <a:xfrm>
            <a:off x="228600" y="3106737"/>
            <a:ext cx="86868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We cannot find the minimum sampling rate in this case because we do not know where the bandwidth starts or ends. We do not know the maximum frequency in the signal.</a:t>
            </a:r>
            <a:endParaRPr/>
          </a:p>
        </p:txBody>
      </p:sp>
      <p:sp>
        <p:nvSpPr>
          <p:cNvPr id="226" name="Google Shape;226;p20"/>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2" name="Google Shape;232;p21"/>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Quantization</a:t>
            </a:r>
            <a:endParaRPr/>
          </a:p>
        </p:txBody>
      </p:sp>
      <p:sp>
        <p:nvSpPr>
          <p:cNvPr id="233" name="Google Shape;233;p21"/>
          <p:cNvSpPr txBox="1"/>
          <p:nvPr>
            <p:ph idx="1" type="body"/>
          </p:nvPr>
        </p:nvSpPr>
        <p:spPr>
          <a:xfrm>
            <a:off x="685800" y="16002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Sampling results in a series of pulses of varying amplitude values ranging between two limits: a min and a max.</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amplitude values are infinite between the two limits.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We need to map the </a:t>
            </a:r>
            <a:r>
              <a:rPr b="0" i="1" lang="en-US" sz="2800" u="none" cap="none" strike="noStrike">
                <a:solidFill>
                  <a:schemeClr val="dk1"/>
                </a:solidFill>
                <a:latin typeface="Tahoma"/>
                <a:ea typeface="Tahoma"/>
                <a:cs typeface="Tahoma"/>
                <a:sym typeface="Tahoma"/>
              </a:rPr>
              <a:t>infinite</a:t>
            </a:r>
            <a:r>
              <a:rPr b="0" i="0" lang="en-US" sz="2800" u="none" cap="none" strike="noStrike">
                <a:solidFill>
                  <a:schemeClr val="dk1"/>
                </a:solidFill>
                <a:latin typeface="Tahoma"/>
                <a:ea typeface="Tahoma"/>
                <a:cs typeface="Tahoma"/>
                <a:sym typeface="Tahoma"/>
              </a:rPr>
              <a:t> amplitude values onto a finite set of known values.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This is achieved by dividing the distance between min and max into </a:t>
            </a:r>
            <a:r>
              <a:rPr b="0" i="0" lang="en-US" sz="2800" u="none" cap="none" strike="noStrike">
                <a:solidFill>
                  <a:schemeClr val="hlink"/>
                </a:solidFill>
                <a:latin typeface="Tahoma"/>
                <a:ea typeface="Tahoma"/>
                <a:cs typeface="Tahoma"/>
                <a:sym typeface="Tahoma"/>
              </a:rPr>
              <a:t>L</a:t>
            </a:r>
            <a:r>
              <a:rPr b="0" i="0" lang="en-US" sz="2800" u="none" cap="none" strike="noStrike">
                <a:solidFill>
                  <a:schemeClr val="dk1"/>
                </a:solidFill>
                <a:latin typeface="Tahoma"/>
                <a:ea typeface="Tahoma"/>
                <a:cs typeface="Tahoma"/>
                <a:sym typeface="Tahoma"/>
              </a:rPr>
              <a:t> </a:t>
            </a:r>
            <a:r>
              <a:rPr b="0" i="0" lang="en-US" sz="2800" u="none" cap="none" strike="noStrike">
                <a:solidFill>
                  <a:schemeClr val="hlink"/>
                </a:solidFill>
                <a:latin typeface="Tahoma"/>
                <a:ea typeface="Tahoma"/>
                <a:cs typeface="Tahoma"/>
                <a:sym typeface="Tahoma"/>
              </a:rPr>
              <a:t>zones</a:t>
            </a:r>
            <a:r>
              <a:rPr b="0" i="0" lang="en-US" sz="2800" u="none" cap="none" strike="noStrike">
                <a:solidFill>
                  <a:schemeClr val="dk1"/>
                </a:solidFill>
                <a:latin typeface="Tahoma"/>
                <a:ea typeface="Tahoma"/>
                <a:cs typeface="Tahoma"/>
                <a:sym typeface="Tahoma"/>
              </a:rPr>
              <a:t>, each of</a:t>
            </a:r>
            <a:r>
              <a:rPr b="0" i="0" lang="en-US" sz="2800" u="none" cap="none" strike="noStrike">
                <a:solidFill>
                  <a:schemeClr val="hlink"/>
                </a:solidFill>
                <a:latin typeface="Tahoma"/>
                <a:ea typeface="Tahoma"/>
                <a:cs typeface="Tahoma"/>
                <a:sym typeface="Tahoma"/>
              </a:rPr>
              <a:t> height </a:t>
            </a:r>
            <a:r>
              <a:rPr b="0" i="0" lang="en-US" sz="2800" u="none" cap="none" strike="noStrike">
                <a:solidFill>
                  <a:schemeClr val="hlink"/>
                </a:solidFill>
                <a:latin typeface="Noto Sans Symbols"/>
                <a:ea typeface="Noto Sans Symbols"/>
                <a:cs typeface="Noto Sans Symbols"/>
                <a:sym typeface="Noto Sans Symbols"/>
              </a:rPr>
              <a:t>Δ.</a:t>
            </a:r>
            <a:endParaRPr/>
          </a:p>
          <a:p>
            <a:pPr indent="-342900" lvl="0" marL="342900" marR="0" rtl="0" algn="ctr">
              <a:lnSpc>
                <a:spcPct val="90000"/>
              </a:lnSpc>
              <a:spcBef>
                <a:spcPts val="560"/>
              </a:spcBef>
              <a:spcAft>
                <a:spcPts val="0"/>
              </a:spcAft>
              <a:buClr>
                <a:schemeClr val="folHlink"/>
              </a:buClr>
              <a:buSzPts val="1680"/>
              <a:buFont typeface="Noto Sans Symbols"/>
              <a:buNone/>
            </a:pPr>
            <a:r>
              <a:rPr b="0" i="0" lang="en-US" sz="2800" u="none" cap="none" strike="noStrike">
                <a:solidFill>
                  <a:schemeClr val="dk1"/>
                </a:solidFill>
                <a:latin typeface="Noto Sans Symbols"/>
                <a:ea typeface="Noto Sans Symbols"/>
                <a:cs typeface="Noto Sans Symbols"/>
                <a:sym typeface="Noto Sans Symbols"/>
              </a:rPr>
              <a:t>Δ</a:t>
            </a:r>
            <a:r>
              <a:rPr b="0" i="0" lang="en-US" sz="2800" u="none" cap="none" strike="noStrike">
                <a:solidFill>
                  <a:schemeClr val="dk1"/>
                </a:solidFill>
                <a:latin typeface="Tahoma"/>
                <a:ea typeface="Tahoma"/>
                <a:cs typeface="Tahoma"/>
                <a:sym typeface="Tahoma"/>
              </a:rPr>
              <a:t> = (max - min)/L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9" name="Google Shape;239;p22"/>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Quantization Levels</a:t>
            </a:r>
            <a:endParaRPr/>
          </a:p>
        </p:txBody>
      </p:sp>
      <p:sp>
        <p:nvSpPr>
          <p:cNvPr id="240" name="Google Shape;240;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midpoint of each zone is assigned a value from 0 to L-1 (resulting in L values)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Each sample falling in a zone is then approximated to the value of the midpoint.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6" name="Google Shape;246;p23"/>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Quantization Zones</a:t>
            </a:r>
            <a:endParaRPr/>
          </a:p>
        </p:txBody>
      </p:sp>
      <p:sp>
        <p:nvSpPr>
          <p:cNvPr id="247" name="Google Shape;247;p23"/>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Assume we have a voltage signal with amplitutes V</a:t>
            </a:r>
            <a:r>
              <a:rPr b="0" baseline="-25000" i="0" lang="en-US" sz="3200" u="none" cap="none" strike="noStrike">
                <a:solidFill>
                  <a:schemeClr val="dk1"/>
                </a:solidFill>
                <a:latin typeface="Tahoma"/>
                <a:ea typeface="Tahoma"/>
                <a:cs typeface="Tahoma"/>
                <a:sym typeface="Tahoma"/>
              </a:rPr>
              <a:t>min</a:t>
            </a:r>
            <a:r>
              <a:rPr b="0" i="0" lang="en-US" sz="3200" u="none" cap="none" strike="noStrike">
                <a:solidFill>
                  <a:schemeClr val="dk1"/>
                </a:solidFill>
                <a:latin typeface="Tahoma"/>
                <a:ea typeface="Tahoma"/>
                <a:cs typeface="Tahoma"/>
                <a:sym typeface="Tahoma"/>
              </a:rPr>
              <a:t>=-20V and V</a:t>
            </a:r>
            <a:r>
              <a:rPr b="0" baseline="-25000" i="0" lang="en-US" sz="3200" u="none" cap="none" strike="noStrike">
                <a:solidFill>
                  <a:schemeClr val="dk1"/>
                </a:solidFill>
                <a:latin typeface="Tahoma"/>
                <a:ea typeface="Tahoma"/>
                <a:cs typeface="Tahoma"/>
                <a:sym typeface="Tahoma"/>
              </a:rPr>
              <a:t>max</a:t>
            </a:r>
            <a:r>
              <a:rPr b="0" i="0" lang="en-US" sz="3200" u="none" cap="none" strike="noStrike">
                <a:solidFill>
                  <a:schemeClr val="dk1"/>
                </a:solidFill>
                <a:latin typeface="Tahoma"/>
                <a:ea typeface="Tahoma"/>
                <a:cs typeface="Tahoma"/>
                <a:sym typeface="Tahoma"/>
              </a:rPr>
              <a:t>=+20V.</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We want to use L=8 quantization levels.</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Zone width</a:t>
            </a:r>
            <a:r>
              <a:rPr b="0" i="0" lang="en-US" sz="3200" u="none" cap="none" strike="noStrike">
                <a:solidFill>
                  <a:schemeClr val="dk1"/>
                </a:solidFill>
                <a:latin typeface="Noto Sans Symbols"/>
                <a:ea typeface="Noto Sans Symbols"/>
                <a:cs typeface="Noto Sans Symbols"/>
                <a:sym typeface="Noto Sans Symbols"/>
              </a:rPr>
              <a:t> Δ</a:t>
            </a:r>
            <a:r>
              <a:rPr b="0" i="0" lang="en-US" sz="3200" u="none" cap="none" strike="noStrike">
                <a:solidFill>
                  <a:schemeClr val="dk1"/>
                </a:solidFill>
                <a:latin typeface="Tahoma"/>
                <a:ea typeface="Tahoma"/>
                <a:cs typeface="Tahoma"/>
                <a:sym typeface="Tahoma"/>
              </a:rPr>
              <a:t> = (20 - -20)/8 = 5</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8 zones are: -20 to -15, -15 to -10, -10 to -5, -5 to 0, 0 to +5, +5 to +10, +10 to +15, +15 to +20</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midpoints are: -17.5, -12.5, -7.5, -2.5, 2.5, 7.5, 12.5, 17.5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 name="Google Shape;41;p6"/>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 name="Google Shape;42;p6"/>
          <p:cNvSpPr txBox="1"/>
          <p:nvPr/>
        </p:nvSpPr>
        <p:spPr>
          <a:xfrm>
            <a:off x="228600" y="406400"/>
            <a:ext cx="82899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4-2   ANALOG-TO-DIGITAL CONVERSION</a:t>
            </a:r>
            <a:endParaRPr/>
          </a:p>
        </p:txBody>
      </p:sp>
      <p:sp>
        <p:nvSpPr>
          <p:cNvPr id="43" name="Google Shape;43;p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 name="Google Shape;44;p6"/>
          <p:cNvSpPr txBox="1"/>
          <p:nvPr/>
        </p:nvSpPr>
        <p:spPr>
          <a:xfrm>
            <a:off x="304800" y="1311275"/>
            <a:ext cx="8229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digital signal is superior to an analog signal because it is more robust to noise and can easily be recovered, corrected and amplified. For this reason, the tendency today is to change an analog signal to digital data. In this section we describe two techniques, </a:t>
            </a:r>
            <a:r>
              <a:rPr b="1" i="1" lang="en-US" sz="2800" u="none">
                <a:solidFill>
                  <a:schemeClr val="hlink"/>
                </a:solidFill>
                <a:latin typeface="Times New Roman"/>
                <a:ea typeface="Times New Roman"/>
                <a:cs typeface="Times New Roman"/>
                <a:sym typeface="Times New Roman"/>
              </a:rPr>
              <a:t>pulse code modulation</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delta modulation</a:t>
            </a:r>
            <a:r>
              <a:rPr b="1" i="1" lang="en-US" sz="2800" u="none">
                <a:solidFill>
                  <a:schemeClr val="dk1"/>
                </a:solidFill>
                <a:latin typeface="Times New Roman"/>
                <a:ea typeface="Times New Roman"/>
                <a:cs typeface="Times New Roman"/>
                <a:sym typeface="Times New Roman"/>
              </a:rPr>
              <a:t>. </a:t>
            </a:r>
            <a:endParaRPr/>
          </a:p>
        </p:txBody>
      </p:sp>
      <p:sp>
        <p:nvSpPr>
          <p:cNvPr id="45" name="Google Shape;45;p6"/>
          <p:cNvSpPr txBox="1"/>
          <p:nvPr/>
        </p:nvSpPr>
        <p:spPr>
          <a:xfrm>
            <a:off x="152400" y="4892675"/>
            <a:ext cx="6705600" cy="822325"/>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Pulse Code Modulation (PCM)</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Delta Modulation (DM)</a:t>
            </a:r>
            <a:endParaRPr/>
          </a:p>
        </p:txBody>
      </p:sp>
      <p:sp>
        <p:nvSpPr>
          <p:cNvPr id="46" name="Google Shape;46;p6"/>
          <p:cNvSpPr txBox="1"/>
          <p:nvPr/>
        </p:nvSpPr>
        <p:spPr>
          <a:xfrm>
            <a:off x="163512" y="4416425"/>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53" name="Google Shape;253;p24"/>
          <p:cNvSpPr txBox="1"/>
          <p:nvPr>
            <p:ph type="title"/>
          </p:nvPr>
        </p:nvSpPr>
        <p:spPr>
          <a:xfrm>
            <a:off x="685800" y="304800"/>
            <a:ext cx="7772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Assigning Codes to Zones</a:t>
            </a:r>
            <a:endParaRPr/>
          </a:p>
        </p:txBody>
      </p:sp>
      <p:sp>
        <p:nvSpPr>
          <p:cNvPr id="254" name="Google Shape;254;p24"/>
          <p:cNvSpPr txBox="1"/>
          <p:nvPr>
            <p:ph idx="1" type="body"/>
          </p:nvPr>
        </p:nvSpPr>
        <p:spPr>
          <a:xfrm>
            <a:off x="685800" y="1143000"/>
            <a:ext cx="7772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Each zone is then assigned a binary code.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number of bits required to encode the zones, or the number of bits per sample as it is commonly referred to, is obtained as follows: </a:t>
            </a:r>
            <a:endParaRPr/>
          </a:p>
          <a:p>
            <a:pPr indent="-342900" lvl="0" marL="342900" marR="0" rtl="0" algn="ctr">
              <a:lnSpc>
                <a:spcPct val="90000"/>
              </a:lnSpc>
              <a:spcBef>
                <a:spcPts val="560"/>
              </a:spcBef>
              <a:spcAft>
                <a:spcPts val="0"/>
              </a:spcAft>
              <a:buClr>
                <a:schemeClr val="folHlink"/>
              </a:buClr>
              <a:buSzPts val="1680"/>
              <a:buFont typeface="Noto Sans Symbols"/>
              <a:buNone/>
            </a:pPr>
            <a:r>
              <a:rPr b="0" i="0" lang="en-US" sz="2800" u="none" cap="none" strike="noStrike">
                <a:solidFill>
                  <a:schemeClr val="dk1"/>
                </a:solidFill>
                <a:latin typeface="Tahoma"/>
                <a:ea typeface="Tahoma"/>
                <a:cs typeface="Tahoma"/>
                <a:sym typeface="Tahoma"/>
              </a:rPr>
              <a:t>n</a:t>
            </a:r>
            <a:r>
              <a:rPr b="0" baseline="-25000" i="0" lang="en-US" sz="2800" u="none" cap="none" strike="noStrike">
                <a:solidFill>
                  <a:schemeClr val="dk1"/>
                </a:solidFill>
                <a:latin typeface="Tahoma"/>
                <a:ea typeface="Tahoma"/>
                <a:cs typeface="Tahoma"/>
                <a:sym typeface="Tahoma"/>
              </a:rPr>
              <a:t>b</a:t>
            </a:r>
            <a:r>
              <a:rPr b="0" i="0" lang="en-US" sz="2800" u="none" cap="none" strike="noStrike">
                <a:solidFill>
                  <a:schemeClr val="dk1"/>
                </a:solidFill>
                <a:latin typeface="Tahoma"/>
                <a:ea typeface="Tahoma"/>
                <a:cs typeface="Tahoma"/>
                <a:sym typeface="Tahoma"/>
              </a:rPr>
              <a:t> = log</a:t>
            </a:r>
            <a:r>
              <a:rPr b="0" baseline="-25000" i="0" lang="en-US" sz="2800" u="none" cap="none" strike="noStrike">
                <a:solidFill>
                  <a:schemeClr val="dk1"/>
                </a:solidFill>
                <a:latin typeface="Tahoma"/>
                <a:ea typeface="Tahoma"/>
                <a:cs typeface="Tahoma"/>
                <a:sym typeface="Tahoma"/>
              </a:rPr>
              <a:t>2</a:t>
            </a:r>
            <a:r>
              <a:rPr b="0" i="0" lang="en-US" sz="2800" u="none" cap="none" strike="noStrike">
                <a:solidFill>
                  <a:schemeClr val="dk1"/>
                </a:solidFill>
                <a:latin typeface="Tahoma"/>
                <a:ea typeface="Tahoma"/>
                <a:cs typeface="Tahoma"/>
                <a:sym typeface="Tahoma"/>
              </a:rPr>
              <a:t> L</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Given our example, n</a:t>
            </a:r>
            <a:r>
              <a:rPr b="0" baseline="-25000" i="0" lang="en-US" sz="2800" u="none" cap="none" strike="noStrike">
                <a:solidFill>
                  <a:schemeClr val="dk1"/>
                </a:solidFill>
                <a:latin typeface="Tahoma"/>
                <a:ea typeface="Tahoma"/>
                <a:cs typeface="Tahoma"/>
                <a:sym typeface="Tahoma"/>
              </a:rPr>
              <a:t>b</a:t>
            </a:r>
            <a:r>
              <a:rPr b="0" i="0" lang="en-US" sz="2800" u="none" cap="none" strike="noStrike">
                <a:solidFill>
                  <a:schemeClr val="dk1"/>
                </a:solidFill>
                <a:latin typeface="Tahoma"/>
                <a:ea typeface="Tahoma"/>
                <a:cs typeface="Tahoma"/>
                <a:sym typeface="Tahoma"/>
              </a:rPr>
              <a:t> = 3</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8 zone (or level) codes are therefore: 000, 001, 010, 011, 100, 101, 110, and 111</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Assigning codes to zones:</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000 will refer to zone -20 to -15</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001 to zone -15 to -10,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61" name="Google Shape;261;p25"/>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62" name="Google Shape;262;p25"/>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63" name="Google Shape;263;p25"/>
          <p:cNvSpPr txBox="1"/>
          <p:nvPr/>
        </p:nvSpPr>
        <p:spPr>
          <a:xfrm>
            <a:off x="304800" y="304800"/>
            <a:ext cx="67484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4.26  </a:t>
            </a:r>
            <a:r>
              <a:rPr b="1" i="1" lang="en-US" sz="2000" u="none">
                <a:solidFill>
                  <a:schemeClr val="dk1"/>
                </a:solidFill>
                <a:latin typeface="Times New Roman"/>
                <a:ea typeface="Times New Roman"/>
                <a:cs typeface="Times New Roman"/>
                <a:sym typeface="Times New Roman"/>
              </a:rPr>
              <a:t>Quantization and encoding of a sampled signal</a:t>
            </a:r>
            <a:endParaRPr/>
          </a:p>
        </p:txBody>
      </p:sp>
      <p:cxnSp>
        <p:nvCxnSpPr>
          <p:cNvPr id="264" name="Google Shape;264;p25"/>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65" name="Google Shape;265;p25"/>
          <p:cNvPicPr preferRelativeResize="0"/>
          <p:nvPr/>
        </p:nvPicPr>
        <p:blipFill rotWithShape="1">
          <a:blip r:embed="rId3">
            <a:alphaModFix/>
          </a:blip>
          <a:srcRect b="0" l="0" r="0" t="0"/>
          <a:stretch/>
        </p:blipFill>
        <p:spPr>
          <a:xfrm>
            <a:off x="925512" y="1049337"/>
            <a:ext cx="6846887" cy="51228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1" name="Google Shape;271;p26"/>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Quantization Error</a:t>
            </a:r>
            <a:endParaRPr/>
          </a:p>
        </p:txBody>
      </p:sp>
      <p:sp>
        <p:nvSpPr>
          <p:cNvPr id="272" name="Google Shape;272;p26"/>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When a signal is quantized, we introduce an error - the coded signal is an approximation of the actual amplitude value.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difference between actual and coded value (midpoint) is referred to as the quantization error.</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more zones, the smaller </a:t>
            </a:r>
            <a:r>
              <a:rPr b="0" i="0" lang="en-US" sz="2800" u="none" cap="none" strike="noStrike">
                <a:solidFill>
                  <a:schemeClr val="dk1"/>
                </a:solidFill>
                <a:latin typeface="Noto Sans Symbols"/>
                <a:ea typeface="Noto Sans Symbols"/>
                <a:cs typeface="Noto Sans Symbols"/>
                <a:sym typeface="Noto Sans Symbols"/>
              </a:rPr>
              <a:t>Δ</a:t>
            </a:r>
            <a:r>
              <a:rPr b="0" i="0" lang="en-US" sz="2800" u="none" cap="none" strike="noStrike">
                <a:solidFill>
                  <a:schemeClr val="dk1"/>
                </a:solidFill>
                <a:latin typeface="Tahoma"/>
                <a:ea typeface="Tahoma"/>
                <a:cs typeface="Tahoma"/>
                <a:sym typeface="Tahoma"/>
              </a:rPr>
              <a:t> which results in smaller errors.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BUT, the more zones the more bits required to encode the samples -&gt; higher bit rate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8" name="Google Shape;278;p27"/>
          <p:cNvSpPr txBox="1"/>
          <p:nvPr>
            <p:ph type="title"/>
          </p:nvPr>
        </p:nvSpPr>
        <p:spPr>
          <a:xfrm>
            <a:off x="685800" y="304800"/>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Quantization Error and SN</a:t>
            </a:r>
            <a:r>
              <a:rPr b="0" baseline="-25000" i="0" lang="en-US" sz="4400" u="none">
                <a:solidFill>
                  <a:schemeClr val="dk2"/>
                </a:solidFill>
                <a:latin typeface="Tahoma"/>
                <a:ea typeface="Tahoma"/>
                <a:cs typeface="Tahoma"/>
                <a:sym typeface="Tahoma"/>
              </a:rPr>
              <a:t>Q</a:t>
            </a:r>
            <a:r>
              <a:rPr b="0" i="0" lang="en-US" sz="4400" u="none">
                <a:solidFill>
                  <a:schemeClr val="dk2"/>
                </a:solidFill>
                <a:latin typeface="Tahoma"/>
                <a:ea typeface="Tahoma"/>
                <a:cs typeface="Tahoma"/>
                <a:sym typeface="Tahoma"/>
              </a:rPr>
              <a:t>R</a:t>
            </a:r>
            <a:endParaRPr/>
          </a:p>
        </p:txBody>
      </p:sp>
      <p:sp>
        <p:nvSpPr>
          <p:cNvPr id="279" name="Google Shape;279;p27"/>
          <p:cNvSpPr txBox="1"/>
          <p:nvPr>
            <p:ph idx="1" type="body"/>
          </p:nvPr>
        </p:nvSpPr>
        <p:spPr>
          <a:xfrm>
            <a:off x="685800" y="1143000"/>
            <a:ext cx="77724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Signals with lower amplitude values will suffer more from quantization error as the error range: </a:t>
            </a:r>
            <a:r>
              <a:rPr b="0" i="0" lang="en-US" sz="2800" u="none" cap="none" strike="noStrike">
                <a:solidFill>
                  <a:schemeClr val="dk1"/>
                </a:solidFill>
                <a:latin typeface="Noto Sans Symbols"/>
                <a:ea typeface="Noto Sans Symbols"/>
                <a:cs typeface="Noto Sans Symbols"/>
                <a:sym typeface="Noto Sans Symbols"/>
              </a:rPr>
              <a:t>Δ</a:t>
            </a:r>
            <a:r>
              <a:rPr b="0" i="0" lang="en-US" sz="2800" u="none" cap="none" strike="noStrike">
                <a:solidFill>
                  <a:schemeClr val="dk1"/>
                </a:solidFill>
                <a:latin typeface="Tahoma"/>
                <a:ea typeface="Tahoma"/>
                <a:cs typeface="Tahoma"/>
                <a:sym typeface="Tahoma"/>
              </a:rPr>
              <a:t>/2, is fixed for all signal levels.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Non linear quantization is used to alleviate this problem. Goal is to keep SN</a:t>
            </a:r>
            <a:r>
              <a:rPr b="0" baseline="-25000" i="0" lang="en-US" sz="2800" u="none" cap="none" strike="noStrike">
                <a:solidFill>
                  <a:schemeClr val="dk1"/>
                </a:solidFill>
                <a:latin typeface="Tahoma"/>
                <a:ea typeface="Tahoma"/>
                <a:cs typeface="Tahoma"/>
                <a:sym typeface="Tahoma"/>
              </a:rPr>
              <a:t>Q</a:t>
            </a:r>
            <a:r>
              <a:rPr b="0" i="0" lang="en-US" sz="2800" u="none" cap="none" strike="noStrike">
                <a:solidFill>
                  <a:schemeClr val="dk1"/>
                </a:solidFill>
                <a:latin typeface="Tahoma"/>
                <a:ea typeface="Tahoma"/>
                <a:cs typeface="Tahoma"/>
                <a:sym typeface="Tahoma"/>
              </a:rPr>
              <a:t>R </a:t>
            </a:r>
            <a:r>
              <a:rPr b="0" i="0" lang="en-US" sz="2800" u="none" cap="none" strike="noStrike">
                <a:solidFill>
                  <a:schemeClr val="hlink"/>
                </a:solidFill>
                <a:latin typeface="Tahoma"/>
                <a:ea typeface="Tahoma"/>
                <a:cs typeface="Tahoma"/>
                <a:sym typeface="Tahoma"/>
              </a:rPr>
              <a:t>fixed</a:t>
            </a:r>
            <a:r>
              <a:rPr b="0" i="0" lang="en-US" sz="2800" u="none" cap="none" strike="noStrike">
                <a:solidFill>
                  <a:schemeClr val="dk1"/>
                </a:solidFill>
                <a:latin typeface="Tahoma"/>
                <a:ea typeface="Tahoma"/>
                <a:cs typeface="Tahoma"/>
                <a:sym typeface="Tahoma"/>
              </a:rPr>
              <a:t> for all sample values. </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Two approaches:</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The quantization levels follow a logarithmic curve. Smaller </a:t>
            </a:r>
            <a:r>
              <a:rPr b="0" i="0" lang="en-US" sz="2400" u="none" cap="none" strike="noStrike">
                <a:solidFill>
                  <a:schemeClr val="dk1"/>
                </a:solidFill>
                <a:latin typeface="Noto Sans Symbols"/>
                <a:ea typeface="Noto Sans Symbols"/>
                <a:cs typeface="Noto Sans Symbols"/>
                <a:sym typeface="Noto Sans Symbols"/>
              </a:rPr>
              <a:t>Δ</a:t>
            </a:r>
            <a:r>
              <a:rPr b="0" i="0" lang="en-US" sz="2400" u="none" cap="none" strike="noStrike">
                <a:solidFill>
                  <a:schemeClr val="dk1"/>
                </a:solidFill>
                <a:latin typeface="Tahoma"/>
                <a:ea typeface="Tahoma"/>
                <a:cs typeface="Tahoma"/>
                <a:sym typeface="Tahoma"/>
              </a:rPr>
              <a:t>’s at lower amplitudes and larger</a:t>
            </a:r>
            <a:r>
              <a:rPr b="0" i="0" lang="en-US" sz="2400" u="none" cap="none" strike="noStrike">
                <a:solidFill>
                  <a:schemeClr val="dk1"/>
                </a:solidFill>
                <a:latin typeface="Noto Sans Symbols"/>
                <a:ea typeface="Noto Sans Symbols"/>
                <a:cs typeface="Noto Sans Symbols"/>
                <a:sym typeface="Noto Sans Symbols"/>
              </a:rPr>
              <a:t> Δ</a:t>
            </a:r>
            <a:r>
              <a:rPr b="0" i="0" lang="en-US" sz="2400" u="none" cap="none" strike="noStrike">
                <a:solidFill>
                  <a:schemeClr val="dk1"/>
                </a:solidFill>
                <a:latin typeface="Tahoma"/>
                <a:ea typeface="Tahoma"/>
                <a:cs typeface="Tahoma"/>
                <a:sym typeface="Tahoma"/>
              </a:rPr>
              <a:t>’s at higher amplitudes.</a:t>
            </a:r>
            <a:endParaRPr b="0" i="0" sz="24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Companding: The sample values are compressed at the sender into logarithmic zones, and then expanded at the receiver. The zones are fixed in height.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2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5" name="Google Shape;285;p28"/>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Bit rate and bandwidth requirements of PCM</a:t>
            </a:r>
            <a:endParaRPr/>
          </a:p>
        </p:txBody>
      </p:sp>
      <p:sp>
        <p:nvSpPr>
          <p:cNvPr id="286" name="Google Shape;286;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The bit rate of a PCM signal can be calculated form the number of bits per sample x the sampling rate</a:t>
            </a:r>
            <a:endParaRPr/>
          </a:p>
          <a:p>
            <a:pPr indent="-342900" lvl="0" marL="34290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Bit rate = n</a:t>
            </a:r>
            <a:r>
              <a:rPr b="0" baseline="-25000" i="0" lang="en-US" sz="2400" u="none" cap="none" strike="noStrike">
                <a:solidFill>
                  <a:schemeClr val="dk1"/>
                </a:solidFill>
                <a:latin typeface="Tahoma"/>
                <a:ea typeface="Tahoma"/>
                <a:cs typeface="Tahoma"/>
                <a:sym typeface="Tahoma"/>
              </a:rPr>
              <a:t>b</a:t>
            </a:r>
            <a:r>
              <a:rPr b="0" i="0" lang="en-US" sz="2400" u="none" cap="none" strike="noStrike">
                <a:solidFill>
                  <a:schemeClr val="dk1"/>
                </a:solidFill>
                <a:latin typeface="Tahoma"/>
                <a:ea typeface="Tahoma"/>
                <a:cs typeface="Tahoma"/>
                <a:sym typeface="Tahoma"/>
              </a:rPr>
              <a:t> x f</a:t>
            </a:r>
            <a:r>
              <a:rPr b="0" baseline="-25000" i="0" lang="en-US" sz="2400" u="none" cap="none" strike="noStrike">
                <a:solidFill>
                  <a:schemeClr val="dk1"/>
                </a:solidFill>
                <a:latin typeface="Tahoma"/>
                <a:ea typeface="Tahoma"/>
                <a:cs typeface="Tahoma"/>
                <a:sym typeface="Tahoma"/>
              </a:rPr>
              <a:t>s</a:t>
            </a:r>
            <a:endParaRPr b="0" i="0" sz="2400" u="none" cap="none" strike="noStrik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The bandwidth required to transmit this signal depends on the type of line encoding used. Refer to previous section for discussion and formulas.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A digitized signal will always need more bandwidth than the original analog signal. Price we pay for robustness and other features of digital transmission.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3" name="Google Shape;293;p2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Google Shape;294;p2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 name="Google Shape;295;p2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2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2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2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9" name="Google Shape;299;p2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29"/>
          <p:cNvSpPr txBox="1"/>
          <p:nvPr/>
        </p:nvSpPr>
        <p:spPr>
          <a:xfrm>
            <a:off x="228600" y="1143000"/>
            <a:ext cx="8686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want to digitize the human voice. What is the bit rate, assuming 8 bits per sample?</a:t>
            </a:r>
            <a:endParaRPr/>
          </a:p>
        </p:txBody>
      </p:sp>
      <p:sp>
        <p:nvSpPr>
          <p:cNvPr id="301" name="Google Shape;301;p29"/>
          <p:cNvSpPr txBox="1"/>
          <p:nvPr/>
        </p:nvSpPr>
        <p:spPr>
          <a:xfrm>
            <a:off x="228600" y="2819400"/>
            <a:ext cx="86868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The human voice normally contains frequencies from 0 to 4000 Hz. So the sampling rate and bit rate are calculated as follows:</a:t>
            </a:r>
            <a:endParaRPr/>
          </a:p>
        </p:txBody>
      </p:sp>
      <p:sp>
        <p:nvSpPr>
          <p:cNvPr id="302" name="Google Shape;302;p29"/>
          <p:cNvSpPr txBox="1"/>
          <p:nvPr/>
        </p:nvSpPr>
        <p:spPr>
          <a:xfrm>
            <a:off x="1143000" y="-7620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4.14</a:t>
            </a:r>
            <a:endParaRPr/>
          </a:p>
        </p:txBody>
      </p:sp>
      <p:pic>
        <p:nvPicPr>
          <p:cNvPr id="303" name="Google Shape;303;p29"/>
          <p:cNvPicPr preferRelativeResize="0"/>
          <p:nvPr/>
        </p:nvPicPr>
        <p:blipFill rotWithShape="1">
          <a:blip r:embed="rId3">
            <a:alphaModFix/>
          </a:blip>
          <a:srcRect b="0" l="0" r="0" t="0"/>
          <a:stretch/>
        </p:blipFill>
        <p:spPr>
          <a:xfrm>
            <a:off x="2128837" y="5057775"/>
            <a:ext cx="4886325" cy="65722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09" name="Google Shape;309;p30"/>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PCM Decoder</a:t>
            </a:r>
            <a:endParaRPr/>
          </a:p>
        </p:txBody>
      </p:sp>
      <p:sp>
        <p:nvSpPr>
          <p:cNvPr id="310" name="Google Shape;310;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To recover an analog signal from a digitized signal we follow the following steps: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We use a hold circuit that holds the amplitude value of a pulse till the next pulse arrives.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We pass this signal through a low pass filter with a cutoff frequency that is equal to the highest frequency in the pre-sampled signal.</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higher the value of L, the less distorted a signal is recovered.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3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17" name="Google Shape;317;p3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18" name="Google Shape;318;p3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19" name="Google Shape;319;p31"/>
          <p:cNvSpPr txBox="1"/>
          <p:nvPr/>
        </p:nvSpPr>
        <p:spPr>
          <a:xfrm>
            <a:off x="304800" y="381000"/>
            <a:ext cx="5083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4.27  </a:t>
            </a:r>
            <a:r>
              <a:rPr b="1" i="1" lang="en-US" sz="2000" u="none">
                <a:solidFill>
                  <a:schemeClr val="dk1"/>
                </a:solidFill>
                <a:latin typeface="Times New Roman"/>
                <a:ea typeface="Times New Roman"/>
                <a:cs typeface="Times New Roman"/>
                <a:sym typeface="Times New Roman"/>
              </a:rPr>
              <a:t>Components of a PCM decoder</a:t>
            </a:r>
            <a:endParaRPr/>
          </a:p>
        </p:txBody>
      </p:sp>
      <p:cxnSp>
        <p:nvCxnSpPr>
          <p:cNvPr id="320" name="Google Shape;320;p3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21" name="Google Shape;321;p31"/>
          <p:cNvPicPr preferRelativeResize="0"/>
          <p:nvPr/>
        </p:nvPicPr>
        <p:blipFill rotWithShape="1">
          <a:blip r:embed="rId3">
            <a:alphaModFix/>
          </a:blip>
          <a:srcRect b="0" l="0" r="0" t="0"/>
          <a:stretch/>
        </p:blipFill>
        <p:spPr>
          <a:xfrm>
            <a:off x="304800" y="1882775"/>
            <a:ext cx="8510587" cy="337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3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28" name="Google Shape;328;p3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9" name="Google Shape;329;p3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0" name="Google Shape;330;p3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1" name="Google Shape;331;p3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2" name="Google Shape;332;p3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3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3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32"/>
          <p:cNvSpPr txBox="1"/>
          <p:nvPr/>
        </p:nvSpPr>
        <p:spPr>
          <a:xfrm>
            <a:off x="228600" y="1143000"/>
            <a:ext cx="86868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have a low-pass analog signal of 4 kHz. If we send the analog signal, we need a channel with a minimum bandwidth of 4 kHz. If we digitize the signal and send 8 bits per sample, we need a channel with a minimum bandwidth of 8 × 4 kHz = 32 kHz.</a:t>
            </a:r>
            <a:endParaRPr/>
          </a:p>
        </p:txBody>
      </p:sp>
      <p:sp>
        <p:nvSpPr>
          <p:cNvPr id="336" name="Google Shape;336;p32"/>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4.15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3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2" name="Google Shape;342;p33"/>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Delta Modulation</a:t>
            </a:r>
            <a:endParaRPr/>
          </a:p>
        </p:txBody>
      </p:sp>
      <p:sp>
        <p:nvSpPr>
          <p:cNvPr id="343" name="Google Shape;343;p3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This scheme sends only the difference between pulses, if the pulse at time t</a:t>
            </a:r>
            <a:r>
              <a:rPr b="0" baseline="-25000" i="0" lang="en-US" sz="2800" u="none" cap="none" strike="noStrike">
                <a:solidFill>
                  <a:schemeClr val="dk1"/>
                </a:solidFill>
                <a:latin typeface="Tahoma"/>
                <a:ea typeface="Tahoma"/>
                <a:cs typeface="Tahoma"/>
                <a:sym typeface="Tahoma"/>
              </a:rPr>
              <a:t>n+1</a:t>
            </a:r>
            <a:r>
              <a:rPr b="0" i="0" lang="en-US" sz="2800" u="none" cap="none" strike="noStrike">
                <a:solidFill>
                  <a:schemeClr val="dk1"/>
                </a:solidFill>
                <a:latin typeface="Tahoma"/>
                <a:ea typeface="Tahoma"/>
                <a:cs typeface="Tahoma"/>
                <a:sym typeface="Tahoma"/>
              </a:rPr>
              <a:t> is higher in amplitude value than the pulse at time t</a:t>
            </a:r>
            <a:r>
              <a:rPr b="0" baseline="-25000" i="0"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then a single bit, say a “1”, is used to indicate the positive value.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If the pulse is lower in value, resulting in a negative value, a “0” is used.</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This scheme works well for small changes in signal values between samples.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If changes in amplitude are large, this will result in large errors.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2" name="Google Shape;52;p7"/>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PCM</a:t>
            </a:r>
            <a:endParaRPr/>
          </a:p>
        </p:txBody>
      </p:sp>
      <p:sp>
        <p:nvSpPr>
          <p:cNvPr id="53" name="Google Shape;53;p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PCM consists of three steps to digitize an analog signal:</a:t>
            </a:r>
            <a:endParaRPr/>
          </a:p>
          <a:p>
            <a:pPr indent="-285750" lvl="1" marL="742950" marR="0" rtl="0" algn="l">
              <a:lnSpc>
                <a:spcPct val="90000"/>
              </a:lnSpc>
              <a:spcBef>
                <a:spcPts val="480"/>
              </a:spcBef>
              <a:spcAft>
                <a:spcPts val="0"/>
              </a:spcAft>
              <a:buClr>
                <a:schemeClr val="hlink"/>
              </a:buClr>
              <a:buSzPts val="1320"/>
              <a:buFont typeface="Arial"/>
              <a:buAutoNum type="arabicPeriod"/>
            </a:pPr>
            <a:r>
              <a:rPr b="0" i="0" lang="en-US" sz="2400" u="none" cap="none" strike="noStrike">
                <a:solidFill>
                  <a:schemeClr val="dk1"/>
                </a:solidFill>
                <a:latin typeface="Tahoma"/>
                <a:ea typeface="Tahoma"/>
                <a:cs typeface="Tahoma"/>
                <a:sym typeface="Tahoma"/>
              </a:rPr>
              <a:t>Sampling</a:t>
            </a:r>
            <a:endParaRPr/>
          </a:p>
          <a:p>
            <a:pPr indent="-285750" lvl="1" marL="742950" marR="0" rtl="0" algn="l">
              <a:lnSpc>
                <a:spcPct val="90000"/>
              </a:lnSpc>
              <a:spcBef>
                <a:spcPts val="480"/>
              </a:spcBef>
              <a:spcAft>
                <a:spcPts val="0"/>
              </a:spcAft>
              <a:buClr>
                <a:schemeClr val="hlink"/>
              </a:buClr>
              <a:buSzPts val="1320"/>
              <a:buFont typeface="Arial"/>
              <a:buAutoNum type="arabicPeriod"/>
            </a:pPr>
            <a:r>
              <a:rPr b="0" i="0" lang="en-US" sz="2400" u="none" cap="none" strike="noStrike">
                <a:solidFill>
                  <a:schemeClr val="dk1"/>
                </a:solidFill>
                <a:latin typeface="Tahoma"/>
                <a:ea typeface="Tahoma"/>
                <a:cs typeface="Tahoma"/>
                <a:sym typeface="Tahoma"/>
              </a:rPr>
              <a:t>Quantization</a:t>
            </a:r>
            <a:endParaRPr/>
          </a:p>
          <a:p>
            <a:pPr indent="-285750" lvl="1" marL="742950" marR="0" rtl="0" algn="l">
              <a:lnSpc>
                <a:spcPct val="90000"/>
              </a:lnSpc>
              <a:spcBef>
                <a:spcPts val="480"/>
              </a:spcBef>
              <a:spcAft>
                <a:spcPts val="0"/>
              </a:spcAft>
              <a:buClr>
                <a:schemeClr val="hlink"/>
              </a:buClr>
              <a:buSzPts val="1320"/>
              <a:buFont typeface="Arial"/>
              <a:buAutoNum type="arabicPeriod"/>
            </a:pPr>
            <a:r>
              <a:rPr b="0" i="0" lang="en-US" sz="2400" u="none" cap="none" strike="noStrike">
                <a:solidFill>
                  <a:schemeClr val="dk1"/>
                </a:solidFill>
                <a:latin typeface="Tahoma"/>
                <a:ea typeface="Tahoma"/>
                <a:cs typeface="Tahoma"/>
                <a:sym typeface="Tahoma"/>
              </a:rPr>
              <a:t>Binary encoding</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Before we sample, we have to filter the signal to limit the maximum frequency of the signal as it affects the sampling rate.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Filtering should ensure that we do not distort the signal, ie remove high frequency components that affect the signal shape.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3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50" name="Google Shape;350;p34"/>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51" name="Google Shape;351;p34"/>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52" name="Google Shape;352;p34"/>
          <p:cNvSpPr txBox="1"/>
          <p:nvPr/>
        </p:nvSpPr>
        <p:spPr>
          <a:xfrm>
            <a:off x="304800" y="762000"/>
            <a:ext cx="51673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4.28  </a:t>
            </a:r>
            <a:r>
              <a:rPr b="1" i="1" lang="en-US" sz="2000" u="none">
                <a:solidFill>
                  <a:schemeClr val="dk1"/>
                </a:solidFill>
                <a:latin typeface="Times New Roman"/>
                <a:ea typeface="Times New Roman"/>
                <a:cs typeface="Times New Roman"/>
                <a:sym typeface="Times New Roman"/>
              </a:rPr>
              <a:t>The process of delta modulation</a:t>
            </a:r>
            <a:endParaRPr/>
          </a:p>
        </p:txBody>
      </p:sp>
      <p:cxnSp>
        <p:nvCxnSpPr>
          <p:cNvPr id="353" name="Google Shape;353;p3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54" name="Google Shape;354;p34"/>
          <p:cNvPicPr preferRelativeResize="0"/>
          <p:nvPr/>
        </p:nvPicPr>
        <p:blipFill rotWithShape="1">
          <a:blip r:embed="rId3">
            <a:alphaModFix/>
          </a:blip>
          <a:srcRect b="0" l="0" r="0" t="0"/>
          <a:stretch/>
        </p:blipFill>
        <p:spPr>
          <a:xfrm>
            <a:off x="457200" y="2101850"/>
            <a:ext cx="7870825" cy="300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3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61" name="Google Shape;361;p35"/>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62" name="Google Shape;362;p35"/>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63" name="Google Shape;363;p35"/>
          <p:cNvSpPr txBox="1"/>
          <p:nvPr/>
        </p:nvSpPr>
        <p:spPr>
          <a:xfrm>
            <a:off x="304800" y="762000"/>
            <a:ext cx="4956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4.29  </a:t>
            </a:r>
            <a:r>
              <a:rPr b="1" i="1" lang="en-US" sz="2000" u="none">
                <a:solidFill>
                  <a:schemeClr val="dk1"/>
                </a:solidFill>
                <a:latin typeface="Times New Roman"/>
                <a:ea typeface="Times New Roman"/>
                <a:cs typeface="Times New Roman"/>
                <a:sym typeface="Times New Roman"/>
              </a:rPr>
              <a:t>Delta modulation components</a:t>
            </a:r>
            <a:endParaRPr/>
          </a:p>
        </p:txBody>
      </p:sp>
      <p:cxnSp>
        <p:nvCxnSpPr>
          <p:cNvPr id="364" name="Google Shape;364;p3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65" name="Google Shape;365;p35"/>
          <p:cNvPicPr preferRelativeResize="0"/>
          <p:nvPr/>
        </p:nvPicPr>
        <p:blipFill rotWithShape="1">
          <a:blip r:embed="rId3">
            <a:alphaModFix/>
          </a:blip>
          <a:srcRect b="0" l="0" r="0" t="0"/>
          <a:stretch/>
        </p:blipFill>
        <p:spPr>
          <a:xfrm>
            <a:off x="334962" y="2332037"/>
            <a:ext cx="8428037" cy="25447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3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72" name="Google Shape;372;p3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73" name="Google Shape;373;p3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74" name="Google Shape;374;p36"/>
          <p:cNvSpPr txBox="1"/>
          <p:nvPr/>
        </p:nvSpPr>
        <p:spPr>
          <a:xfrm>
            <a:off x="304800" y="762000"/>
            <a:ext cx="519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4.30  </a:t>
            </a:r>
            <a:r>
              <a:rPr b="1" i="1" lang="en-US" sz="2000" u="none">
                <a:solidFill>
                  <a:schemeClr val="dk1"/>
                </a:solidFill>
                <a:latin typeface="Times New Roman"/>
                <a:ea typeface="Times New Roman"/>
                <a:cs typeface="Times New Roman"/>
                <a:sym typeface="Times New Roman"/>
              </a:rPr>
              <a:t>Delta demodulation components</a:t>
            </a:r>
            <a:endParaRPr/>
          </a:p>
        </p:txBody>
      </p:sp>
      <p:cxnSp>
        <p:nvCxnSpPr>
          <p:cNvPr id="375" name="Google Shape;375;p3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76" name="Google Shape;376;p36"/>
          <p:cNvPicPr preferRelativeResize="0"/>
          <p:nvPr/>
        </p:nvPicPr>
        <p:blipFill rotWithShape="1">
          <a:blip r:embed="rId3">
            <a:alphaModFix/>
          </a:blip>
          <a:srcRect b="0" l="0" r="0" t="0"/>
          <a:stretch/>
        </p:blipFill>
        <p:spPr>
          <a:xfrm>
            <a:off x="560387" y="2436812"/>
            <a:ext cx="7669212" cy="25161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3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2" name="Google Shape;382;p37"/>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Delta PCM (DPCM)</a:t>
            </a:r>
            <a:endParaRPr/>
          </a:p>
        </p:txBody>
      </p:sp>
      <p:sp>
        <p:nvSpPr>
          <p:cNvPr id="383" name="Google Shape;383;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Instead of using one bit to indicate positive and negative differences, we can use more bits -&gt; quantization of the difference.</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Each bit code is used to represent the value of the difference.</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more bits the more levels -&gt; the higher the accuracy.</a:t>
            </a:r>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3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0" name="Google Shape;390;p38"/>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38"/>
          <p:cNvSpPr txBox="1"/>
          <p:nvPr/>
        </p:nvSpPr>
        <p:spPr>
          <a:xfrm>
            <a:off x="228600" y="406400"/>
            <a:ext cx="57610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4-3   TRANSMISSION MODES</a:t>
            </a:r>
            <a:endParaRPr/>
          </a:p>
        </p:txBody>
      </p:sp>
      <p:sp>
        <p:nvSpPr>
          <p:cNvPr id="392" name="Google Shape;392;p3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3" name="Google Shape;393;p38"/>
          <p:cNvSpPr txBox="1"/>
          <p:nvPr/>
        </p:nvSpPr>
        <p:spPr>
          <a:xfrm>
            <a:off x="304800" y="1524000"/>
            <a:ext cx="8229600" cy="308133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endParaRPr/>
          </a:p>
        </p:txBody>
      </p:sp>
      <p:sp>
        <p:nvSpPr>
          <p:cNvPr id="394" name="Google Shape;394;p38"/>
          <p:cNvSpPr txBox="1"/>
          <p:nvPr/>
        </p:nvSpPr>
        <p:spPr>
          <a:xfrm>
            <a:off x="152400" y="5289550"/>
            <a:ext cx="6705600" cy="822325"/>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Parallel Transmission</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Serial Transmission</a:t>
            </a:r>
            <a:endParaRPr/>
          </a:p>
        </p:txBody>
      </p:sp>
      <p:sp>
        <p:nvSpPr>
          <p:cNvPr id="395" name="Google Shape;395;p38"/>
          <p:cNvSpPr txBox="1"/>
          <p:nvPr/>
        </p:nvSpPr>
        <p:spPr>
          <a:xfrm>
            <a:off x="163512" y="48133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3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02" name="Google Shape;402;p39"/>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03" name="Google Shape;403;p39"/>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04" name="Google Shape;404;p39"/>
          <p:cNvSpPr txBox="1"/>
          <p:nvPr/>
        </p:nvSpPr>
        <p:spPr>
          <a:xfrm>
            <a:off x="304800" y="762000"/>
            <a:ext cx="4906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4.31  </a:t>
            </a:r>
            <a:r>
              <a:rPr b="1" i="1" lang="en-US" sz="2000" u="none">
                <a:solidFill>
                  <a:schemeClr val="dk1"/>
                </a:solidFill>
                <a:latin typeface="Times New Roman"/>
                <a:ea typeface="Times New Roman"/>
                <a:cs typeface="Times New Roman"/>
                <a:sym typeface="Times New Roman"/>
              </a:rPr>
              <a:t>Data transmission and modes</a:t>
            </a:r>
            <a:endParaRPr/>
          </a:p>
        </p:txBody>
      </p:sp>
      <p:cxnSp>
        <p:nvCxnSpPr>
          <p:cNvPr id="405" name="Google Shape;405;p3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06" name="Google Shape;406;p39"/>
          <p:cNvPicPr preferRelativeResize="0"/>
          <p:nvPr/>
        </p:nvPicPr>
        <p:blipFill rotWithShape="1">
          <a:blip r:embed="rId3">
            <a:alphaModFix/>
          </a:blip>
          <a:srcRect b="0" l="0" r="0" t="0"/>
          <a:stretch/>
        </p:blipFill>
        <p:spPr>
          <a:xfrm>
            <a:off x="352425" y="2044700"/>
            <a:ext cx="8410575" cy="3060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4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13" name="Google Shape;413;p40"/>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14" name="Google Shape;414;p40"/>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15" name="Google Shape;415;p40"/>
          <p:cNvSpPr txBox="1"/>
          <p:nvPr/>
        </p:nvSpPr>
        <p:spPr>
          <a:xfrm>
            <a:off x="304800" y="762000"/>
            <a:ext cx="40465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4.32  </a:t>
            </a:r>
            <a:r>
              <a:rPr b="1" i="1" lang="en-US" sz="2000" u="none">
                <a:solidFill>
                  <a:schemeClr val="dk1"/>
                </a:solidFill>
                <a:latin typeface="Times New Roman"/>
                <a:ea typeface="Times New Roman"/>
                <a:cs typeface="Times New Roman"/>
                <a:sym typeface="Times New Roman"/>
              </a:rPr>
              <a:t>Parallel transmission</a:t>
            </a:r>
            <a:endParaRPr/>
          </a:p>
        </p:txBody>
      </p:sp>
      <p:cxnSp>
        <p:nvCxnSpPr>
          <p:cNvPr id="416" name="Google Shape;416;p4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17" name="Google Shape;417;p40"/>
          <p:cNvPicPr preferRelativeResize="0"/>
          <p:nvPr/>
        </p:nvPicPr>
        <p:blipFill rotWithShape="1">
          <a:blip r:embed="rId3">
            <a:alphaModFix/>
          </a:blip>
          <a:srcRect b="0" l="0" r="0" t="0"/>
          <a:stretch/>
        </p:blipFill>
        <p:spPr>
          <a:xfrm>
            <a:off x="1512887" y="1982787"/>
            <a:ext cx="5878512" cy="34274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4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24" name="Google Shape;424;p41"/>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25" name="Google Shape;425;p41"/>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26" name="Google Shape;426;p41"/>
          <p:cNvSpPr txBox="1"/>
          <p:nvPr/>
        </p:nvSpPr>
        <p:spPr>
          <a:xfrm>
            <a:off x="304800" y="762000"/>
            <a:ext cx="3835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4.33  </a:t>
            </a:r>
            <a:r>
              <a:rPr b="1" i="1" lang="en-US" sz="2000" u="none">
                <a:solidFill>
                  <a:schemeClr val="dk1"/>
                </a:solidFill>
                <a:latin typeface="Times New Roman"/>
                <a:ea typeface="Times New Roman"/>
                <a:cs typeface="Times New Roman"/>
                <a:sym typeface="Times New Roman"/>
              </a:rPr>
              <a:t>Serial transmission</a:t>
            </a:r>
            <a:endParaRPr/>
          </a:p>
        </p:txBody>
      </p:sp>
      <p:cxnSp>
        <p:nvCxnSpPr>
          <p:cNvPr id="427" name="Google Shape;427;p4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28" name="Google Shape;428;p41"/>
          <p:cNvPicPr preferRelativeResize="0"/>
          <p:nvPr/>
        </p:nvPicPr>
        <p:blipFill rotWithShape="1">
          <a:blip r:embed="rId3">
            <a:alphaModFix/>
          </a:blip>
          <a:srcRect b="0" l="0" r="0" t="0"/>
          <a:stretch/>
        </p:blipFill>
        <p:spPr>
          <a:xfrm>
            <a:off x="990600" y="1981200"/>
            <a:ext cx="6608762" cy="3394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4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5" name="Google Shape;435;p4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Google Shape;436;p4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7" name="Google Shape;437;p4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8" name="Google Shape;438;p4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4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0" name="Google Shape;440;p4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1" name="Google Shape;441;p4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42" name="Google Shape;442;p42"/>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43" name="Google Shape;443;p42"/>
          <p:cNvCxnSpPr/>
          <p:nvPr/>
        </p:nvCxnSpPr>
        <p:spPr>
          <a:xfrm>
            <a:off x="458787" y="5334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44" name="Google Shape;444;p42"/>
          <p:cNvSpPr txBox="1"/>
          <p:nvPr/>
        </p:nvSpPr>
        <p:spPr>
          <a:xfrm>
            <a:off x="495300" y="27590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asynchronous transmission, we send 1 start bit (0) at the beginning and 1 or more stop bits (1s) at the end of each byte. There may be a gap between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each byte.</a:t>
            </a:r>
            <a:endParaRPr/>
          </a:p>
        </p:txBody>
      </p:sp>
      <p:grpSp>
        <p:nvGrpSpPr>
          <p:cNvPr id="445" name="Google Shape;445;p42"/>
          <p:cNvGrpSpPr/>
          <p:nvPr/>
        </p:nvGrpSpPr>
        <p:grpSpPr>
          <a:xfrm>
            <a:off x="457200" y="1981200"/>
            <a:ext cx="1143000" cy="566737"/>
            <a:chOff x="1200" y="1248"/>
            <a:chExt cx="720" cy="357"/>
          </a:xfrm>
        </p:grpSpPr>
        <p:pic>
          <p:nvPicPr>
            <p:cNvPr id="446" name="Google Shape;446;p4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47" name="Google Shape;447;p4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4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4" name="Google Shape;454;p4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5" name="Google Shape;455;p4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6" name="Google Shape;456;p4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7" name="Google Shape;457;p4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8" name="Google Shape;458;p4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9" name="Google Shape;459;p4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0" name="Google Shape;460;p4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61" name="Google Shape;461;p43"/>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62" name="Google Shape;462;p43"/>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63" name="Google Shape;463;p43"/>
          <p:cNvSpPr txBox="1"/>
          <p:nvPr/>
        </p:nvSpPr>
        <p:spPr>
          <a:xfrm>
            <a:off x="495300" y="2759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Asynchronous here means “asynchronous at the byte level,”</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but the bits are still synchronized;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their durations are the same.</a:t>
            </a:r>
            <a:endParaRPr/>
          </a:p>
        </p:txBody>
      </p:sp>
      <p:grpSp>
        <p:nvGrpSpPr>
          <p:cNvPr id="464" name="Google Shape;464;p43"/>
          <p:cNvGrpSpPr/>
          <p:nvPr/>
        </p:nvGrpSpPr>
        <p:grpSpPr>
          <a:xfrm>
            <a:off x="457200" y="1981200"/>
            <a:ext cx="1143000" cy="566737"/>
            <a:chOff x="1200" y="1248"/>
            <a:chExt cx="720" cy="357"/>
          </a:xfrm>
        </p:grpSpPr>
        <p:pic>
          <p:nvPicPr>
            <p:cNvPr id="465" name="Google Shape;465;p4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66" name="Google Shape;466;p4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0" name="Google Shape;60;p8"/>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1" name="Google Shape;61;p8"/>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2" name="Google Shape;62;p8"/>
          <p:cNvSpPr txBox="1"/>
          <p:nvPr/>
        </p:nvSpPr>
        <p:spPr>
          <a:xfrm>
            <a:off x="304800" y="762000"/>
            <a:ext cx="4906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4.21  </a:t>
            </a:r>
            <a:r>
              <a:rPr b="1" i="1" lang="en-US" sz="2000" u="none">
                <a:solidFill>
                  <a:schemeClr val="dk1"/>
                </a:solidFill>
                <a:latin typeface="Times New Roman"/>
                <a:ea typeface="Times New Roman"/>
                <a:cs typeface="Times New Roman"/>
                <a:sym typeface="Times New Roman"/>
              </a:rPr>
              <a:t>Components of PCM encoder</a:t>
            </a:r>
            <a:endParaRPr/>
          </a:p>
        </p:txBody>
      </p:sp>
      <p:cxnSp>
        <p:nvCxnSpPr>
          <p:cNvPr id="63" name="Google Shape;63;p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4" name="Google Shape;64;p8"/>
          <p:cNvPicPr preferRelativeResize="0"/>
          <p:nvPr/>
        </p:nvPicPr>
        <p:blipFill rotWithShape="1">
          <a:blip r:embed="rId3">
            <a:alphaModFix/>
          </a:blip>
          <a:srcRect b="0" l="0" r="0" t="0"/>
          <a:stretch/>
        </p:blipFill>
        <p:spPr>
          <a:xfrm>
            <a:off x="169862" y="1728787"/>
            <a:ext cx="8821737" cy="39862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4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73" name="Google Shape;473;p44"/>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74" name="Google Shape;474;p44"/>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75" name="Google Shape;475;p44"/>
          <p:cNvSpPr txBox="1"/>
          <p:nvPr/>
        </p:nvSpPr>
        <p:spPr>
          <a:xfrm>
            <a:off x="304800" y="762000"/>
            <a:ext cx="472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4.34  </a:t>
            </a:r>
            <a:r>
              <a:rPr b="1" i="1" lang="en-US" sz="2000" u="none">
                <a:solidFill>
                  <a:schemeClr val="dk1"/>
                </a:solidFill>
                <a:latin typeface="Times New Roman"/>
                <a:ea typeface="Times New Roman"/>
                <a:cs typeface="Times New Roman"/>
                <a:sym typeface="Times New Roman"/>
              </a:rPr>
              <a:t>Asynchronous transmission</a:t>
            </a:r>
            <a:endParaRPr/>
          </a:p>
        </p:txBody>
      </p:sp>
      <p:cxnSp>
        <p:nvCxnSpPr>
          <p:cNvPr id="476" name="Google Shape;476;p4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77" name="Google Shape;477;p44"/>
          <p:cNvPicPr preferRelativeResize="0"/>
          <p:nvPr/>
        </p:nvPicPr>
        <p:blipFill rotWithShape="1">
          <a:blip r:embed="rId3">
            <a:alphaModFix/>
          </a:blip>
          <a:srcRect b="0" l="0" r="0" t="0"/>
          <a:stretch/>
        </p:blipFill>
        <p:spPr>
          <a:xfrm>
            <a:off x="576262" y="2058987"/>
            <a:ext cx="7805737" cy="30464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4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4" name="Google Shape;484;p4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5" name="Google Shape;485;p4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6" name="Google Shape;486;p4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7" name="Google Shape;487;p4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4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9" name="Google Shape;489;p4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0" name="Google Shape;490;p4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91" name="Google Shape;491;p45"/>
          <p:cNvCxnSpPr/>
          <p:nvPr/>
        </p:nvCxnSpPr>
        <p:spPr>
          <a:xfrm>
            <a:off x="381000" y="2133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92" name="Google Shape;492;p45"/>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93" name="Google Shape;493;p45"/>
          <p:cNvSpPr txBox="1"/>
          <p:nvPr/>
        </p:nvSpPr>
        <p:spPr>
          <a:xfrm>
            <a:off x="457200" y="2362200"/>
            <a:ext cx="8077200" cy="350361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endParaRPr/>
          </a:p>
        </p:txBody>
      </p:sp>
      <p:grpSp>
        <p:nvGrpSpPr>
          <p:cNvPr id="494" name="Google Shape;494;p45"/>
          <p:cNvGrpSpPr/>
          <p:nvPr/>
        </p:nvGrpSpPr>
        <p:grpSpPr>
          <a:xfrm>
            <a:off x="457200" y="1371600"/>
            <a:ext cx="1143000" cy="566737"/>
            <a:chOff x="1200" y="1248"/>
            <a:chExt cx="720" cy="357"/>
          </a:xfrm>
        </p:grpSpPr>
        <p:pic>
          <p:nvPicPr>
            <p:cNvPr id="495" name="Google Shape;495;p4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96" name="Google Shape;496;p4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1" name="Shape 501"/>
        <p:cNvGrpSpPr/>
        <p:nvPr/>
      </p:nvGrpSpPr>
      <p:grpSpPr>
        <a:xfrm>
          <a:off x="0" y="0"/>
          <a:ext cx="0" cy="0"/>
          <a:chOff x="0" y="0"/>
          <a:chExt cx="0" cy="0"/>
        </a:xfrm>
      </p:grpSpPr>
      <p:sp>
        <p:nvSpPr>
          <p:cNvPr id="502" name="Google Shape;502;p4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03" name="Google Shape;503;p4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04" name="Google Shape;504;p4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05" name="Google Shape;505;p46"/>
          <p:cNvSpPr txBox="1"/>
          <p:nvPr/>
        </p:nvSpPr>
        <p:spPr>
          <a:xfrm>
            <a:off x="304800" y="762000"/>
            <a:ext cx="459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4.35  </a:t>
            </a:r>
            <a:r>
              <a:rPr b="1" i="1" lang="en-US" sz="2000" u="none">
                <a:solidFill>
                  <a:schemeClr val="dk1"/>
                </a:solidFill>
                <a:latin typeface="Times New Roman"/>
                <a:ea typeface="Times New Roman"/>
                <a:cs typeface="Times New Roman"/>
                <a:sym typeface="Times New Roman"/>
              </a:rPr>
              <a:t>Synchronous transmission</a:t>
            </a:r>
            <a:endParaRPr/>
          </a:p>
        </p:txBody>
      </p:sp>
      <p:cxnSp>
        <p:nvCxnSpPr>
          <p:cNvPr id="506" name="Google Shape;506;p4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07" name="Google Shape;507;p46"/>
          <p:cNvPicPr preferRelativeResize="0"/>
          <p:nvPr/>
        </p:nvPicPr>
        <p:blipFill rotWithShape="1">
          <a:blip r:embed="rId3">
            <a:alphaModFix/>
          </a:blip>
          <a:srcRect b="0" l="0" r="0" t="0"/>
          <a:stretch/>
        </p:blipFill>
        <p:spPr>
          <a:xfrm>
            <a:off x="660400" y="2474912"/>
            <a:ext cx="7797800" cy="20208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1" name="Shape 511"/>
        <p:cNvGrpSpPr/>
        <p:nvPr/>
      </p:nvGrpSpPr>
      <p:grpSpPr>
        <a:xfrm>
          <a:off x="0" y="0"/>
          <a:ext cx="0" cy="0"/>
          <a:chOff x="0" y="0"/>
          <a:chExt cx="0" cy="0"/>
        </a:xfrm>
      </p:grpSpPr>
      <p:sp>
        <p:nvSpPr>
          <p:cNvPr id="512" name="Google Shape;512;p4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13" name="Google Shape;513;p47"/>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Isochronous</a:t>
            </a:r>
            <a:endParaRPr/>
          </a:p>
        </p:txBody>
      </p:sp>
      <p:sp>
        <p:nvSpPr>
          <p:cNvPr id="514" name="Google Shape;514;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In isochronous transmission we cannot have uneven gaps between frames.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Transmission of bits is fixed with equal gaps.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0" name="Google Shape;70;p9"/>
          <p:cNvSpPr txBox="1"/>
          <p:nvPr>
            <p:ph type="title"/>
          </p:nvPr>
        </p:nvSpPr>
        <p:spPr>
          <a:xfrm>
            <a:off x="685800" y="304800"/>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Sampling</a:t>
            </a:r>
            <a:endParaRPr/>
          </a:p>
        </p:txBody>
      </p:sp>
      <p:sp>
        <p:nvSpPr>
          <p:cNvPr id="71" name="Google Shape;71;p9"/>
          <p:cNvSpPr txBox="1"/>
          <p:nvPr>
            <p:ph idx="1" type="body"/>
          </p:nvPr>
        </p:nvSpPr>
        <p:spPr>
          <a:xfrm>
            <a:off x="685800" y="1143000"/>
            <a:ext cx="7772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Analog signal is sampled every T</a:t>
            </a:r>
            <a:r>
              <a:rPr b="0" baseline="-25000" i="0" lang="en-US" sz="2800" u="none" cap="none" strike="noStrike">
                <a:solidFill>
                  <a:schemeClr val="dk1"/>
                </a:solidFill>
                <a:latin typeface="Tahoma"/>
                <a:ea typeface="Tahoma"/>
                <a:cs typeface="Tahoma"/>
                <a:sym typeface="Tahoma"/>
              </a:rPr>
              <a:t>S</a:t>
            </a:r>
            <a:r>
              <a:rPr b="0" i="0" lang="en-US" sz="2800" u="none" cap="none" strike="noStrike">
                <a:solidFill>
                  <a:schemeClr val="dk1"/>
                </a:solidFill>
                <a:latin typeface="Tahoma"/>
                <a:ea typeface="Tahoma"/>
                <a:cs typeface="Tahoma"/>
                <a:sym typeface="Tahoma"/>
              </a:rPr>
              <a:t> secs.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a:t>
            </a:r>
            <a:r>
              <a:rPr b="0" baseline="-25000" i="0" lang="en-US" sz="2800" u="none" cap="none" strike="noStrike">
                <a:solidFill>
                  <a:schemeClr val="dk1"/>
                </a:solidFill>
                <a:latin typeface="Tahoma"/>
                <a:ea typeface="Tahoma"/>
                <a:cs typeface="Tahoma"/>
                <a:sym typeface="Tahoma"/>
              </a:rPr>
              <a:t>s</a:t>
            </a:r>
            <a:r>
              <a:rPr b="0" i="0" lang="en-US" sz="2800" u="none" cap="none" strike="noStrike">
                <a:solidFill>
                  <a:schemeClr val="dk1"/>
                </a:solidFill>
                <a:latin typeface="Tahoma"/>
                <a:ea typeface="Tahoma"/>
                <a:cs typeface="Tahoma"/>
                <a:sym typeface="Tahoma"/>
              </a:rPr>
              <a:t> is referred to as the sampling interval. </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f</a:t>
            </a:r>
            <a:r>
              <a:rPr b="0" baseline="-25000" i="0" lang="en-US" sz="2800" u="none" cap="none" strike="noStrike">
                <a:solidFill>
                  <a:schemeClr val="dk1"/>
                </a:solidFill>
                <a:latin typeface="Tahoma"/>
                <a:ea typeface="Tahoma"/>
                <a:cs typeface="Tahoma"/>
                <a:sym typeface="Tahoma"/>
              </a:rPr>
              <a:t>s</a:t>
            </a:r>
            <a:r>
              <a:rPr b="0" i="0" lang="en-US" sz="2800" u="none" cap="none" strike="noStrike">
                <a:solidFill>
                  <a:schemeClr val="dk1"/>
                </a:solidFill>
                <a:latin typeface="Tahoma"/>
                <a:ea typeface="Tahoma"/>
                <a:cs typeface="Tahoma"/>
                <a:sym typeface="Tahoma"/>
              </a:rPr>
              <a:t> = 1/T</a:t>
            </a:r>
            <a:r>
              <a:rPr b="0" baseline="-25000" i="0" lang="en-US" sz="2800" u="none" cap="none" strike="noStrike">
                <a:solidFill>
                  <a:schemeClr val="dk1"/>
                </a:solidFill>
                <a:latin typeface="Tahoma"/>
                <a:ea typeface="Tahoma"/>
                <a:cs typeface="Tahoma"/>
                <a:sym typeface="Tahoma"/>
              </a:rPr>
              <a:t>s</a:t>
            </a:r>
            <a:r>
              <a:rPr b="0" i="0" lang="en-US" sz="2800" u="none" cap="none" strike="noStrike">
                <a:solidFill>
                  <a:schemeClr val="dk1"/>
                </a:solidFill>
                <a:latin typeface="Tahoma"/>
                <a:ea typeface="Tahoma"/>
                <a:cs typeface="Tahoma"/>
                <a:sym typeface="Tahoma"/>
              </a:rPr>
              <a:t> is called the sampling rate or sampling frequency.</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There are 3 sampling methods:</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Ideal - an impulse at each sampling instant</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Natural - a pulse of short width with varying amplitude</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Flattop - sample and hold, like natural but with single amplitude value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process is referred to as pulse amplitude modulation PAM and the outcome is a signal with analog (non integer)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8" name="Google Shape;78;p10"/>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9" name="Google Shape;79;p10"/>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0" name="Google Shape;80;p10"/>
          <p:cNvSpPr txBox="1"/>
          <p:nvPr/>
        </p:nvSpPr>
        <p:spPr>
          <a:xfrm>
            <a:off x="304800" y="304800"/>
            <a:ext cx="63468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4.22  </a:t>
            </a:r>
            <a:r>
              <a:rPr b="1" i="1" lang="en-US" sz="2000" u="none">
                <a:solidFill>
                  <a:schemeClr val="dk1"/>
                </a:solidFill>
                <a:latin typeface="Times New Roman"/>
                <a:ea typeface="Times New Roman"/>
                <a:cs typeface="Times New Roman"/>
                <a:sym typeface="Times New Roman"/>
              </a:rPr>
              <a:t>Three different sampling methods for PCM</a:t>
            </a:r>
            <a:endParaRPr/>
          </a:p>
        </p:txBody>
      </p:sp>
      <p:cxnSp>
        <p:nvCxnSpPr>
          <p:cNvPr id="81" name="Google Shape;81;p10"/>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2" name="Google Shape;82;p10"/>
          <p:cNvPicPr preferRelativeResize="0"/>
          <p:nvPr/>
        </p:nvPicPr>
        <p:blipFill rotWithShape="1">
          <a:blip r:embed="rId3">
            <a:alphaModFix/>
          </a:blip>
          <a:srcRect b="0" l="0" r="0" t="0"/>
          <a:stretch/>
        </p:blipFill>
        <p:spPr>
          <a:xfrm>
            <a:off x="142875" y="1338262"/>
            <a:ext cx="8848725" cy="4833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9" name="Google Shape;89;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1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 name="Google Shape;91;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 name="Google Shape;92;p1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 name="Google Shape;93;p1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 name="Google Shape;94;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1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96" name="Google Shape;96;p11"/>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97" name="Google Shape;97;p11"/>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98" name="Google Shape;98;p11"/>
          <p:cNvSpPr txBox="1"/>
          <p:nvPr/>
        </p:nvSpPr>
        <p:spPr>
          <a:xfrm>
            <a:off x="495300" y="2759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According to the Nyquist theorem, the sampling rate must be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at least 2 times the highest frequency contained in the signal.</a:t>
            </a:r>
            <a:endParaRPr/>
          </a:p>
        </p:txBody>
      </p:sp>
      <p:grpSp>
        <p:nvGrpSpPr>
          <p:cNvPr id="99" name="Google Shape;99;p11"/>
          <p:cNvGrpSpPr/>
          <p:nvPr/>
        </p:nvGrpSpPr>
        <p:grpSpPr>
          <a:xfrm>
            <a:off x="457200" y="1981200"/>
            <a:ext cx="1143000" cy="566737"/>
            <a:chOff x="1200" y="1248"/>
            <a:chExt cx="720" cy="357"/>
          </a:xfrm>
        </p:grpSpPr>
        <p:pic>
          <p:nvPicPr>
            <p:cNvPr id="100" name="Google Shape;100;p1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01" name="Google Shape;101;p1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08" name="Google Shape;108;p12"/>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9" name="Google Shape;109;p12"/>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0" name="Google Shape;110;p12"/>
          <p:cNvSpPr txBox="1"/>
          <p:nvPr/>
        </p:nvSpPr>
        <p:spPr>
          <a:xfrm>
            <a:off x="304800" y="762000"/>
            <a:ext cx="77438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4.23  </a:t>
            </a:r>
            <a:r>
              <a:rPr b="1" i="1" lang="en-US" sz="2000" u="none">
                <a:solidFill>
                  <a:schemeClr val="dk1"/>
                </a:solidFill>
                <a:latin typeface="Times New Roman"/>
                <a:ea typeface="Times New Roman"/>
                <a:cs typeface="Times New Roman"/>
                <a:sym typeface="Times New Roman"/>
              </a:rPr>
              <a:t>Nyquist sampling rate for low-pass and bandpass signals</a:t>
            </a:r>
            <a:endParaRPr/>
          </a:p>
        </p:txBody>
      </p:sp>
      <p:cxnSp>
        <p:nvCxnSpPr>
          <p:cNvPr id="111" name="Google Shape;111;p1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2" name="Google Shape;112;p12"/>
          <p:cNvPicPr preferRelativeResize="0"/>
          <p:nvPr/>
        </p:nvPicPr>
        <p:blipFill rotWithShape="1">
          <a:blip r:embed="rId3">
            <a:alphaModFix/>
          </a:blip>
          <a:srcRect b="0" l="0" r="0" t="0"/>
          <a:stretch/>
        </p:blipFill>
        <p:spPr>
          <a:xfrm>
            <a:off x="669925" y="1881187"/>
            <a:ext cx="7331075" cy="36052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9" name="Google Shape;119;p1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1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Google Shape;121;p1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1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 name="Google Shape;123;p1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1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Google Shape;125;p1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 name="Google Shape;126;p13"/>
          <p:cNvSpPr txBox="1"/>
          <p:nvPr/>
        </p:nvSpPr>
        <p:spPr>
          <a:xfrm>
            <a:off x="76200" y="1143000"/>
            <a:ext cx="8915400" cy="52165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For an intuitive example of the Nyquist theorem, let us sample a simple sine wave at three sampling rates: f</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4f (2 times the Nyquist rate), f</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2f (Nyquist rate), and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f</a:t>
            </a:r>
            <a:r>
              <a:rPr b="1" baseline="-25000" i="1" lang="en-US" sz="2800" u="none">
                <a:solidFill>
                  <a:schemeClr val="dk1"/>
                </a:solidFill>
                <a:latin typeface="Times New Roman"/>
                <a:ea typeface="Times New Roman"/>
                <a:cs typeface="Times New Roman"/>
                <a:sym typeface="Times New Roman"/>
              </a:rPr>
              <a:t>s</a:t>
            </a:r>
            <a:r>
              <a:rPr b="1" i="1" lang="en-US" sz="2800" u="none">
                <a:solidFill>
                  <a:schemeClr val="dk1"/>
                </a:solidFill>
                <a:latin typeface="Times New Roman"/>
                <a:ea typeface="Times New Roman"/>
                <a:cs typeface="Times New Roman"/>
                <a:sym typeface="Times New Roman"/>
              </a:rPr>
              <a:t> = f (one-half the Nyquist rate). Figure 4.24 shows the sampling and the subsequent recovery of the signal.</a:t>
            </a:r>
            <a:endParaRPr/>
          </a:p>
          <a:p>
            <a:pPr indent="0" lvl="0" marL="0" marR="0" rtl="0" algn="l">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endParaRPr/>
          </a:p>
        </p:txBody>
      </p:sp>
      <p:sp>
        <p:nvSpPr>
          <p:cNvPr id="127" name="Google Shape;127;p13"/>
          <p:cNvSpPr txBox="1"/>
          <p:nvPr/>
        </p:nvSpPr>
        <p:spPr>
          <a:xfrm>
            <a:off x="1143000" y="-46037"/>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4.6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