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Media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27" name="Google Shape;127;p1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/>
        </p:nvSpPr>
        <p:spPr>
          <a:xfrm>
            <a:off x="304800" y="762000"/>
            <a:ext cx="3089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Coaxial cable</a:t>
            </a:r>
            <a:endParaRPr/>
          </a:p>
        </p:txBody>
      </p:sp>
      <p:cxnSp>
        <p:nvCxnSpPr>
          <p:cNvPr id="130" name="Google Shape;130;p1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7" y="1957387"/>
            <a:ext cx="8145462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760537" y="1828800"/>
            <a:ext cx="446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coaxial cables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2316162"/>
            <a:ext cx="5894387" cy="202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304800" y="762000"/>
            <a:ext cx="3386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7.8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BNC connectors</a:t>
            </a:r>
            <a:endParaRPr/>
          </a:p>
        </p:txBody>
      </p:sp>
      <p:cxnSp>
        <p:nvCxnSpPr>
          <p:cNvPr id="149" name="Google Shape;149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25737"/>
            <a:ext cx="7924800" cy="199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304800" y="762000"/>
            <a:ext cx="4492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Coaxial cable performance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627187"/>
            <a:ext cx="6115050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/>
        </p:nvSpPr>
        <p:spPr>
          <a:xfrm>
            <a:off x="304800" y="762000"/>
            <a:ext cx="5646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7.10  Fiber optics: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Bending of light ray</a:t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50" y="2362200"/>
            <a:ext cx="8070850" cy="227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79" name="Google Shape;179;p1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>
            <a:off x="304800" y="762000"/>
            <a:ext cx="312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fiber</a:t>
            </a:r>
            <a:endParaRPr/>
          </a:p>
        </p:txBody>
      </p:sp>
      <p:cxnSp>
        <p:nvCxnSpPr>
          <p:cNvPr id="182" name="Google Shape;182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2987675"/>
            <a:ext cx="8308975" cy="1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90" name="Google Shape;190;p2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304800" y="762000"/>
            <a:ext cx="3833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modes</a:t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2133600"/>
            <a:ext cx="7632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/>
        </p:nvSpPr>
        <p:spPr>
          <a:xfrm>
            <a:off x="304800" y="304800"/>
            <a:ext cx="2500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</a:t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>
            <a:off x="152400" y="64008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162" y="1035050"/>
            <a:ext cx="6370637" cy="5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47662" y="1676400"/>
            <a:ext cx="2703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types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2286000"/>
            <a:ext cx="8940800" cy="20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20" name="Google Shape;220;p2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2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" name="Google Shape;222;p23"/>
          <p:cNvSpPr txBox="1"/>
          <p:nvPr/>
        </p:nvSpPr>
        <p:spPr>
          <a:xfrm>
            <a:off x="304800" y="762000"/>
            <a:ext cx="3763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construction</a:t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1843087"/>
            <a:ext cx="6499225" cy="394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" name="Google Shape;42;p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/>
        </p:nvSpPr>
        <p:spPr>
          <a:xfrm>
            <a:off x="304800" y="762000"/>
            <a:ext cx="5961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medium and physical layer</a:t>
            </a: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" y="2584450"/>
            <a:ext cx="8729662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31" name="Google Shape;231;p2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" name="Google Shape;233;p24"/>
          <p:cNvSpPr txBox="1"/>
          <p:nvPr/>
        </p:nvSpPr>
        <p:spPr>
          <a:xfrm>
            <a:off x="304800" y="762000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7.15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Fiber-optic cable connectors</a:t>
            </a:r>
            <a:endParaRPr/>
          </a:p>
        </p:txBody>
      </p:sp>
      <p:cxnSp>
        <p:nvCxnSpPr>
          <p:cNvPr id="234" name="Google Shape;234;p2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90712"/>
            <a:ext cx="8593137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25"/>
          <p:cNvSpPr txBox="1"/>
          <p:nvPr/>
        </p:nvSpPr>
        <p:spPr>
          <a:xfrm>
            <a:off x="304800" y="762000"/>
            <a:ext cx="4532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fiber performance</a:t>
            </a:r>
            <a:endParaRPr/>
          </a:p>
        </p:txBody>
      </p:sp>
      <p:cxnSp>
        <p:nvCxnSpPr>
          <p:cNvPr id="245" name="Google Shape;245;p2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1676400"/>
            <a:ext cx="55753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28600" y="406400"/>
            <a:ext cx="71056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7-2   UNGUIDED MEDIA: WIRELESS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04800" y="1385887"/>
            <a:ext cx="82296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Unguided media transport electromagnetic waves without using a physical conductor. This type of communication is often referred to as wireless communication.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Waves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Microwaves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163512" y="42037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65" name="Google Shape;265;p2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" name="Google Shape;267;p27"/>
          <p:cNvSpPr txBox="1"/>
          <p:nvPr/>
        </p:nvSpPr>
        <p:spPr>
          <a:xfrm>
            <a:off x="304800" y="762000"/>
            <a:ext cx="7524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spectrum for wireless communication</a:t>
            </a:r>
            <a:endParaRPr/>
          </a:p>
        </p:txBody>
      </p:sp>
      <p:cxnSp>
        <p:nvCxnSpPr>
          <p:cNvPr id="268" name="Google Shape;268;p2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590800"/>
            <a:ext cx="8401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76" name="Google Shape;276;p2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28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28"/>
          <p:cNvSpPr txBox="1"/>
          <p:nvPr/>
        </p:nvSpPr>
        <p:spPr>
          <a:xfrm>
            <a:off x="304800" y="762000"/>
            <a:ext cx="4046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7.18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methods</a:t>
            </a:r>
            <a:endParaRPr/>
          </a:p>
        </p:txBody>
      </p:sp>
      <p:cxnSp>
        <p:nvCxnSpPr>
          <p:cNvPr id="279" name="Google Shape;279;p2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" y="1917700"/>
            <a:ext cx="8501062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795337" y="668337"/>
            <a:ext cx="2201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Bands</a:t>
            </a:r>
            <a:endParaRPr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01737"/>
            <a:ext cx="7797800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95" name="Google Shape;295;p3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7" name="Google Shape;297;p30"/>
          <p:cNvSpPr txBox="1"/>
          <p:nvPr/>
        </p:nvSpPr>
        <p:spPr>
          <a:xfrm>
            <a:off x="304800" y="762000"/>
            <a:ext cx="478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transmission waves</a:t>
            </a:r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2043112"/>
            <a:ext cx="82391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p31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31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" name="Google Shape;315;p31"/>
          <p:cNvSpPr txBox="1"/>
          <p:nvPr/>
        </p:nvSpPr>
        <p:spPr>
          <a:xfrm>
            <a:off x="495300" y="27717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waves are used for multicast communications, such as radio and television, and paging systems. They can penetrate through walls.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regulated. Use omni directional antennas</a:t>
            </a:r>
            <a:endParaRPr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457200" y="2024062"/>
            <a:ext cx="1143000" cy="566737"/>
            <a:chOff x="1200" y="1248"/>
            <a:chExt cx="720" cy="357"/>
          </a:xfrm>
        </p:grpSpPr>
        <p:pic>
          <p:nvPicPr>
            <p:cNvPr id="317" name="Google Shape;31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25" name="Google Shape;325;p3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7" name="Google Shape;327;p32"/>
          <p:cNvSpPr txBox="1"/>
          <p:nvPr/>
        </p:nvSpPr>
        <p:spPr>
          <a:xfrm>
            <a:off x="304800" y="762000"/>
            <a:ext cx="4456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7.20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Omnidirectional antenna</a:t>
            </a:r>
            <a:endParaRPr/>
          </a:p>
        </p:txBody>
      </p:sp>
      <p:cxnSp>
        <p:nvCxnSpPr>
          <p:cNvPr id="328" name="Google Shape;328;p3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29" name="Google Shape;3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700" y="2039937"/>
            <a:ext cx="3263900" cy="367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33"/>
          <p:cNvCxnSpPr/>
          <p:nvPr/>
        </p:nvCxnSpPr>
        <p:spPr>
          <a:xfrm>
            <a:off x="457200" y="2395537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33"/>
          <p:cNvCxnSpPr/>
          <p:nvPr/>
        </p:nvCxnSpPr>
        <p:spPr>
          <a:xfrm>
            <a:off x="533400" y="5138737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33"/>
          <p:cNvSpPr txBox="1"/>
          <p:nvPr/>
        </p:nvSpPr>
        <p:spPr>
          <a:xfrm>
            <a:off x="495300" y="2487612"/>
            <a:ext cx="8077200" cy="399097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Microwaves are used for unicast communication such as cellular telephones, satellite networks,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wireless LANs.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frequency ranges cannot penetrate walls.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directional antennas - point to point line of sight communications.</a:t>
            </a:r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457200" y="1752600"/>
            <a:ext cx="1143000" cy="566737"/>
            <a:chOff x="1200" y="1248"/>
            <a:chExt cx="720" cy="357"/>
          </a:xfrm>
        </p:grpSpPr>
        <p:pic>
          <p:nvPicPr>
            <p:cNvPr id="347" name="Google Shape;34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3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" name="Google Shape;53;p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/>
        </p:nvSpPr>
        <p:spPr>
          <a:xfrm>
            <a:off x="304800" y="762000"/>
            <a:ext cx="4811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transmission media</a:t>
            </a:r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00262"/>
            <a:ext cx="7715250" cy="315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55" name="Google Shape;355;p3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3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7" name="Google Shape;357;p34"/>
          <p:cNvSpPr txBox="1"/>
          <p:nvPr/>
        </p:nvSpPr>
        <p:spPr>
          <a:xfrm>
            <a:off x="304800" y="762000"/>
            <a:ext cx="4357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Unidirectional antennas</a:t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25" y="2051050"/>
            <a:ext cx="7394575" cy="3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3" name="Google Shape;373;p35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35"/>
          <p:cNvCxnSpPr/>
          <p:nvPr/>
        </p:nvCxnSpPr>
        <p:spPr>
          <a:xfrm>
            <a:off x="458787" y="4876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5" name="Google Shape;375;p35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signals can be used for short-range communication in a closed area using line-of-sight propagation.</a:t>
            </a:r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457200" y="2024062"/>
            <a:ext cx="1143000" cy="566737"/>
            <a:chOff x="1200" y="1248"/>
            <a:chExt cx="720" cy="357"/>
          </a:xfrm>
        </p:grpSpPr>
        <p:pic>
          <p:nvPicPr>
            <p:cNvPr id="377" name="Google Shape;37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3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Wireless Channels</a:t>
            </a:r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subject to a lot more errors than guided media channels.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Interference is one cause for errors, can be circumvented with high SNR.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higher the SNR the less capacity is available for transmission due to the broadcast nature of the channel.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Channel also subject to fading and no coverage holes.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228600" y="406400"/>
            <a:ext cx="41576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7-1   GUIDED MEDIA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52400" y="1524000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media, which are those that provide a conduit from one device to another, include twisted-pair cable, coaxial cable, and fiber-optic cable.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Twisted-Pair Cable</a:t>
            </a:r>
            <a:b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Coaxial Cable</a:t>
            </a:r>
            <a:b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Fiber-Optic Cable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163512" y="42037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" name="Google Shape;76;p9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/>
        </p:nvSpPr>
        <p:spPr>
          <a:xfrm>
            <a:off x="304800" y="762000"/>
            <a:ext cx="3582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Twisted-pair cable</a:t>
            </a:r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986087"/>
            <a:ext cx="8610600" cy="120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86" name="Google Shape;86;p1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" name="Google Shape;87;p1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/>
        </p:nvSpPr>
        <p:spPr>
          <a:xfrm>
            <a:off x="304800" y="7620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UTP and STP cables</a:t>
            </a:r>
            <a:endParaRPr/>
          </a:p>
        </p:txBody>
      </p:sp>
      <p:cxnSp>
        <p:nvCxnSpPr>
          <p:cNvPr id="89" name="Google Shape;89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" y="2112962"/>
            <a:ext cx="8501062" cy="337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685800" y="228600"/>
            <a:ext cx="6138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unshielded twisted-pair cables</a:t>
            </a:r>
            <a:endParaRPr/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685800"/>
            <a:ext cx="7742237" cy="58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05" name="Google Shape;105;p1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12"/>
          <p:cNvSpPr txBox="1"/>
          <p:nvPr/>
        </p:nvSpPr>
        <p:spPr>
          <a:xfrm>
            <a:off x="304800" y="762000"/>
            <a:ext cx="3259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7.5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UTP connector</a:t>
            </a:r>
            <a:endParaRPr/>
          </a:p>
        </p:txBody>
      </p:sp>
      <p:cxnSp>
        <p:nvCxnSpPr>
          <p:cNvPr id="108" name="Google Shape;108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237" y="2244725"/>
            <a:ext cx="6481762" cy="2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" name="Google Shape;118;p13"/>
          <p:cNvSpPr txBox="1"/>
          <p:nvPr/>
        </p:nvSpPr>
        <p:spPr>
          <a:xfrm>
            <a:off x="304800" y="762000"/>
            <a:ext cx="3554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UTP performance</a:t>
            </a:r>
            <a:endParaRPr/>
          </a:p>
        </p:txBody>
      </p:sp>
      <p:cxnSp>
        <p:nvCxnSpPr>
          <p:cNvPr id="119" name="Google Shape;119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76400"/>
            <a:ext cx="61245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