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Google Shape;9;n"/>
          <p:cNvSpPr txBox="1"/>
          <p:nvPr>
            <p:ph idx="4"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 name="Google Shape;2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 name="Google Shape;2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6" name="Google Shape;16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7" name="Google Shape;16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83" name="Google Shape;18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2" name="Google Shape;20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3" name="Google Shape;20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13" name="Google Shape;21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4" name="Google Shape;21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9" name="Google Shape;22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0" name="Google Shape;23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37" name="Google Shape;23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8" name="Google Shape;23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6" name="Google Shape;25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7" name="Google Shape;25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64" name="Google Shape;26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5" name="Google Shape;26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3" name="Google Shape;28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4" name="Google Shape;28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98" name="Google Shape;29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9" name="Google Shape;29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 name="Google Shape;3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 name="Google Shape;3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09" name="Google Shape;30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0" name="Google Shape;31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28" name="Google Shape;32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9" name="Google Shape;32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47" name="Google Shape;34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8" name="Google Shape;34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62" name="Google Shape;36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3" name="Google Shape;36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81" name="Google Shape;38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2" name="Google Shape;38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96" name="Google Shape;39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7" name="Google Shape;39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15" name="Google Shape;41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6" name="Google Shape;41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1" name="Google Shape;43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2" name="Google Shape;43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46" name="Google Shape;44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7" name="Google Shape;44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62" name="Google Shape;46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3" name="Google Shape;46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 name="Google Shape;4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 name="Google Shape;4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78" name="Google Shape;47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79" name="Google Shape;47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94" name="Google Shape;49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5" name="Google Shape;49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05" name="Google Shape;50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6" name="Google Shape;50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24" name="Google Shape;52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25" name="Google Shape;52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35" name="Google Shape;53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6" name="Google Shape;53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46" name="Google Shape;54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47" name="Google Shape;54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65" name="Google Shape;56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6" name="Google Shape;56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76" name="Google Shape;57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7" name="Google Shape;57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87" name="Google Shape;58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8" name="Google Shape;58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02" name="Google Shape;60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03" name="Google Shape;60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2" name="Google Shape;6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 name="Google Shape;6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19" name="Google Shape;61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20" name="Google Shape;62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35" name="Google Shape;63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6" name="Google Shape;63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52" name="Google Shape;65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53" name="Google Shape;653;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63" name="Google Shape;66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64" name="Google Shape;66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4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71" name="Google Shape;67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72" name="Google Shape;672;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4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82" name="Google Shape;68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83" name="Google Shape;68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4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93" name="Google Shape;69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94" name="Google Shape;694;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4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04" name="Google Shape;70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05" name="Google Shape;70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4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12" name="Google Shape;71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13" name="Google Shape;71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4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23" name="Google Shape;72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24" name="Google Shape;724;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1" name="Google Shape;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5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35" name="Google Shape;73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36" name="Google Shape;736;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5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54" name="Google Shape;75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55" name="Google Shape;755;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5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65" name="Google Shape;76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66" name="Google Shape;76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5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76" name="Google Shape;77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77" name="Google Shape;777;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5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95" name="Google Shape;79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96" name="Google Shape;79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5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03" name="Google Shape;80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04" name="Google Shape;80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5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11" name="Google Shape;81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12" name="Google Shape;81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5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22" name="Google Shape;82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23" name="Google Shape;823;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5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33" name="Google Shape;83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34" name="Google Shape;834;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5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44" name="Google Shape;844;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45" name="Google Shape;845;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0" name="Google Shape;10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1" name="Google Shape;11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30" name="Google Shape;13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8" name="Google Shape;14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9" name="Google Shape;14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only" type="objOnly">
  <p:cSld name="OBJECT_ONLY">
    <p:spTree>
      <p:nvGrpSpPr>
        <p:cNvPr id="12" name="Shape 12"/>
        <p:cNvGrpSpPr/>
        <p:nvPr/>
      </p:nvGrpSpPr>
      <p:grpSpPr>
        <a:xfrm>
          <a:off x="0" y="0"/>
          <a:ext cx="0" cy="0"/>
          <a:chOff x="0" y="0"/>
          <a:chExt cx="0" cy="0"/>
        </a:xfrm>
      </p:grpSpPr>
      <p:sp>
        <p:nvSpPr>
          <p:cNvPr id="13" name="Google Shape;13;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solidFill>
                  <a:schemeClr val="lt2"/>
                </a:solidFill>
                <a:latin typeface="Arial"/>
                <a:ea typeface="Arial"/>
                <a:cs typeface="Arial"/>
                <a:sym typeface="Arial"/>
              </a:defRPr>
            </a:lvl1pPr>
            <a:lvl2pPr indent="0" lvl="1" marL="0" algn="l">
              <a:lnSpc>
                <a:spcPct val="100000"/>
              </a:lnSpc>
              <a:spcBef>
                <a:spcPts val="0"/>
              </a:spcBef>
              <a:spcAft>
                <a:spcPts val="0"/>
              </a:spcAft>
              <a:buNone/>
              <a:defRPr b="1" sz="2000">
                <a:solidFill>
                  <a:schemeClr val="lt2"/>
                </a:solidFill>
                <a:latin typeface="Arial"/>
                <a:ea typeface="Arial"/>
                <a:cs typeface="Arial"/>
                <a:sym typeface="Arial"/>
              </a:defRPr>
            </a:lvl2pPr>
            <a:lvl3pPr indent="0" lvl="2" marL="0" algn="l">
              <a:lnSpc>
                <a:spcPct val="100000"/>
              </a:lnSpc>
              <a:spcBef>
                <a:spcPts val="0"/>
              </a:spcBef>
              <a:spcAft>
                <a:spcPts val="0"/>
              </a:spcAft>
              <a:buNone/>
              <a:defRPr b="1" sz="2000">
                <a:solidFill>
                  <a:schemeClr val="lt2"/>
                </a:solidFill>
                <a:latin typeface="Arial"/>
                <a:ea typeface="Arial"/>
                <a:cs typeface="Arial"/>
                <a:sym typeface="Arial"/>
              </a:defRPr>
            </a:lvl3pPr>
            <a:lvl4pPr indent="0" lvl="3" marL="0" algn="l">
              <a:lnSpc>
                <a:spcPct val="100000"/>
              </a:lnSpc>
              <a:spcBef>
                <a:spcPts val="0"/>
              </a:spcBef>
              <a:spcAft>
                <a:spcPts val="0"/>
              </a:spcAft>
              <a:buNone/>
              <a:defRPr b="1" sz="2000">
                <a:solidFill>
                  <a:schemeClr val="lt2"/>
                </a:solidFill>
                <a:latin typeface="Arial"/>
                <a:ea typeface="Arial"/>
                <a:cs typeface="Arial"/>
                <a:sym typeface="Arial"/>
              </a:defRPr>
            </a:lvl4pPr>
            <a:lvl5pPr indent="0" lvl="4" marL="0" algn="l">
              <a:lnSpc>
                <a:spcPct val="100000"/>
              </a:lnSpc>
              <a:spcBef>
                <a:spcPts val="0"/>
              </a:spcBef>
              <a:spcAft>
                <a:spcPts val="0"/>
              </a:spcAft>
              <a:buNone/>
              <a:defRPr b="1" sz="2000">
                <a:solidFill>
                  <a:schemeClr val="lt2"/>
                </a:solidFill>
                <a:latin typeface="Arial"/>
                <a:ea typeface="Arial"/>
                <a:cs typeface="Arial"/>
                <a:sym typeface="Arial"/>
              </a:defRPr>
            </a:lvl5pPr>
            <a:lvl6pPr indent="0" lvl="5" marL="0" algn="l">
              <a:lnSpc>
                <a:spcPct val="100000"/>
              </a:lnSpc>
              <a:spcBef>
                <a:spcPts val="0"/>
              </a:spcBef>
              <a:spcAft>
                <a:spcPts val="0"/>
              </a:spcAft>
              <a:buNone/>
              <a:defRPr b="1" sz="2000">
                <a:solidFill>
                  <a:schemeClr val="lt2"/>
                </a:solidFill>
                <a:latin typeface="Arial"/>
                <a:ea typeface="Arial"/>
                <a:cs typeface="Arial"/>
                <a:sym typeface="Arial"/>
              </a:defRPr>
            </a:lvl6pPr>
            <a:lvl7pPr indent="0" lvl="6" marL="0" algn="l">
              <a:lnSpc>
                <a:spcPct val="100000"/>
              </a:lnSpc>
              <a:spcBef>
                <a:spcPts val="0"/>
              </a:spcBef>
              <a:spcAft>
                <a:spcPts val="0"/>
              </a:spcAft>
              <a:buNone/>
              <a:defRPr b="1" sz="2000">
                <a:solidFill>
                  <a:schemeClr val="lt2"/>
                </a:solidFill>
                <a:latin typeface="Arial"/>
                <a:ea typeface="Arial"/>
                <a:cs typeface="Arial"/>
                <a:sym typeface="Arial"/>
              </a:defRPr>
            </a:lvl7pPr>
            <a:lvl8pPr indent="0" lvl="7" marL="0" algn="l">
              <a:lnSpc>
                <a:spcPct val="100000"/>
              </a:lnSpc>
              <a:spcBef>
                <a:spcPts val="0"/>
              </a:spcBef>
              <a:spcAft>
                <a:spcPts val="0"/>
              </a:spcAft>
              <a:buNone/>
              <a:defRPr b="1" sz="2000">
                <a:solidFill>
                  <a:schemeClr val="lt2"/>
                </a:solidFill>
                <a:latin typeface="Arial"/>
                <a:ea typeface="Arial"/>
                <a:cs typeface="Arial"/>
                <a:sym typeface="Arial"/>
              </a:defRPr>
            </a:lvl8pPr>
            <a:lvl9pPr indent="0" lvl="8" marL="0" algn="l">
              <a:lnSpc>
                <a:spcPct val="100000"/>
              </a:lnSpc>
              <a:spcBef>
                <a:spcPts val="0"/>
              </a:spcBef>
              <a:spcAft>
                <a:spcPts val="0"/>
              </a:spcAft>
              <a:buNone/>
              <a:defRPr b="1" sz="20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9" name="Google Shape;19;p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solidFill>
                  <a:schemeClr val="lt2"/>
                </a:solidFill>
                <a:latin typeface="Arial"/>
                <a:ea typeface="Arial"/>
                <a:cs typeface="Arial"/>
                <a:sym typeface="Arial"/>
              </a:defRPr>
            </a:lvl1pPr>
            <a:lvl2pPr indent="0" lvl="1" marL="0" algn="l">
              <a:lnSpc>
                <a:spcPct val="100000"/>
              </a:lnSpc>
              <a:spcBef>
                <a:spcPts val="0"/>
              </a:spcBef>
              <a:spcAft>
                <a:spcPts val="0"/>
              </a:spcAft>
              <a:buNone/>
              <a:defRPr b="1" sz="2000">
                <a:solidFill>
                  <a:schemeClr val="lt2"/>
                </a:solidFill>
                <a:latin typeface="Arial"/>
                <a:ea typeface="Arial"/>
                <a:cs typeface="Arial"/>
                <a:sym typeface="Arial"/>
              </a:defRPr>
            </a:lvl2pPr>
            <a:lvl3pPr indent="0" lvl="2" marL="0" algn="l">
              <a:lnSpc>
                <a:spcPct val="100000"/>
              </a:lnSpc>
              <a:spcBef>
                <a:spcPts val="0"/>
              </a:spcBef>
              <a:spcAft>
                <a:spcPts val="0"/>
              </a:spcAft>
              <a:buNone/>
              <a:defRPr b="1" sz="2000">
                <a:solidFill>
                  <a:schemeClr val="lt2"/>
                </a:solidFill>
                <a:latin typeface="Arial"/>
                <a:ea typeface="Arial"/>
                <a:cs typeface="Arial"/>
                <a:sym typeface="Arial"/>
              </a:defRPr>
            </a:lvl3pPr>
            <a:lvl4pPr indent="0" lvl="3" marL="0" algn="l">
              <a:lnSpc>
                <a:spcPct val="100000"/>
              </a:lnSpc>
              <a:spcBef>
                <a:spcPts val="0"/>
              </a:spcBef>
              <a:spcAft>
                <a:spcPts val="0"/>
              </a:spcAft>
              <a:buNone/>
              <a:defRPr b="1" sz="2000">
                <a:solidFill>
                  <a:schemeClr val="lt2"/>
                </a:solidFill>
                <a:latin typeface="Arial"/>
                <a:ea typeface="Arial"/>
                <a:cs typeface="Arial"/>
                <a:sym typeface="Arial"/>
              </a:defRPr>
            </a:lvl4pPr>
            <a:lvl5pPr indent="0" lvl="4" marL="0" algn="l">
              <a:lnSpc>
                <a:spcPct val="100000"/>
              </a:lnSpc>
              <a:spcBef>
                <a:spcPts val="0"/>
              </a:spcBef>
              <a:spcAft>
                <a:spcPts val="0"/>
              </a:spcAft>
              <a:buNone/>
              <a:defRPr b="1" sz="2000">
                <a:solidFill>
                  <a:schemeClr val="lt2"/>
                </a:solidFill>
                <a:latin typeface="Arial"/>
                <a:ea typeface="Arial"/>
                <a:cs typeface="Arial"/>
                <a:sym typeface="Arial"/>
              </a:defRPr>
            </a:lvl5pPr>
            <a:lvl6pPr indent="0" lvl="5" marL="0" algn="l">
              <a:lnSpc>
                <a:spcPct val="100000"/>
              </a:lnSpc>
              <a:spcBef>
                <a:spcPts val="0"/>
              </a:spcBef>
              <a:spcAft>
                <a:spcPts val="0"/>
              </a:spcAft>
              <a:buNone/>
              <a:defRPr b="1" sz="2000">
                <a:solidFill>
                  <a:schemeClr val="lt2"/>
                </a:solidFill>
                <a:latin typeface="Arial"/>
                <a:ea typeface="Arial"/>
                <a:cs typeface="Arial"/>
                <a:sym typeface="Arial"/>
              </a:defRPr>
            </a:lvl6pPr>
            <a:lvl7pPr indent="0" lvl="6" marL="0" algn="l">
              <a:lnSpc>
                <a:spcPct val="100000"/>
              </a:lnSpc>
              <a:spcBef>
                <a:spcPts val="0"/>
              </a:spcBef>
              <a:spcAft>
                <a:spcPts val="0"/>
              </a:spcAft>
              <a:buNone/>
              <a:defRPr b="1" sz="2000">
                <a:solidFill>
                  <a:schemeClr val="lt2"/>
                </a:solidFill>
                <a:latin typeface="Arial"/>
                <a:ea typeface="Arial"/>
                <a:cs typeface="Arial"/>
                <a:sym typeface="Arial"/>
              </a:defRPr>
            </a:lvl7pPr>
            <a:lvl8pPr indent="0" lvl="7" marL="0" algn="l">
              <a:lnSpc>
                <a:spcPct val="100000"/>
              </a:lnSpc>
              <a:spcBef>
                <a:spcPts val="0"/>
              </a:spcBef>
              <a:spcAft>
                <a:spcPts val="0"/>
              </a:spcAft>
              <a:buNone/>
              <a:defRPr b="1" sz="2000">
                <a:solidFill>
                  <a:schemeClr val="lt2"/>
                </a:solidFill>
                <a:latin typeface="Arial"/>
                <a:ea typeface="Arial"/>
                <a:cs typeface="Arial"/>
                <a:sym typeface="Arial"/>
              </a:defRPr>
            </a:lvl8pPr>
            <a:lvl9pPr indent="0" lvl="8" marL="0" algn="l">
              <a:lnSpc>
                <a:spcPct val="100000"/>
              </a:lnSpc>
              <a:spcBef>
                <a:spcPts val="0"/>
              </a:spcBef>
              <a:spcAft>
                <a:spcPts val="0"/>
              </a:spcAft>
              <a:buNone/>
              <a:defRPr b="1" sz="20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19.</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9.pn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pic>
        <p:nvPicPr>
          <p:cNvPr id="26" name="Google Shape;26;p4"/>
          <p:cNvPicPr preferRelativeResize="0"/>
          <p:nvPr>
            <p:ph idx="1" type="body"/>
          </p:nvPr>
        </p:nvPicPr>
        <p:blipFill rotWithShape="1">
          <a:blip r:embed="rId3">
            <a:alphaModFix/>
          </a:blip>
          <a:srcRect b="0" l="0" r="0" t="0"/>
          <a:stretch/>
        </p:blipFill>
        <p:spPr>
          <a:xfrm>
            <a:off x="0" y="0"/>
            <a:ext cx="9144000" cy="1096962"/>
          </a:xfrm>
          <a:prstGeom prst="rect">
            <a:avLst/>
          </a:prstGeom>
          <a:noFill/>
          <a:ln>
            <a:noFill/>
          </a:ln>
        </p:spPr>
      </p:pic>
      <p:sp>
        <p:nvSpPr>
          <p:cNvPr id="27" name="Google Shape;27;p4"/>
          <p:cNvSpPr txBox="1"/>
          <p:nvPr/>
        </p:nvSpPr>
        <p:spPr>
          <a:xfrm>
            <a:off x="1143000" y="2514600"/>
            <a:ext cx="6858000" cy="24066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Chapter 19</a:t>
            </a:r>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Network Layer:</a:t>
            </a:r>
            <a:endParaRPr/>
          </a:p>
          <a:p>
            <a:pPr indent="0" lvl="0" marL="0" marR="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Logical Addressing</a:t>
            </a:r>
            <a:endParaRPr/>
          </a:p>
        </p:txBody>
      </p:sp>
      <p:sp>
        <p:nvSpPr>
          <p:cNvPr id="28" name="Google Shape;28;p4"/>
          <p:cNvSpPr txBox="1"/>
          <p:nvPr/>
        </p:nvSpPr>
        <p:spPr>
          <a:xfrm>
            <a:off x="0" y="6507162"/>
            <a:ext cx="914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1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0" name="Google Shape;170;p1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1" name="Google Shape;171;p1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2" name="Google Shape;172;p1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3" name="Google Shape;173;p1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4" name="Google Shape;174;p1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5" name="Google Shape;175;p1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 name="Google Shape;176;p1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 name="Google Shape;177;p13"/>
          <p:cNvSpPr txBox="1"/>
          <p:nvPr/>
        </p:nvSpPr>
        <p:spPr>
          <a:xfrm>
            <a:off x="228600" y="990600"/>
            <a:ext cx="8686800" cy="5191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Find the error, if any, in the following IPv4 addresses.</a:t>
            </a:r>
            <a:endParaRPr/>
          </a:p>
        </p:txBody>
      </p:sp>
      <p:sp>
        <p:nvSpPr>
          <p:cNvPr id="178" name="Google Shape;178;p13"/>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19.3</a:t>
            </a:r>
            <a:endParaRPr/>
          </a:p>
        </p:txBody>
      </p:sp>
      <p:pic>
        <p:nvPicPr>
          <p:cNvPr id="179" name="Google Shape;179;p13"/>
          <p:cNvPicPr preferRelativeResize="0"/>
          <p:nvPr/>
        </p:nvPicPr>
        <p:blipFill rotWithShape="1">
          <a:blip r:embed="rId3">
            <a:alphaModFix/>
          </a:blip>
          <a:srcRect b="0" l="0" r="0" t="0"/>
          <a:stretch/>
        </p:blipFill>
        <p:spPr>
          <a:xfrm>
            <a:off x="284162" y="1447800"/>
            <a:ext cx="3602037" cy="2074862"/>
          </a:xfrm>
          <a:prstGeom prst="rect">
            <a:avLst/>
          </a:prstGeom>
          <a:noFill/>
          <a:ln>
            <a:noFill/>
          </a:ln>
        </p:spPr>
      </p:pic>
      <p:sp>
        <p:nvSpPr>
          <p:cNvPr id="180" name="Google Shape;180;p13"/>
          <p:cNvSpPr txBox="1"/>
          <p:nvPr/>
        </p:nvSpPr>
        <p:spPr>
          <a:xfrm>
            <a:off x="0" y="3657600"/>
            <a:ext cx="8686800" cy="2654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a.</a:t>
            </a:r>
            <a:r>
              <a:rPr b="1" i="1" lang="en-US" sz="2800" u="none">
                <a:solidFill>
                  <a:schemeClr val="dk1"/>
                </a:solidFill>
                <a:latin typeface="Times New Roman"/>
                <a:ea typeface="Times New Roman"/>
                <a:cs typeface="Times New Roman"/>
                <a:sym typeface="Times New Roman"/>
              </a:rPr>
              <a:t> There must be no leading zero (045).</a:t>
            </a:r>
            <a:endParaRPr/>
          </a:p>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b.</a:t>
            </a:r>
            <a:r>
              <a:rPr b="1" i="1" lang="en-US" sz="2800" u="none">
                <a:solidFill>
                  <a:schemeClr val="dk1"/>
                </a:solidFill>
                <a:latin typeface="Times New Roman"/>
                <a:ea typeface="Times New Roman"/>
                <a:cs typeface="Times New Roman"/>
                <a:sym typeface="Times New Roman"/>
              </a:rPr>
              <a:t> There can be no more than four numbers.</a:t>
            </a:r>
            <a:endParaRPr/>
          </a:p>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c.</a:t>
            </a:r>
            <a:r>
              <a:rPr b="1" i="1" lang="en-US" sz="2800" u="none">
                <a:solidFill>
                  <a:schemeClr val="dk1"/>
                </a:solidFill>
                <a:latin typeface="Times New Roman"/>
                <a:ea typeface="Times New Roman"/>
                <a:cs typeface="Times New Roman"/>
                <a:sym typeface="Times New Roman"/>
              </a:rPr>
              <a:t> Each number needs to be less than or equal to 255.</a:t>
            </a:r>
            <a:endParaRPr/>
          </a:p>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d.</a:t>
            </a:r>
            <a:r>
              <a:rPr b="1" i="1" lang="en-US" sz="2800" u="none">
                <a:solidFill>
                  <a:schemeClr val="dk1"/>
                </a:solidFill>
                <a:latin typeface="Times New Roman"/>
                <a:ea typeface="Times New Roman"/>
                <a:cs typeface="Times New Roman"/>
                <a:sym typeface="Times New Roman"/>
              </a:rPr>
              <a:t> A mixture of binary notation and dotted-decimal</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notation is not allowed.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87" name="Google Shape;187;p1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8" name="Google Shape;188;p14"/>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9" name="Google Shape;189;p1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 name="Google Shape;190;p14"/>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 name="Google Shape;191;p14"/>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 name="Google Shape;192;p1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3" name="Google Shape;193;p14"/>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94" name="Google Shape;194;p14"/>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95" name="Google Shape;195;p14"/>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96" name="Google Shape;196;p14"/>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classful addressing, the address space is divided into five classes:</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A, B, C, D, and E.</a:t>
            </a:r>
            <a:endParaRPr/>
          </a:p>
        </p:txBody>
      </p:sp>
      <p:grpSp>
        <p:nvGrpSpPr>
          <p:cNvPr id="197" name="Google Shape;197;p14"/>
          <p:cNvGrpSpPr/>
          <p:nvPr/>
        </p:nvGrpSpPr>
        <p:grpSpPr>
          <a:xfrm>
            <a:off x="457200" y="1981200"/>
            <a:ext cx="1143000" cy="566737"/>
            <a:chOff x="1200" y="1248"/>
            <a:chExt cx="720" cy="357"/>
          </a:xfrm>
        </p:grpSpPr>
        <p:pic>
          <p:nvPicPr>
            <p:cNvPr id="198" name="Google Shape;198;p1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99" name="Google Shape;199;p1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1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06" name="Google Shape;206;p15"/>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07" name="Google Shape;207;p15"/>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08" name="Google Shape;208;p15"/>
          <p:cNvSpPr txBox="1"/>
          <p:nvPr/>
        </p:nvSpPr>
        <p:spPr>
          <a:xfrm>
            <a:off x="304800" y="381000"/>
            <a:ext cx="7829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19.2  </a:t>
            </a:r>
            <a:r>
              <a:rPr b="1" i="1" lang="en-US" sz="2000" u="none">
                <a:solidFill>
                  <a:schemeClr val="dk1"/>
                </a:solidFill>
                <a:latin typeface="Times New Roman"/>
                <a:ea typeface="Times New Roman"/>
                <a:cs typeface="Times New Roman"/>
                <a:sym typeface="Times New Roman"/>
              </a:rPr>
              <a:t>Finding the classes in binary and dotted-decimal notation</a:t>
            </a:r>
            <a:endParaRPr/>
          </a:p>
        </p:txBody>
      </p:sp>
      <p:cxnSp>
        <p:nvCxnSpPr>
          <p:cNvPr id="209" name="Google Shape;209;p15"/>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10" name="Google Shape;210;p15"/>
          <p:cNvPicPr preferRelativeResize="0"/>
          <p:nvPr/>
        </p:nvPicPr>
        <p:blipFill rotWithShape="1">
          <a:blip r:embed="rId3">
            <a:alphaModFix/>
          </a:blip>
          <a:srcRect b="0" l="0" r="0" t="0"/>
          <a:stretch/>
        </p:blipFill>
        <p:spPr>
          <a:xfrm>
            <a:off x="381000" y="2133600"/>
            <a:ext cx="8226425" cy="28590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1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7" name="Google Shape;217;p1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8" name="Google Shape;218;p16"/>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9" name="Google Shape;219;p1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0" name="Google Shape;220;p16"/>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1" name="Google Shape;221;p16"/>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2" name="Google Shape;222;p1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3" name="Google Shape;223;p16"/>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4" name="Google Shape;224;p16"/>
          <p:cNvSpPr txBox="1"/>
          <p:nvPr/>
        </p:nvSpPr>
        <p:spPr>
          <a:xfrm>
            <a:off x="228600" y="1143000"/>
            <a:ext cx="8686800" cy="22272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Find the class of each address.</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a.</a:t>
            </a:r>
            <a:r>
              <a:rPr b="1" i="1" lang="en-US" sz="2800" u="none">
                <a:solidFill>
                  <a:schemeClr val="dk1"/>
                </a:solidFill>
                <a:latin typeface="Times New Roman"/>
                <a:ea typeface="Times New Roman"/>
                <a:cs typeface="Times New Roman"/>
                <a:sym typeface="Times New Roman"/>
              </a:rPr>
              <a:t>   </a:t>
            </a:r>
            <a:r>
              <a:rPr b="1" i="0" lang="en-US" sz="2800" u="sng">
                <a:solidFill>
                  <a:srgbClr val="009900"/>
                </a:solidFill>
                <a:latin typeface="Times New Roman"/>
                <a:ea typeface="Times New Roman"/>
                <a:cs typeface="Times New Roman"/>
                <a:sym typeface="Times New Roman"/>
              </a:rPr>
              <a:t>0</a:t>
            </a:r>
            <a:r>
              <a:rPr b="0" i="0" lang="en-US" sz="2800" u="none">
                <a:solidFill>
                  <a:schemeClr val="dk1"/>
                </a:solidFill>
                <a:latin typeface="Times New Roman"/>
                <a:ea typeface="Times New Roman"/>
                <a:cs typeface="Times New Roman"/>
                <a:sym typeface="Times New Roman"/>
              </a:rPr>
              <a:t>0000001 00001011 00001011 11101111</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b.</a:t>
            </a:r>
            <a:r>
              <a:rPr b="1" i="1" lang="en-US" sz="2800" u="none">
                <a:solidFill>
                  <a:schemeClr val="dk1"/>
                </a:solidFill>
                <a:latin typeface="Times New Roman"/>
                <a:ea typeface="Times New Roman"/>
                <a:cs typeface="Times New Roman"/>
                <a:sym typeface="Times New Roman"/>
              </a:rPr>
              <a:t>   </a:t>
            </a:r>
            <a:r>
              <a:rPr b="1" i="0" lang="en-US" sz="2800" u="sng">
                <a:solidFill>
                  <a:srgbClr val="009900"/>
                </a:solidFill>
                <a:latin typeface="Times New Roman"/>
                <a:ea typeface="Times New Roman"/>
                <a:cs typeface="Times New Roman"/>
                <a:sym typeface="Times New Roman"/>
              </a:rPr>
              <a:t>110</a:t>
            </a:r>
            <a:r>
              <a:rPr b="0" i="0" lang="en-US" sz="2800" u="none">
                <a:solidFill>
                  <a:schemeClr val="dk1"/>
                </a:solidFill>
                <a:latin typeface="Times New Roman"/>
                <a:ea typeface="Times New Roman"/>
                <a:cs typeface="Times New Roman"/>
                <a:sym typeface="Times New Roman"/>
              </a:rPr>
              <a:t>00001 10000011 00011011 11111111</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c.</a:t>
            </a:r>
            <a:r>
              <a:rPr b="1" i="1" lang="en-US" sz="2800" u="none">
                <a:solidFill>
                  <a:schemeClr val="dk1"/>
                </a:solidFill>
                <a:latin typeface="Times New Roman"/>
                <a:ea typeface="Times New Roman"/>
                <a:cs typeface="Times New Roman"/>
                <a:sym typeface="Times New Roman"/>
              </a:rPr>
              <a:t>   </a:t>
            </a:r>
            <a:r>
              <a:rPr b="1" i="0" lang="en-US" sz="2800" u="sng">
                <a:solidFill>
                  <a:srgbClr val="009900"/>
                </a:solidFill>
                <a:latin typeface="Times New Roman"/>
                <a:ea typeface="Times New Roman"/>
                <a:cs typeface="Times New Roman"/>
                <a:sym typeface="Times New Roman"/>
              </a:rPr>
              <a:t>14</a:t>
            </a:r>
            <a:r>
              <a:rPr b="0" i="0" lang="en-US" sz="2800" u="none">
                <a:solidFill>
                  <a:schemeClr val="dk1"/>
                </a:solidFill>
                <a:latin typeface="Times New Roman"/>
                <a:ea typeface="Times New Roman"/>
                <a:cs typeface="Times New Roman"/>
                <a:sym typeface="Times New Roman"/>
              </a:rPr>
              <a:t>.23.120.8</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d.</a:t>
            </a:r>
            <a:r>
              <a:rPr b="1" i="1" lang="en-US" sz="2800" u="none">
                <a:solidFill>
                  <a:schemeClr val="dk1"/>
                </a:solidFill>
                <a:latin typeface="Times New Roman"/>
                <a:ea typeface="Times New Roman"/>
                <a:cs typeface="Times New Roman"/>
                <a:sym typeface="Times New Roman"/>
              </a:rPr>
              <a:t>   </a:t>
            </a:r>
            <a:r>
              <a:rPr b="1" i="0" lang="en-US" sz="2800" u="sng">
                <a:solidFill>
                  <a:srgbClr val="009900"/>
                </a:solidFill>
                <a:latin typeface="Times New Roman"/>
                <a:ea typeface="Times New Roman"/>
                <a:cs typeface="Times New Roman"/>
                <a:sym typeface="Times New Roman"/>
              </a:rPr>
              <a:t>252</a:t>
            </a:r>
            <a:r>
              <a:rPr b="0" i="0" lang="en-US" sz="2800" u="none">
                <a:solidFill>
                  <a:schemeClr val="dk1"/>
                </a:solidFill>
                <a:latin typeface="Times New Roman"/>
                <a:ea typeface="Times New Roman"/>
                <a:cs typeface="Times New Roman"/>
                <a:sym typeface="Times New Roman"/>
              </a:rPr>
              <a:t>.5.15.111</a:t>
            </a:r>
            <a:endParaRPr/>
          </a:p>
        </p:txBody>
      </p:sp>
      <p:sp>
        <p:nvSpPr>
          <p:cNvPr id="225" name="Google Shape;225;p16"/>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19.4</a:t>
            </a:r>
            <a:endParaRPr/>
          </a:p>
        </p:txBody>
      </p:sp>
      <p:sp>
        <p:nvSpPr>
          <p:cNvPr id="226" name="Google Shape;226;p16"/>
          <p:cNvSpPr txBox="1"/>
          <p:nvPr/>
        </p:nvSpPr>
        <p:spPr>
          <a:xfrm>
            <a:off x="152400" y="3657600"/>
            <a:ext cx="8686800" cy="2654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Solution</a:t>
            </a:r>
            <a:endParaRPr/>
          </a:p>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a.</a:t>
            </a:r>
            <a:r>
              <a:rPr b="1" i="1" lang="en-US" sz="2800" u="none">
                <a:solidFill>
                  <a:schemeClr val="dk1"/>
                </a:solidFill>
                <a:latin typeface="Times New Roman"/>
                <a:ea typeface="Times New Roman"/>
                <a:cs typeface="Times New Roman"/>
                <a:sym typeface="Times New Roman"/>
              </a:rPr>
              <a:t> The first bit is 0. This is a class A address.</a:t>
            </a:r>
            <a:endParaRPr/>
          </a:p>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b.</a:t>
            </a:r>
            <a:r>
              <a:rPr b="1" i="1" lang="en-US" sz="2800" u="none">
                <a:solidFill>
                  <a:schemeClr val="dk1"/>
                </a:solidFill>
                <a:latin typeface="Times New Roman"/>
                <a:ea typeface="Times New Roman"/>
                <a:cs typeface="Times New Roman"/>
                <a:sym typeface="Times New Roman"/>
              </a:rPr>
              <a:t> The first 2 bits are 1; the third bit is 0. This is a class C</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address.</a:t>
            </a:r>
            <a:endParaRPr/>
          </a:p>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c.</a:t>
            </a:r>
            <a:r>
              <a:rPr b="1" i="1" lang="en-US" sz="2800" u="none">
                <a:solidFill>
                  <a:schemeClr val="dk1"/>
                </a:solidFill>
                <a:latin typeface="Times New Roman"/>
                <a:ea typeface="Times New Roman"/>
                <a:cs typeface="Times New Roman"/>
                <a:sym typeface="Times New Roman"/>
              </a:rPr>
              <a:t> The first byte is 14; the class is A.</a:t>
            </a:r>
            <a:endParaRPr/>
          </a:p>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d.</a:t>
            </a:r>
            <a:r>
              <a:rPr b="1" i="1" lang="en-US" sz="2800" u="none">
                <a:solidFill>
                  <a:schemeClr val="dk1"/>
                </a:solidFill>
                <a:latin typeface="Times New Roman"/>
                <a:ea typeface="Times New Roman"/>
                <a:cs typeface="Times New Roman"/>
                <a:sym typeface="Times New Roman"/>
              </a:rPr>
              <a:t> The first byte is 252; the class is 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1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3" name="Google Shape;233;p17"/>
          <p:cNvSpPr txBox="1"/>
          <p:nvPr/>
        </p:nvSpPr>
        <p:spPr>
          <a:xfrm>
            <a:off x="533400" y="1828800"/>
            <a:ext cx="79676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19.1  </a:t>
            </a:r>
            <a:r>
              <a:rPr b="1" i="1" lang="en-US" sz="2000" u="none">
                <a:solidFill>
                  <a:schemeClr val="dk1"/>
                </a:solidFill>
                <a:latin typeface="Times New Roman"/>
                <a:ea typeface="Times New Roman"/>
                <a:cs typeface="Times New Roman"/>
                <a:sym typeface="Times New Roman"/>
              </a:rPr>
              <a:t>Number of blocks and block size in classful IPv4 addressing</a:t>
            </a:r>
            <a:endParaRPr/>
          </a:p>
        </p:txBody>
      </p:sp>
      <p:pic>
        <p:nvPicPr>
          <p:cNvPr id="234" name="Google Shape;234;p17"/>
          <p:cNvPicPr preferRelativeResize="0"/>
          <p:nvPr/>
        </p:nvPicPr>
        <p:blipFill rotWithShape="1">
          <a:blip r:embed="rId3">
            <a:alphaModFix/>
          </a:blip>
          <a:srcRect b="0" l="0" r="0" t="0"/>
          <a:stretch/>
        </p:blipFill>
        <p:spPr>
          <a:xfrm>
            <a:off x="508000" y="2293937"/>
            <a:ext cx="8026400" cy="23542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1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41" name="Google Shape;241;p1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2" name="Google Shape;242;p18"/>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3" name="Google Shape;243;p1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4" name="Google Shape;244;p18"/>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5" name="Google Shape;245;p18"/>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6" name="Google Shape;246;p1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7" name="Google Shape;247;p18"/>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48" name="Google Shape;248;p18"/>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249" name="Google Shape;249;p18"/>
          <p:cNvCxnSpPr/>
          <p:nvPr/>
        </p:nvCxnSpPr>
        <p:spPr>
          <a:xfrm>
            <a:off x="458787" y="3962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250" name="Google Shape;250;p18"/>
          <p:cNvSpPr txBox="1"/>
          <p:nvPr/>
        </p:nvSpPr>
        <p:spPr>
          <a:xfrm>
            <a:off x="495300" y="27590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classful addressing, a large part of the available addresses were wasted.</a:t>
            </a:r>
            <a:endParaRPr/>
          </a:p>
        </p:txBody>
      </p:sp>
      <p:grpSp>
        <p:nvGrpSpPr>
          <p:cNvPr id="251" name="Google Shape;251;p18"/>
          <p:cNvGrpSpPr/>
          <p:nvPr/>
        </p:nvGrpSpPr>
        <p:grpSpPr>
          <a:xfrm>
            <a:off x="457200" y="1981200"/>
            <a:ext cx="1143000" cy="566737"/>
            <a:chOff x="1200" y="1248"/>
            <a:chExt cx="720" cy="357"/>
          </a:xfrm>
        </p:grpSpPr>
        <p:pic>
          <p:nvPicPr>
            <p:cNvPr id="252" name="Google Shape;252;p1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53" name="Google Shape;253;p1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1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60" name="Google Shape;260;p19"/>
          <p:cNvSpPr txBox="1"/>
          <p:nvPr/>
        </p:nvSpPr>
        <p:spPr>
          <a:xfrm>
            <a:off x="533400" y="2209800"/>
            <a:ext cx="56197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19.2  </a:t>
            </a:r>
            <a:r>
              <a:rPr b="1" i="1" lang="en-US" sz="2000" u="none">
                <a:solidFill>
                  <a:schemeClr val="dk1"/>
                </a:solidFill>
                <a:latin typeface="Times New Roman"/>
                <a:ea typeface="Times New Roman"/>
                <a:cs typeface="Times New Roman"/>
                <a:sym typeface="Times New Roman"/>
              </a:rPr>
              <a:t>Default masks for classful addressing</a:t>
            </a:r>
            <a:endParaRPr/>
          </a:p>
        </p:txBody>
      </p:sp>
      <p:pic>
        <p:nvPicPr>
          <p:cNvPr id="261" name="Google Shape;261;p19"/>
          <p:cNvPicPr preferRelativeResize="0"/>
          <p:nvPr/>
        </p:nvPicPr>
        <p:blipFill rotWithShape="1">
          <a:blip r:embed="rId3">
            <a:alphaModFix/>
          </a:blip>
          <a:srcRect b="0" l="0" r="0" t="0"/>
          <a:stretch/>
        </p:blipFill>
        <p:spPr>
          <a:xfrm>
            <a:off x="395287" y="2722562"/>
            <a:ext cx="8291512" cy="16208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2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68" name="Google Shape;268;p2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9" name="Google Shape;269;p2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0" name="Google Shape;270;p2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1" name="Google Shape;271;p2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2" name="Google Shape;272;p2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3" name="Google Shape;273;p2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4" name="Google Shape;274;p20"/>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75" name="Google Shape;275;p20"/>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276" name="Google Shape;276;p20"/>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277" name="Google Shape;277;p20"/>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Classful addressing, which is almost obsolete, is replaced with classless addressing.</a:t>
            </a:r>
            <a:endParaRPr/>
          </a:p>
        </p:txBody>
      </p:sp>
      <p:grpSp>
        <p:nvGrpSpPr>
          <p:cNvPr id="278" name="Google Shape;278;p20"/>
          <p:cNvGrpSpPr/>
          <p:nvPr/>
        </p:nvGrpSpPr>
        <p:grpSpPr>
          <a:xfrm>
            <a:off x="457200" y="1981200"/>
            <a:ext cx="1143000" cy="566737"/>
            <a:chOff x="1200" y="1248"/>
            <a:chExt cx="720" cy="357"/>
          </a:xfrm>
        </p:grpSpPr>
        <p:pic>
          <p:nvPicPr>
            <p:cNvPr id="279" name="Google Shape;279;p20"/>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80" name="Google Shape;280;p20"/>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2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87" name="Google Shape;287;p2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8" name="Google Shape;288;p2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9" name="Google Shape;289;p2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0" name="Google Shape;290;p2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1" name="Google Shape;291;p2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2" name="Google Shape;292;p2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3" name="Google Shape;293;p2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4" name="Google Shape;294;p21"/>
          <p:cNvSpPr txBox="1"/>
          <p:nvPr/>
        </p:nvSpPr>
        <p:spPr>
          <a:xfrm>
            <a:off x="228600" y="1143000"/>
            <a:ext cx="8686800" cy="43624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19.3 shows a block of addresses, in both binary and dotted-decimal notation, granted to a small business that needs 16 addresses.</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can see that the restrictions are applied to this block. The addresses are contiguous. The number of addresses is a power of 2 (16 = 2</a:t>
            </a:r>
            <a:r>
              <a:rPr b="1" baseline="30000" i="1" lang="en-US" sz="2800" u="none">
                <a:solidFill>
                  <a:schemeClr val="dk1"/>
                </a:solidFill>
                <a:latin typeface="Times New Roman"/>
                <a:ea typeface="Times New Roman"/>
                <a:cs typeface="Times New Roman"/>
                <a:sym typeface="Times New Roman"/>
              </a:rPr>
              <a:t>4</a:t>
            </a:r>
            <a:r>
              <a:rPr b="1" i="1" lang="en-US" sz="2800" u="none">
                <a:solidFill>
                  <a:schemeClr val="dk1"/>
                </a:solidFill>
                <a:latin typeface="Times New Roman"/>
                <a:ea typeface="Times New Roman"/>
                <a:cs typeface="Times New Roman"/>
                <a:sym typeface="Times New Roman"/>
              </a:rPr>
              <a:t>), and the first address is divisible by 16. The first address, when converted to a decimal number, is 3,440,387,360, which when divided by 16 results in 215,024,210. </a:t>
            </a:r>
            <a:endParaRPr/>
          </a:p>
        </p:txBody>
      </p:sp>
      <p:sp>
        <p:nvSpPr>
          <p:cNvPr id="295" name="Google Shape;295;p21"/>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2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02" name="Google Shape;302;p2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03" name="Google Shape;303;p2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04" name="Google Shape;304;p22"/>
          <p:cNvSpPr txBox="1"/>
          <p:nvPr/>
        </p:nvSpPr>
        <p:spPr>
          <a:xfrm>
            <a:off x="304800" y="381000"/>
            <a:ext cx="75914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19.3  </a:t>
            </a:r>
            <a:r>
              <a:rPr b="1" i="1" lang="en-US" sz="2000" u="none">
                <a:solidFill>
                  <a:schemeClr val="dk1"/>
                </a:solidFill>
                <a:latin typeface="Times New Roman"/>
                <a:ea typeface="Times New Roman"/>
                <a:cs typeface="Times New Roman"/>
                <a:sym typeface="Times New Roman"/>
              </a:rPr>
              <a:t>A block of 16 addresses granted to a small organization</a:t>
            </a:r>
            <a:endParaRPr/>
          </a:p>
        </p:txBody>
      </p:sp>
      <p:cxnSp>
        <p:nvCxnSpPr>
          <p:cNvPr id="305" name="Google Shape;305;p2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06" name="Google Shape;306;p22"/>
          <p:cNvPicPr preferRelativeResize="0"/>
          <p:nvPr/>
        </p:nvPicPr>
        <p:blipFill rotWithShape="1">
          <a:blip r:embed="rId3">
            <a:alphaModFix/>
          </a:blip>
          <a:srcRect b="0" l="0" r="0" t="0"/>
          <a:stretch/>
        </p:blipFill>
        <p:spPr>
          <a:xfrm>
            <a:off x="450850" y="2057400"/>
            <a:ext cx="8235950" cy="23415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5" name="Google Shape;35;p5"/>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 name="Google Shape;36;p5"/>
          <p:cNvSpPr txBox="1"/>
          <p:nvPr/>
        </p:nvSpPr>
        <p:spPr>
          <a:xfrm>
            <a:off x="228600" y="406400"/>
            <a:ext cx="45418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19-1   IPv4 ADDRESSES</a:t>
            </a:r>
            <a:endParaRPr/>
          </a:p>
        </p:txBody>
      </p:sp>
      <p:sp>
        <p:nvSpPr>
          <p:cNvPr id="37" name="Google Shape;37;p5"/>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 name="Google Shape;38;p5"/>
          <p:cNvSpPr txBox="1"/>
          <p:nvPr/>
        </p:nvSpPr>
        <p:spPr>
          <a:xfrm>
            <a:off x="304800" y="1600200"/>
            <a:ext cx="8229600" cy="137318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a:t>
            </a:r>
            <a:r>
              <a:rPr b="1" i="1" lang="en-US" sz="2800" u="none">
                <a:solidFill>
                  <a:schemeClr val="hlink"/>
                </a:solidFill>
                <a:latin typeface="Times New Roman"/>
                <a:ea typeface="Times New Roman"/>
                <a:cs typeface="Times New Roman"/>
                <a:sym typeface="Times New Roman"/>
              </a:rPr>
              <a:t>IPv4 address</a:t>
            </a:r>
            <a:r>
              <a:rPr b="1" i="1" lang="en-US" sz="2800" u="none">
                <a:solidFill>
                  <a:schemeClr val="dk1"/>
                </a:solidFill>
                <a:latin typeface="Times New Roman"/>
                <a:ea typeface="Times New Roman"/>
                <a:cs typeface="Times New Roman"/>
                <a:sym typeface="Times New Roman"/>
              </a:rPr>
              <a:t> is a </a:t>
            </a:r>
            <a:r>
              <a:rPr b="1" i="1" lang="en-US" sz="2800" u="none">
                <a:solidFill>
                  <a:schemeClr val="folHlink"/>
                </a:solidFill>
                <a:latin typeface="Times New Roman"/>
                <a:ea typeface="Times New Roman"/>
                <a:cs typeface="Times New Roman"/>
                <a:sym typeface="Times New Roman"/>
              </a:rPr>
              <a:t>32-bit</a:t>
            </a:r>
            <a:r>
              <a:rPr b="1" i="1" lang="en-US" sz="2800" u="none">
                <a:solidFill>
                  <a:schemeClr val="dk1"/>
                </a:solidFill>
                <a:latin typeface="Times New Roman"/>
                <a:ea typeface="Times New Roman"/>
                <a:cs typeface="Times New Roman"/>
                <a:sym typeface="Times New Roman"/>
              </a:rPr>
              <a:t> address that uniquely and universally defines the connection of a device (for example, a computer or a router) to the Internet.</a:t>
            </a:r>
            <a:endParaRPr/>
          </a:p>
        </p:txBody>
      </p:sp>
      <p:sp>
        <p:nvSpPr>
          <p:cNvPr id="39" name="Google Shape;39;p5"/>
          <p:cNvSpPr txBox="1"/>
          <p:nvPr/>
        </p:nvSpPr>
        <p:spPr>
          <a:xfrm>
            <a:off x="304800" y="3905250"/>
            <a:ext cx="6705600" cy="191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Address Space</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Notations</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Classful Addressing</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Classless Addressing</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Network Address Translation (NAT)</a:t>
            </a:r>
            <a:endParaRPr/>
          </a:p>
        </p:txBody>
      </p:sp>
      <p:sp>
        <p:nvSpPr>
          <p:cNvPr id="40" name="Google Shape;40;p5"/>
          <p:cNvSpPr txBox="1"/>
          <p:nvPr/>
        </p:nvSpPr>
        <p:spPr>
          <a:xfrm>
            <a:off x="317500" y="34290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2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13" name="Google Shape;313;p2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4" name="Google Shape;314;p2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5" name="Google Shape;315;p2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6" name="Google Shape;316;p2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7" name="Google Shape;317;p2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8" name="Google Shape;318;p2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9" name="Google Shape;319;p2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20" name="Google Shape;320;p23"/>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21" name="Google Shape;321;p23"/>
          <p:cNvCxnSpPr/>
          <p:nvPr/>
        </p:nvCxnSpPr>
        <p:spPr>
          <a:xfrm>
            <a:off x="458787" y="5410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22" name="Google Shape;322;p23"/>
          <p:cNvSpPr txBox="1"/>
          <p:nvPr/>
        </p:nvSpPr>
        <p:spPr>
          <a:xfrm>
            <a:off x="495300" y="2759075"/>
            <a:ext cx="8077200" cy="25288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IPv4 addressing, a block of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addresses can be defined as</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x.y.z.t /</a:t>
            </a:r>
            <a:r>
              <a:rPr b="1" i="1" lang="en-US" sz="3200" u="none">
                <a:solidFill>
                  <a:schemeClr val="dk1"/>
                </a:solidFill>
                <a:latin typeface="Arial"/>
                <a:ea typeface="Arial"/>
                <a:cs typeface="Arial"/>
                <a:sym typeface="Arial"/>
              </a:rPr>
              <a:t>n</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which x.y.z.t defines one of the addresses and the /</a:t>
            </a:r>
            <a:r>
              <a:rPr b="1" i="1" lang="en-US" sz="3200" u="none">
                <a:solidFill>
                  <a:schemeClr val="dk1"/>
                </a:solidFill>
                <a:latin typeface="Arial"/>
                <a:ea typeface="Arial"/>
                <a:cs typeface="Arial"/>
                <a:sym typeface="Arial"/>
              </a:rPr>
              <a:t>n</a:t>
            </a:r>
            <a:r>
              <a:rPr b="1" i="0" lang="en-US" sz="3200" u="none">
                <a:solidFill>
                  <a:schemeClr val="dk1"/>
                </a:solidFill>
                <a:latin typeface="Arial"/>
                <a:ea typeface="Arial"/>
                <a:cs typeface="Arial"/>
                <a:sym typeface="Arial"/>
              </a:rPr>
              <a:t> defines the mask.</a:t>
            </a:r>
            <a:endParaRPr/>
          </a:p>
        </p:txBody>
      </p:sp>
      <p:grpSp>
        <p:nvGrpSpPr>
          <p:cNvPr id="323" name="Google Shape;323;p23"/>
          <p:cNvGrpSpPr/>
          <p:nvPr/>
        </p:nvGrpSpPr>
        <p:grpSpPr>
          <a:xfrm>
            <a:off x="457200" y="1981200"/>
            <a:ext cx="1143000" cy="566737"/>
            <a:chOff x="1200" y="1248"/>
            <a:chExt cx="720" cy="357"/>
          </a:xfrm>
        </p:grpSpPr>
        <p:pic>
          <p:nvPicPr>
            <p:cNvPr id="324" name="Google Shape;324;p23"/>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25" name="Google Shape;325;p23"/>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2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32" name="Google Shape;332;p2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3" name="Google Shape;333;p24"/>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4" name="Google Shape;334;p2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5" name="Google Shape;335;p24"/>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6" name="Google Shape;336;p24"/>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7" name="Google Shape;337;p2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8" name="Google Shape;338;p24"/>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39" name="Google Shape;339;p24"/>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40" name="Google Shape;340;p24"/>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41" name="Google Shape;341;p24"/>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first address in the block can be found by setting the rightmost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32 − </a:t>
            </a:r>
            <a:r>
              <a:rPr b="1" i="1" lang="en-US" sz="3200" u="none">
                <a:solidFill>
                  <a:schemeClr val="dk1"/>
                </a:solidFill>
                <a:latin typeface="Arial"/>
                <a:ea typeface="Arial"/>
                <a:cs typeface="Arial"/>
                <a:sym typeface="Arial"/>
              </a:rPr>
              <a:t>n</a:t>
            </a:r>
            <a:r>
              <a:rPr b="1" i="0" lang="en-US" sz="3200" u="none">
                <a:solidFill>
                  <a:schemeClr val="dk1"/>
                </a:solidFill>
                <a:latin typeface="Arial"/>
                <a:ea typeface="Arial"/>
                <a:cs typeface="Arial"/>
                <a:sym typeface="Arial"/>
              </a:rPr>
              <a:t> bits to 0s.</a:t>
            </a:r>
            <a:endParaRPr/>
          </a:p>
        </p:txBody>
      </p:sp>
      <p:grpSp>
        <p:nvGrpSpPr>
          <p:cNvPr id="342" name="Google Shape;342;p24"/>
          <p:cNvGrpSpPr/>
          <p:nvPr/>
        </p:nvGrpSpPr>
        <p:grpSpPr>
          <a:xfrm>
            <a:off x="457200" y="1981200"/>
            <a:ext cx="1143000" cy="566737"/>
            <a:chOff x="1200" y="1248"/>
            <a:chExt cx="720" cy="357"/>
          </a:xfrm>
        </p:grpSpPr>
        <p:pic>
          <p:nvPicPr>
            <p:cNvPr id="343" name="Google Shape;343;p2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44" name="Google Shape;344;p2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2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51" name="Google Shape;351;p2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2" name="Google Shape;352;p25"/>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3" name="Google Shape;353;p2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4" name="Google Shape;354;p25"/>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5" name="Google Shape;355;p25"/>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6" name="Google Shape;356;p2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7" name="Google Shape;357;p25"/>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8" name="Google Shape;358;p25"/>
          <p:cNvSpPr txBox="1"/>
          <p:nvPr/>
        </p:nvSpPr>
        <p:spPr>
          <a:xfrm>
            <a:off x="228600" y="1143000"/>
            <a:ext cx="8686800" cy="52165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block of addresses is granted to a small organization. We know that one of the addresses is 205.16.37.39/28. What is the first address in the block?</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binary representation of the given address is</a:t>
            </a:r>
            <a:endParaRPr/>
          </a:p>
          <a:p>
            <a:pPr indent="0" lvl="0" marL="0" marR="0" rtl="0" algn="ctr">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11001101   00010000   00100101   00100111</a:t>
            </a:r>
            <a:endParaRPr/>
          </a:p>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If we set 32−28 rightmost bits to 0, we get </a:t>
            </a:r>
            <a:endParaRPr/>
          </a:p>
          <a:p>
            <a:pPr indent="0" lvl="0" marL="0" marR="0" rtl="0" algn="ctr">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11001101    00010000    00100101   0010000</a:t>
            </a:r>
            <a:r>
              <a:rPr b="1" i="1" lang="en-US" sz="2800" u="none">
                <a:solidFill>
                  <a:schemeClr val="dk1"/>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or </a:t>
            </a:r>
            <a:br>
              <a:rPr b="1" i="1" lang="en-US" sz="2800" u="none">
                <a:solidFill>
                  <a:schemeClr val="dk1"/>
                </a:solidFill>
                <a:latin typeface="Times New Roman"/>
                <a:ea typeface="Times New Roman"/>
                <a:cs typeface="Times New Roman"/>
                <a:sym typeface="Times New Roman"/>
              </a:rPr>
            </a:br>
            <a:r>
              <a:rPr b="1" i="1" lang="en-US" sz="2800" u="none">
                <a:solidFill>
                  <a:schemeClr val="folHlink"/>
                </a:solidFill>
                <a:latin typeface="Times New Roman"/>
                <a:ea typeface="Times New Roman"/>
                <a:cs typeface="Times New Roman"/>
                <a:sym typeface="Times New Roman"/>
              </a:rPr>
              <a:t>205.16.37.32</a:t>
            </a:r>
            <a:r>
              <a:rPr b="1" i="1"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This is actually the block shown in Figure 19.3.</a:t>
            </a:r>
            <a:endParaRPr/>
          </a:p>
        </p:txBody>
      </p:sp>
      <p:sp>
        <p:nvSpPr>
          <p:cNvPr id="359" name="Google Shape;359;p25"/>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sp>
        <p:nvSpPr>
          <p:cNvPr id="365" name="Google Shape;365;p2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66" name="Google Shape;366;p2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7" name="Google Shape;367;p26"/>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8" name="Google Shape;368;p2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9" name="Google Shape;369;p26"/>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0" name="Google Shape;370;p26"/>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1" name="Google Shape;371;p2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2" name="Google Shape;372;p26"/>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73" name="Google Shape;373;p26"/>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74" name="Google Shape;374;p26"/>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75" name="Google Shape;375;p26"/>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last address in the block can be found by setting the rightmost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32 − n bits to 1s.</a:t>
            </a:r>
            <a:endParaRPr/>
          </a:p>
        </p:txBody>
      </p:sp>
      <p:grpSp>
        <p:nvGrpSpPr>
          <p:cNvPr id="376" name="Google Shape;376;p26"/>
          <p:cNvGrpSpPr/>
          <p:nvPr/>
        </p:nvGrpSpPr>
        <p:grpSpPr>
          <a:xfrm>
            <a:off x="457200" y="1981200"/>
            <a:ext cx="1143000" cy="566737"/>
            <a:chOff x="1200" y="1248"/>
            <a:chExt cx="720" cy="357"/>
          </a:xfrm>
        </p:grpSpPr>
        <p:pic>
          <p:nvPicPr>
            <p:cNvPr id="377" name="Google Shape;377;p2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78" name="Google Shape;378;p2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sp>
        <p:nvSpPr>
          <p:cNvPr id="384" name="Google Shape;384;p2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85" name="Google Shape;385;p2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6" name="Google Shape;386;p27"/>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7" name="Google Shape;387;p2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8" name="Google Shape;388;p27"/>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9" name="Google Shape;389;p27"/>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0" name="Google Shape;390;p2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1" name="Google Shape;391;p27"/>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2" name="Google Shape;392;p27"/>
          <p:cNvSpPr txBox="1"/>
          <p:nvPr/>
        </p:nvSpPr>
        <p:spPr>
          <a:xfrm>
            <a:off x="228600" y="1143000"/>
            <a:ext cx="8686800" cy="43624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Find the last address for the block in Example 19.6.</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binary representation of the given address is</a:t>
            </a:r>
            <a:endParaRPr/>
          </a:p>
          <a:p>
            <a:pPr indent="0" lvl="0" marL="0" marR="0" rtl="0" algn="ctr">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11001101    00010000    00100101    00100111</a:t>
            </a:r>
            <a:endParaRPr/>
          </a:p>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If we set 32 − 28 rightmost bits to 1, we get </a:t>
            </a:r>
            <a:endParaRPr/>
          </a:p>
          <a:p>
            <a:pPr indent="0" lvl="0" marL="0" marR="0" rtl="0" algn="ctr">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11001101 00010000 00100101 00101111</a:t>
            </a:r>
            <a:r>
              <a:rPr b="1" i="1" lang="en-US" sz="2800" u="none">
                <a:solidFill>
                  <a:schemeClr val="dk1"/>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or </a:t>
            </a:r>
            <a:endParaRPr/>
          </a:p>
          <a:p>
            <a:pPr indent="0" lvl="0" marL="0" marR="0" rtl="0" algn="ctr">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205.16.37.47</a:t>
            </a:r>
            <a:endParaRPr/>
          </a:p>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This is actually the block shown in Figure 19.3.</a:t>
            </a:r>
            <a:endParaRPr/>
          </a:p>
        </p:txBody>
      </p:sp>
      <p:sp>
        <p:nvSpPr>
          <p:cNvPr id="393" name="Google Shape;393;p27"/>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2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00" name="Google Shape;400;p2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1" name="Google Shape;401;p28"/>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2" name="Google Shape;402;p2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3" name="Google Shape;403;p28"/>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4" name="Google Shape;404;p28"/>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5" name="Google Shape;405;p2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6" name="Google Shape;406;p28"/>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07" name="Google Shape;407;p28"/>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408" name="Google Shape;408;p28"/>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409" name="Google Shape;409;p28"/>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number of addresses in the block can be found by using the formula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2</a:t>
            </a:r>
            <a:r>
              <a:rPr b="1" baseline="30000" i="0" lang="en-US" sz="3200" u="none">
                <a:solidFill>
                  <a:schemeClr val="dk1"/>
                </a:solidFill>
                <a:latin typeface="Arial"/>
                <a:ea typeface="Arial"/>
                <a:cs typeface="Arial"/>
                <a:sym typeface="Arial"/>
              </a:rPr>
              <a:t>32−n</a:t>
            </a:r>
            <a:r>
              <a:rPr b="1" i="0" lang="en-US" sz="3200" u="none">
                <a:solidFill>
                  <a:schemeClr val="dk1"/>
                </a:solidFill>
                <a:latin typeface="Arial"/>
                <a:ea typeface="Arial"/>
                <a:cs typeface="Arial"/>
                <a:sym typeface="Arial"/>
              </a:rPr>
              <a:t>.</a:t>
            </a:r>
            <a:endParaRPr/>
          </a:p>
        </p:txBody>
      </p:sp>
      <p:grpSp>
        <p:nvGrpSpPr>
          <p:cNvPr id="410" name="Google Shape;410;p28"/>
          <p:cNvGrpSpPr/>
          <p:nvPr/>
        </p:nvGrpSpPr>
        <p:grpSpPr>
          <a:xfrm>
            <a:off x="457200" y="1981200"/>
            <a:ext cx="1143000" cy="566737"/>
            <a:chOff x="1200" y="1248"/>
            <a:chExt cx="720" cy="357"/>
          </a:xfrm>
        </p:grpSpPr>
        <p:pic>
          <p:nvPicPr>
            <p:cNvPr id="411" name="Google Shape;411;p2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412" name="Google Shape;412;p2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7" name="Shape 417"/>
        <p:cNvGrpSpPr/>
        <p:nvPr/>
      </p:nvGrpSpPr>
      <p:grpSpPr>
        <a:xfrm>
          <a:off x="0" y="0"/>
          <a:ext cx="0" cy="0"/>
          <a:chOff x="0" y="0"/>
          <a:chExt cx="0" cy="0"/>
        </a:xfrm>
      </p:grpSpPr>
      <p:sp>
        <p:nvSpPr>
          <p:cNvPr id="418" name="Google Shape;418;p2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19" name="Google Shape;419;p2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0" name="Google Shape;420;p29"/>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1" name="Google Shape;421;p2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2" name="Google Shape;422;p29"/>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3" name="Google Shape;423;p29"/>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4" name="Google Shape;424;p2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5" name="Google Shape;425;p29"/>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6" name="Google Shape;426;p29"/>
          <p:cNvSpPr txBox="1"/>
          <p:nvPr/>
        </p:nvSpPr>
        <p:spPr>
          <a:xfrm>
            <a:off x="228600" y="1143000"/>
            <a:ext cx="8686800" cy="5191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Find the number of addresses in Example 19.6.</a:t>
            </a:r>
            <a:endParaRPr/>
          </a:p>
        </p:txBody>
      </p:sp>
      <p:sp>
        <p:nvSpPr>
          <p:cNvPr id="427" name="Google Shape;427;p29"/>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19.8</a:t>
            </a:r>
            <a:endParaRPr/>
          </a:p>
        </p:txBody>
      </p:sp>
      <p:sp>
        <p:nvSpPr>
          <p:cNvPr id="428" name="Google Shape;428;p29"/>
          <p:cNvSpPr txBox="1"/>
          <p:nvPr/>
        </p:nvSpPr>
        <p:spPr>
          <a:xfrm>
            <a:off x="228600" y="2057400"/>
            <a:ext cx="8686800" cy="13731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value of n is 28, which means that number</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of addresses is 2 </a:t>
            </a:r>
            <a:r>
              <a:rPr b="1" baseline="30000" i="1" lang="en-US" sz="2800" u="none">
                <a:solidFill>
                  <a:schemeClr val="dk1"/>
                </a:solidFill>
                <a:latin typeface="Times New Roman"/>
                <a:ea typeface="Times New Roman"/>
                <a:cs typeface="Times New Roman"/>
                <a:sym typeface="Times New Roman"/>
              </a:rPr>
              <a:t>32−28</a:t>
            </a:r>
            <a:r>
              <a:rPr b="1" i="1" lang="en-US" sz="2800" u="none">
                <a:solidFill>
                  <a:schemeClr val="dk1"/>
                </a:solidFill>
                <a:latin typeface="Times New Roman"/>
                <a:ea typeface="Times New Roman"/>
                <a:cs typeface="Times New Roman"/>
                <a:sym typeface="Times New Roman"/>
              </a:rPr>
              <a:t> or 16.</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3" name="Shape 433"/>
        <p:cNvGrpSpPr/>
        <p:nvPr/>
      </p:nvGrpSpPr>
      <p:grpSpPr>
        <a:xfrm>
          <a:off x="0" y="0"/>
          <a:ext cx="0" cy="0"/>
          <a:chOff x="0" y="0"/>
          <a:chExt cx="0" cy="0"/>
        </a:xfrm>
      </p:grpSpPr>
      <p:sp>
        <p:nvSpPr>
          <p:cNvPr id="434" name="Google Shape;434;p3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35" name="Google Shape;435;p3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6" name="Google Shape;436;p3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7" name="Google Shape;437;p3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8" name="Google Shape;438;p3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9" name="Google Shape;439;p3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0" name="Google Shape;440;p3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1" name="Google Shape;441;p30"/>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2" name="Google Shape;442;p30"/>
          <p:cNvSpPr txBox="1"/>
          <p:nvPr/>
        </p:nvSpPr>
        <p:spPr>
          <a:xfrm>
            <a:off x="228600" y="914400"/>
            <a:ext cx="8686800" cy="56435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Another way to find the first address, the last address, and the number of addresses is to represent the mask as a 32-bit binary (or 8-digit hexadecimal) number. This is particularly useful when we are writing a program to find these pieces of information. In Example 19.5 the /28 can be represented as </a:t>
            </a:r>
            <a:endParaRPr/>
          </a:p>
          <a:p>
            <a:pPr indent="0" lvl="0" marL="0" marR="0" rtl="0" algn="ctr">
              <a:lnSpc>
                <a:spcPct val="100000"/>
              </a:lnSpc>
              <a:spcBef>
                <a:spcPts val="0"/>
              </a:spcBef>
              <a:spcAft>
                <a:spcPts val="0"/>
              </a:spcAft>
              <a:buClr>
                <a:schemeClr val="folHlink"/>
              </a:buClr>
              <a:buSzPts val="2800"/>
              <a:buFont typeface="Times New Roman"/>
              <a:buNone/>
            </a:pPr>
            <a:r>
              <a:rPr b="1" i="1" lang="en-US" sz="2800" u="none">
                <a:solidFill>
                  <a:schemeClr val="folHlink"/>
                </a:solidFill>
                <a:latin typeface="Times New Roman"/>
                <a:ea typeface="Times New Roman"/>
                <a:cs typeface="Times New Roman"/>
                <a:sym typeface="Times New Roman"/>
              </a:rPr>
              <a:t>11111111  11111111  11111111  11110000</a:t>
            </a:r>
            <a:r>
              <a:rPr b="1" i="1" lang="en-US" sz="28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(twenty-eight 1s and four 0s). </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Find</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a.</a:t>
            </a:r>
            <a:r>
              <a:rPr b="1" i="1" lang="en-US" sz="2800" u="none">
                <a:solidFill>
                  <a:schemeClr val="dk1"/>
                </a:solidFill>
                <a:latin typeface="Times New Roman"/>
                <a:ea typeface="Times New Roman"/>
                <a:cs typeface="Times New Roman"/>
                <a:sym typeface="Times New Roman"/>
              </a:rPr>
              <a:t> The first address</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b.</a:t>
            </a:r>
            <a:r>
              <a:rPr b="1" i="1" lang="en-US" sz="2800" u="none">
                <a:solidFill>
                  <a:schemeClr val="dk1"/>
                </a:solidFill>
                <a:latin typeface="Times New Roman"/>
                <a:ea typeface="Times New Roman"/>
                <a:cs typeface="Times New Roman"/>
                <a:sym typeface="Times New Roman"/>
              </a:rPr>
              <a:t> The last address</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c.</a:t>
            </a:r>
            <a:r>
              <a:rPr b="1" i="1" lang="en-US" sz="2800" u="none">
                <a:solidFill>
                  <a:schemeClr val="dk1"/>
                </a:solidFill>
                <a:latin typeface="Times New Roman"/>
                <a:ea typeface="Times New Roman"/>
                <a:cs typeface="Times New Roman"/>
                <a:sym typeface="Times New Roman"/>
              </a:rPr>
              <a:t> The number of addresses.</a:t>
            </a:r>
            <a:endParaRPr/>
          </a:p>
        </p:txBody>
      </p:sp>
      <p:sp>
        <p:nvSpPr>
          <p:cNvPr id="443" name="Google Shape;443;p30"/>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19.9</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8" name="Shape 448"/>
        <p:cNvGrpSpPr/>
        <p:nvPr/>
      </p:nvGrpSpPr>
      <p:grpSpPr>
        <a:xfrm>
          <a:off x="0" y="0"/>
          <a:ext cx="0" cy="0"/>
          <a:chOff x="0" y="0"/>
          <a:chExt cx="0" cy="0"/>
        </a:xfrm>
      </p:grpSpPr>
      <p:sp>
        <p:nvSpPr>
          <p:cNvPr id="449" name="Google Shape;449;p3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50" name="Google Shape;450;p3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1" name="Google Shape;451;p3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2" name="Google Shape;452;p3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3" name="Google Shape;453;p3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4" name="Google Shape;454;p3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5" name="Google Shape;455;p3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6" name="Google Shape;456;p3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7" name="Google Shape;457;p31"/>
          <p:cNvSpPr txBox="1"/>
          <p:nvPr/>
        </p:nvSpPr>
        <p:spPr>
          <a:xfrm>
            <a:off x="228600" y="1295400"/>
            <a:ext cx="8686800" cy="22272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a.</a:t>
            </a:r>
            <a:r>
              <a:rPr b="1" i="1" lang="en-US" sz="2800" u="none">
                <a:solidFill>
                  <a:schemeClr val="dk1"/>
                </a:solidFill>
                <a:latin typeface="Times New Roman"/>
                <a:ea typeface="Times New Roman"/>
                <a:cs typeface="Times New Roman"/>
                <a:sym typeface="Times New Roman"/>
              </a:rPr>
              <a:t> The first address can be found by ANDing the given</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addresses with the mask. ANDing here is done bit by</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bit. The result of ANDing 2 bits is 1 if both bits are 1s;</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the result is 0 otherwise.</a:t>
            </a:r>
            <a:endParaRPr/>
          </a:p>
        </p:txBody>
      </p:sp>
      <p:sp>
        <p:nvSpPr>
          <p:cNvPr id="458" name="Google Shape;458;p31"/>
          <p:cNvSpPr txBox="1"/>
          <p:nvPr/>
        </p:nvSpPr>
        <p:spPr>
          <a:xfrm>
            <a:off x="1143000" y="0"/>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19.9 (continued)</a:t>
            </a:r>
            <a:endParaRPr/>
          </a:p>
        </p:txBody>
      </p:sp>
      <p:pic>
        <p:nvPicPr>
          <p:cNvPr id="459" name="Google Shape;459;p31"/>
          <p:cNvPicPr preferRelativeResize="0"/>
          <p:nvPr/>
        </p:nvPicPr>
        <p:blipFill rotWithShape="1">
          <a:blip r:embed="rId3">
            <a:alphaModFix/>
          </a:blip>
          <a:srcRect b="0" l="0" r="0" t="0"/>
          <a:stretch/>
        </p:blipFill>
        <p:spPr>
          <a:xfrm>
            <a:off x="728662" y="3857625"/>
            <a:ext cx="8034337" cy="132397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4" name="Shape 464"/>
        <p:cNvGrpSpPr/>
        <p:nvPr/>
      </p:nvGrpSpPr>
      <p:grpSpPr>
        <a:xfrm>
          <a:off x="0" y="0"/>
          <a:ext cx="0" cy="0"/>
          <a:chOff x="0" y="0"/>
          <a:chExt cx="0" cy="0"/>
        </a:xfrm>
      </p:grpSpPr>
      <p:sp>
        <p:nvSpPr>
          <p:cNvPr id="465" name="Google Shape;465;p3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66" name="Google Shape;466;p3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7" name="Google Shape;467;p32"/>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8" name="Google Shape;468;p3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9" name="Google Shape;469;p32"/>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0" name="Google Shape;470;p32"/>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1" name="Google Shape;471;p3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2" name="Google Shape;472;p32"/>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3" name="Google Shape;473;p32"/>
          <p:cNvSpPr txBox="1"/>
          <p:nvPr/>
        </p:nvSpPr>
        <p:spPr>
          <a:xfrm>
            <a:off x="228600" y="1143000"/>
            <a:ext cx="8686800" cy="2654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b.</a:t>
            </a:r>
            <a:r>
              <a:rPr b="1" i="1" lang="en-US" sz="2800" u="none">
                <a:solidFill>
                  <a:schemeClr val="dk1"/>
                </a:solidFill>
                <a:latin typeface="Times New Roman"/>
                <a:ea typeface="Times New Roman"/>
                <a:cs typeface="Times New Roman"/>
                <a:sym typeface="Times New Roman"/>
              </a:rPr>
              <a:t> The last address can be found by ORing the given</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addresses with the complement of the mask. ORing</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here is done bit by bit. The result of ORing 2 bits is 0 if</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both bits are 0s; the result is 1 otherwise. The</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complement of a number is found by changing each 1</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to 0 and each 0 to 1.</a:t>
            </a:r>
            <a:endParaRPr/>
          </a:p>
        </p:txBody>
      </p:sp>
      <p:sp>
        <p:nvSpPr>
          <p:cNvPr id="474" name="Google Shape;474;p32"/>
          <p:cNvSpPr txBox="1"/>
          <p:nvPr/>
        </p:nvSpPr>
        <p:spPr>
          <a:xfrm>
            <a:off x="1143000" y="0"/>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19.9 (continued)</a:t>
            </a:r>
            <a:endParaRPr/>
          </a:p>
        </p:txBody>
      </p:sp>
      <p:pic>
        <p:nvPicPr>
          <p:cNvPr id="475" name="Google Shape;475;p32"/>
          <p:cNvPicPr preferRelativeResize="0"/>
          <p:nvPr/>
        </p:nvPicPr>
        <p:blipFill rotWithShape="1">
          <a:blip r:embed="rId3">
            <a:alphaModFix/>
          </a:blip>
          <a:srcRect b="0" l="0" r="0" t="0"/>
          <a:stretch/>
        </p:blipFill>
        <p:spPr>
          <a:xfrm>
            <a:off x="228600" y="4086225"/>
            <a:ext cx="8702675" cy="132397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7" name="Google Shape;47;p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 name="Google Shape;48;p6"/>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 name="Google Shape;49;p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 name="Google Shape;50;p6"/>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 name="Google Shape;51;p6"/>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 name="Google Shape;52;p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 name="Google Shape;53;p6"/>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4" name="Google Shape;54;p6"/>
          <p:cNvCxnSpPr/>
          <p:nvPr/>
        </p:nvCxnSpPr>
        <p:spPr>
          <a:xfrm>
            <a:off x="457200" y="31242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55" name="Google Shape;55;p6"/>
          <p:cNvCxnSpPr/>
          <p:nvPr/>
        </p:nvCxnSpPr>
        <p:spPr>
          <a:xfrm>
            <a:off x="458787" y="3886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56" name="Google Shape;56;p6"/>
          <p:cNvSpPr txBox="1"/>
          <p:nvPr/>
        </p:nvSpPr>
        <p:spPr>
          <a:xfrm>
            <a:off x="495300" y="3216275"/>
            <a:ext cx="8077200" cy="57943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An IPv4 address is 32 bits long.</a:t>
            </a:r>
            <a:endParaRPr/>
          </a:p>
        </p:txBody>
      </p:sp>
      <p:grpSp>
        <p:nvGrpSpPr>
          <p:cNvPr id="57" name="Google Shape;57;p6"/>
          <p:cNvGrpSpPr/>
          <p:nvPr/>
        </p:nvGrpSpPr>
        <p:grpSpPr>
          <a:xfrm>
            <a:off x="457200" y="2438400"/>
            <a:ext cx="1143000" cy="566737"/>
            <a:chOff x="1200" y="1248"/>
            <a:chExt cx="720" cy="357"/>
          </a:xfrm>
        </p:grpSpPr>
        <p:pic>
          <p:nvPicPr>
            <p:cNvPr id="58" name="Google Shape;58;p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9" name="Google Shape;59;p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3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82" name="Google Shape;482;p3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3" name="Google Shape;483;p3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4" name="Google Shape;484;p3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5" name="Google Shape;485;p3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6" name="Google Shape;486;p3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7" name="Google Shape;487;p3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8" name="Google Shape;488;p3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9" name="Google Shape;489;p33"/>
          <p:cNvSpPr txBox="1"/>
          <p:nvPr/>
        </p:nvSpPr>
        <p:spPr>
          <a:xfrm>
            <a:off x="228600" y="1295400"/>
            <a:ext cx="8686800" cy="13731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c.</a:t>
            </a:r>
            <a:r>
              <a:rPr b="1" i="1" lang="en-US" sz="2800" u="none">
                <a:solidFill>
                  <a:schemeClr val="dk1"/>
                </a:solidFill>
                <a:latin typeface="Times New Roman"/>
                <a:ea typeface="Times New Roman"/>
                <a:cs typeface="Times New Roman"/>
                <a:sym typeface="Times New Roman"/>
              </a:rPr>
              <a:t> The number of addresses can be found by</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complementing the mask, interpreting it as a  decimal</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number, and adding 1 to it.</a:t>
            </a:r>
            <a:endParaRPr/>
          </a:p>
        </p:txBody>
      </p:sp>
      <p:sp>
        <p:nvSpPr>
          <p:cNvPr id="490" name="Google Shape;490;p33"/>
          <p:cNvSpPr txBox="1"/>
          <p:nvPr/>
        </p:nvSpPr>
        <p:spPr>
          <a:xfrm>
            <a:off x="1143000" y="0"/>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19.9 (continued)</a:t>
            </a:r>
            <a:endParaRPr/>
          </a:p>
        </p:txBody>
      </p:sp>
      <p:pic>
        <p:nvPicPr>
          <p:cNvPr id="491" name="Google Shape;491;p33"/>
          <p:cNvPicPr preferRelativeResize="0"/>
          <p:nvPr/>
        </p:nvPicPr>
        <p:blipFill rotWithShape="1">
          <a:blip r:embed="rId3">
            <a:alphaModFix/>
          </a:blip>
          <a:srcRect b="0" l="0" r="0" t="0"/>
          <a:stretch/>
        </p:blipFill>
        <p:spPr>
          <a:xfrm>
            <a:off x="347662" y="2971800"/>
            <a:ext cx="8491537" cy="81597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6" name="Shape 496"/>
        <p:cNvGrpSpPr/>
        <p:nvPr/>
      </p:nvGrpSpPr>
      <p:grpSpPr>
        <a:xfrm>
          <a:off x="0" y="0"/>
          <a:ext cx="0" cy="0"/>
          <a:chOff x="0" y="0"/>
          <a:chExt cx="0" cy="0"/>
        </a:xfrm>
      </p:grpSpPr>
      <p:sp>
        <p:nvSpPr>
          <p:cNvPr id="497" name="Google Shape;497;p3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98" name="Google Shape;498;p34"/>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99" name="Google Shape;499;p34"/>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00" name="Google Shape;500;p34"/>
          <p:cNvSpPr txBox="1"/>
          <p:nvPr/>
        </p:nvSpPr>
        <p:spPr>
          <a:xfrm>
            <a:off x="304800" y="381000"/>
            <a:ext cx="7496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19.4  </a:t>
            </a:r>
            <a:r>
              <a:rPr b="1" i="1" lang="en-US" sz="2000" u="none">
                <a:solidFill>
                  <a:schemeClr val="dk1"/>
                </a:solidFill>
                <a:latin typeface="Times New Roman"/>
                <a:ea typeface="Times New Roman"/>
                <a:cs typeface="Times New Roman"/>
                <a:sym typeface="Times New Roman"/>
              </a:rPr>
              <a:t>A network configuration for the block 205.16.37.32/28</a:t>
            </a:r>
            <a:endParaRPr/>
          </a:p>
        </p:txBody>
      </p:sp>
      <p:cxnSp>
        <p:nvCxnSpPr>
          <p:cNvPr id="501" name="Google Shape;501;p34"/>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02" name="Google Shape;502;p34"/>
          <p:cNvPicPr preferRelativeResize="0"/>
          <p:nvPr/>
        </p:nvPicPr>
        <p:blipFill rotWithShape="1">
          <a:blip r:embed="rId3">
            <a:alphaModFix/>
          </a:blip>
          <a:srcRect b="0" l="0" r="0" t="0"/>
          <a:stretch/>
        </p:blipFill>
        <p:spPr>
          <a:xfrm>
            <a:off x="304800" y="2286000"/>
            <a:ext cx="8016875" cy="2279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7" name="Shape 507"/>
        <p:cNvGrpSpPr/>
        <p:nvPr/>
      </p:nvGrpSpPr>
      <p:grpSpPr>
        <a:xfrm>
          <a:off x="0" y="0"/>
          <a:ext cx="0" cy="0"/>
          <a:chOff x="0" y="0"/>
          <a:chExt cx="0" cy="0"/>
        </a:xfrm>
      </p:grpSpPr>
      <p:sp>
        <p:nvSpPr>
          <p:cNvPr id="508" name="Google Shape;508;p3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09" name="Google Shape;509;p3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0" name="Google Shape;510;p35"/>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1" name="Google Shape;511;p3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2" name="Google Shape;512;p35"/>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3" name="Google Shape;513;p35"/>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4" name="Google Shape;514;p3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5" name="Google Shape;515;p35"/>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16" name="Google Shape;516;p35"/>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517" name="Google Shape;517;p35"/>
          <p:cNvCxnSpPr/>
          <p:nvPr/>
        </p:nvCxnSpPr>
        <p:spPr>
          <a:xfrm>
            <a:off x="458787" y="5410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518" name="Google Shape;518;p35"/>
          <p:cNvSpPr txBox="1"/>
          <p:nvPr/>
        </p:nvSpPr>
        <p:spPr>
          <a:xfrm>
            <a:off x="495300" y="2759075"/>
            <a:ext cx="8077200" cy="25288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first address in a block is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normally not assigned to any device;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it is used as the network address that represents the organization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to the rest of the world.</a:t>
            </a:r>
            <a:endParaRPr/>
          </a:p>
        </p:txBody>
      </p:sp>
      <p:grpSp>
        <p:nvGrpSpPr>
          <p:cNvPr id="519" name="Google Shape;519;p35"/>
          <p:cNvGrpSpPr/>
          <p:nvPr/>
        </p:nvGrpSpPr>
        <p:grpSpPr>
          <a:xfrm>
            <a:off x="457200" y="1981200"/>
            <a:ext cx="1143000" cy="566737"/>
            <a:chOff x="1200" y="1248"/>
            <a:chExt cx="720" cy="357"/>
          </a:xfrm>
        </p:grpSpPr>
        <p:pic>
          <p:nvPicPr>
            <p:cNvPr id="520" name="Google Shape;520;p3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21" name="Google Shape;521;p35"/>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6" name="Shape 526"/>
        <p:cNvGrpSpPr/>
        <p:nvPr/>
      </p:nvGrpSpPr>
      <p:grpSpPr>
        <a:xfrm>
          <a:off x="0" y="0"/>
          <a:ext cx="0" cy="0"/>
          <a:chOff x="0" y="0"/>
          <a:chExt cx="0" cy="0"/>
        </a:xfrm>
      </p:grpSpPr>
      <p:sp>
        <p:nvSpPr>
          <p:cNvPr id="527" name="Google Shape;527;p3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28" name="Google Shape;528;p36"/>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29" name="Google Shape;529;p36"/>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30" name="Google Shape;530;p36"/>
          <p:cNvSpPr txBox="1"/>
          <p:nvPr/>
        </p:nvSpPr>
        <p:spPr>
          <a:xfrm>
            <a:off x="304800" y="381000"/>
            <a:ext cx="62690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19.5  </a:t>
            </a:r>
            <a:r>
              <a:rPr b="1" i="1" lang="en-US" sz="2000" u="none">
                <a:solidFill>
                  <a:schemeClr val="dk1"/>
                </a:solidFill>
                <a:latin typeface="Times New Roman"/>
                <a:ea typeface="Times New Roman"/>
                <a:cs typeface="Times New Roman"/>
                <a:sym typeface="Times New Roman"/>
              </a:rPr>
              <a:t>Two levels of hierarchy in an IPv4 address</a:t>
            </a:r>
            <a:endParaRPr/>
          </a:p>
        </p:txBody>
      </p:sp>
      <p:cxnSp>
        <p:nvCxnSpPr>
          <p:cNvPr id="531" name="Google Shape;531;p36"/>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32" name="Google Shape;532;p36"/>
          <p:cNvPicPr preferRelativeResize="0"/>
          <p:nvPr/>
        </p:nvPicPr>
        <p:blipFill rotWithShape="1">
          <a:blip r:embed="rId3">
            <a:alphaModFix/>
          </a:blip>
          <a:srcRect b="0" l="0" r="0" t="0"/>
          <a:stretch/>
        </p:blipFill>
        <p:spPr>
          <a:xfrm>
            <a:off x="1871662" y="2006600"/>
            <a:ext cx="5400675" cy="28432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7" name="Shape 537"/>
        <p:cNvGrpSpPr/>
        <p:nvPr/>
      </p:nvGrpSpPr>
      <p:grpSpPr>
        <a:xfrm>
          <a:off x="0" y="0"/>
          <a:ext cx="0" cy="0"/>
          <a:chOff x="0" y="0"/>
          <a:chExt cx="0" cy="0"/>
        </a:xfrm>
      </p:grpSpPr>
      <p:sp>
        <p:nvSpPr>
          <p:cNvPr id="538" name="Google Shape;538;p3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39" name="Google Shape;539;p3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40" name="Google Shape;540;p3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41" name="Google Shape;541;p37"/>
          <p:cNvSpPr txBox="1"/>
          <p:nvPr/>
        </p:nvSpPr>
        <p:spPr>
          <a:xfrm>
            <a:off x="304800" y="381000"/>
            <a:ext cx="60547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19.6  </a:t>
            </a:r>
            <a:r>
              <a:rPr b="1" i="1" lang="en-US" sz="2000" u="none">
                <a:solidFill>
                  <a:schemeClr val="dk1"/>
                </a:solidFill>
                <a:latin typeface="Times New Roman"/>
                <a:ea typeface="Times New Roman"/>
                <a:cs typeface="Times New Roman"/>
                <a:sym typeface="Times New Roman"/>
              </a:rPr>
              <a:t>A frame in a character-oriented protocol</a:t>
            </a:r>
            <a:endParaRPr/>
          </a:p>
        </p:txBody>
      </p:sp>
      <p:cxnSp>
        <p:nvCxnSpPr>
          <p:cNvPr id="542" name="Google Shape;542;p3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43" name="Google Shape;543;p37"/>
          <p:cNvPicPr preferRelativeResize="0"/>
          <p:nvPr/>
        </p:nvPicPr>
        <p:blipFill rotWithShape="1">
          <a:blip r:embed="rId3">
            <a:alphaModFix/>
          </a:blip>
          <a:srcRect b="0" l="0" r="0" t="0"/>
          <a:stretch/>
        </p:blipFill>
        <p:spPr>
          <a:xfrm>
            <a:off x="1169987" y="2470150"/>
            <a:ext cx="6804025" cy="1917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8" name="Shape 548"/>
        <p:cNvGrpSpPr/>
        <p:nvPr/>
      </p:nvGrpSpPr>
      <p:grpSpPr>
        <a:xfrm>
          <a:off x="0" y="0"/>
          <a:ext cx="0" cy="0"/>
          <a:chOff x="0" y="0"/>
          <a:chExt cx="0" cy="0"/>
        </a:xfrm>
      </p:grpSpPr>
      <p:sp>
        <p:nvSpPr>
          <p:cNvPr id="549" name="Google Shape;549;p3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50" name="Google Shape;550;p3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1" name="Google Shape;551;p38"/>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2" name="Google Shape;552;p3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3" name="Google Shape;553;p38"/>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4" name="Google Shape;554;p38"/>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5" name="Google Shape;555;p3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6" name="Google Shape;556;p38"/>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57" name="Google Shape;557;p38"/>
          <p:cNvCxnSpPr/>
          <p:nvPr/>
        </p:nvCxnSpPr>
        <p:spPr>
          <a:xfrm>
            <a:off x="457200" y="21336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558" name="Google Shape;558;p38"/>
          <p:cNvCxnSpPr/>
          <p:nvPr/>
        </p:nvCxnSpPr>
        <p:spPr>
          <a:xfrm>
            <a:off x="458787" y="5791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559" name="Google Shape;559;p38"/>
          <p:cNvSpPr txBox="1"/>
          <p:nvPr/>
        </p:nvSpPr>
        <p:spPr>
          <a:xfrm>
            <a:off x="495300" y="2225675"/>
            <a:ext cx="8077200" cy="350361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Each address in the block can be considered as a two-level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hierarchical structure: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the leftmost </a:t>
            </a:r>
            <a:r>
              <a:rPr b="1" i="1" lang="en-US" sz="3200" u="none">
                <a:solidFill>
                  <a:schemeClr val="dk1"/>
                </a:solidFill>
                <a:latin typeface="Arial"/>
                <a:ea typeface="Arial"/>
                <a:cs typeface="Arial"/>
                <a:sym typeface="Arial"/>
              </a:rPr>
              <a:t>n</a:t>
            </a:r>
            <a:r>
              <a:rPr b="1" i="0" lang="en-US" sz="3200" u="none">
                <a:solidFill>
                  <a:schemeClr val="dk1"/>
                </a:solidFill>
                <a:latin typeface="Arial"/>
                <a:ea typeface="Arial"/>
                <a:cs typeface="Arial"/>
                <a:sym typeface="Arial"/>
              </a:rPr>
              <a:t> bits (prefix) define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the network;</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rightmost 32 − n bits define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the host.</a:t>
            </a:r>
            <a:endParaRPr/>
          </a:p>
        </p:txBody>
      </p:sp>
      <p:grpSp>
        <p:nvGrpSpPr>
          <p:cNvPr id="560" name="Google Shape;560;p38"/>
          <p:cNvGrpSpPr/>
          <p:nvPr/>
        </p:nvGrpSpPr>
        <p:grpSpPr>
          <a:xfrm>
            <a:off x="457200" y="1447800"/>
            <a:ext cx="1143000" cy="566737"/>
            <a:chOff x="1200" y="1248"/>
            <a:chExt cx="720" cy="357"/>
          </a:xfrm>
        </p:grpSpPr>
        <p:pic>
          <p:nvPicPr>
            <p:cNvPr id="561" name="Google Shape;561;p3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62" name="Google Shape;562;p3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7" name="Shape 567"/>
        <p:cNvGrpSpPr/>
        <p:nvPr/>
      </p:nvGrpSpPr>
      <p:grpSpPr>
        <a:xfrm>
          <a:off x="0" y="0"/>
          <a:ext cx="0" cy="0"/>
          <a:chOff x="0" y="0"/>
          <a:chExt cx="0" cy="0"/>
        </a:xfrm>
      </p:grpSpPr>
      <p:sp>
        <p:nvSpPr>
          <p:cNvPr id="568" name="Google Shape;568;p3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69" name="Google Shape;569;p39"/>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70" name="Google Shape;570;p39"/>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71" name="Google Shape;571;p39"/>
          <p:cNvSpPr txBox="1"/>
          <p:nvPr/>
        </p:nvSpPr>
        <p:spPr>
          <a:xfrm>
            <a:off x="304800" y="381000"/>
            <a:ext cx="72628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19.7  </a:t>
            </a:r>
            <a:r>
              <a:rPr b="1" i="1" lang="en-US" sz="2000" u="none">
                <a:solidFill>
                  <a:schemeClr val="dk1"/>
                </a:solidFill>
                <a:latin typeface="Times New Roman"/>
                <a:ea typeface="Times New Roman"/>
                <a:cs typeface="Times New Roman"/>
                <a:sym typeface="Times New Roman"/>
              </a:rPr>
              <a:t>Configuration and addresses in a subnetted network</a:t>
            </a:r>
            <a:endParaRPr/>
          </a:p>
        </p:txBody>
      </p:sp>
      <p:cxnSp>
        <p:nvCxnSpPr>
          <p:cNvPr id="572" name="Google Shape;572;p3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73" name="Google Shape;573;p39"/>
          <p:cNvPicPr preferRelativeResize="0"/>
          <p:nvPr/>
        </p:nvPicPr>
        <p:blipFill rotWithShape="1">
          <a:blip r:embed="rId3">
            <a:alphaModFix/>
          </a:blip>
          <a:srcRect b="0" l="0" r="0" t="0"/>
          <a:stretch/>
        </p:blipFill>
        <p:spPr>
          <a:xfrm>
            <a:off x="1600200" y="1506537"/>
            <a:ext cx="5438775" cy="451326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8" name="Shape 578"/>
        <p:cNvGrpSpPr/>
        <p:nvPr/>
      </p:nvGrpSpPr>
      <p:grpSpPr>
        <a:xfrm>
          <a:off x="0" y="0"/>
          <a:ext cx="0" cy="0"/>
          <a:chOff x="0" y="0"/>
          <a:chExt cx="0" cy="0"/>
        </a:xfrm>
      </p:grpSpPr>
      <p:sp>
        <p:nvSpPr>
          <p:cNvPr id="579" name="Google Shape;579;p4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80" name="Google Shape;580;p40"/>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81" name="Google Shape;581;p40"/>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82" name="Google Shape;582;p40"/>
          <p:cNvSpPr txBox="1"/>
          <p:nvPr/>
        </p:nvSpPr>
        <p:spPr>
          <a:xfrm>
            <a:off x="304800" y="381000"/>
            <a:ext cx="6084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19.8  </a:t>
            </a:r>
            <a:r>
              <a:rPr b="1" i="1" lang="en-US" sz="2000" u="none">
                <a:solidFill>
                  <a:schemeClr val="dk1"/>
                </a:solidFill>
                <a:latin typeface="Times New Roman"/>
                <a:ea typeface="Times New Roman"/>
                <a:cs typeface="Times New Roman"/>
                <a:sym typeface="Times New Roman"/>
              </a:rPr>
              <a:t>Three-level hierarchy in an IPv4 address</a:t>
            </a:r>
            <a:endParaRPr/>
          </a:p>
        </p:txBody>
      </p:sp>
      <p:cxnSp>
        <p:nvCxnSpPr>
          <p:cNvPr id="583" name="Google Shape;583;p4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84" name="Google Shape;584;p40"/>
          <p:cNvPicPr preferRelativeResize="0"/>
          <p:nvPr/>
        </p:nvPicPr>
        <p:blipFill rotWithShape="1">
          <a:blip r:embed="rId3">
            <a:alphaModFix/>
          </a:blip>
          <a:srcRect b="0" l="0" r="0" t="0"/>
          <a:stretch/>
        </p:blipFill>
        <p:spPr>
          <a:xfrm>
            <a:off x="311150" y="2600325"/>
            <a:ext cx="8299450" cy="1670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9" name="Shape 589"/>
        <p:cNvGrpSpPr/>
        <p:nvPr/>
      </p:nvGrpSpPr>
      <p:grpSpPr>
        <a:xfrm>
          <a:off x="0" y="0"/>
          <a:ext cx="0" cy="0"/>
          <a:chOff x="0" y="0"/>
          <a:chExt cx="0" cy="0"/>
        </a:xfrm>
      </p:grpSpPr>
      <p:sp>
        <p:nvSpPr>
          <p:cNvPr id="590" name="Google Shape;590;p4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91" name="Google Shape;591;p4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2" name="Google Shape;592;p4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3" name="Google Shape;593;p4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4" name="Google Shape;594;p4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5" name="Google Shape;595;p4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6" name="Google Shape;596;p4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7" name="Google Shape;597;p4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8" name="Google Shape;598;p41"/>
          <p:cNvSpPr txBox="1"/>
          <p:nvPr/>
        </p:nvSpPr>
        <p:spPr>
          <a:xfrm>
            <a:off x="228600" y="1143000"/>
            <a:ext cx="8686800" cy="52165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ISP is granted a block of addresses starting with 190.100.0.0/16 (65,536 addresses). The ISP needs to distribute these addresses to three groups of customers as follows:</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a.</a:t>
            </a:r>
            <a:r>
              <a:rPr b="1" i="1" lang="en-US" sz="2800" u="none">
                <a:solidFill>
                  <a:schemeClr val="dk1"/>
                </a:solidFill>
                <a:latin typeface="Times New Roman"/>
                <a:ea typeface="Times New Roman"/>
                <a:cs typeface="Times New Roman"/>
                <a:sym typeface="Times New Roman"/>
              </a:rPr>
              <a:t> The first group has 64 customers; each needs 256</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addresses.</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b.</a:t>
            </a:r>
            <a:r>
              <a:rPr b="1" i="1" lang="en-US" sz="2800" u="none">
                <a:solidFill>
                  <a:schemeClr val="dk1"/>
                </a:solidFill>
                <a:latin typeface="Times New Roman"/>
                <a:ea typeface="Times New Roman"/>
                <a:cs typeface="Times New Roman"/>
                <a:sym typeface="Times New Roman"/>
              </a:rPr>
              <a:t> The second group has 128 customers; each needs 128</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addresses.</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c.</a:t>
            </a:r>
            <a:r>
              <a:rPr b="1" i="1" lang="en-US" sz="2800" u="none">
                <a:solidFill>
                  <a:schemeClr val="dk1"/>
                </a:solidFill>
                <a:latin typeface="Times New Roman"/>
                <a:ea typeface="Times New Roman"/>
                <a:cs typeface="Times New Roman"/>
                <a:sym typeface="Times New Roman"/>
              </a:rPr>
              <a:t> The third group has 128 customers; each needs 64</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addresses.</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Design the subblocks and find out how many addresses are still available after these allocations.</a:t>
            </a:r>
            <a:endParaRPr/>
          </a:p>
        </p:txBody>
      </p:sp>
      <p:sp>
        <p:nvSpPr>
          <p:cNvPr id="599" name="Google Shape;599;p41"/>
          <p:cNvSpPr txBox="1"/>
          <p:nvPr/>
        </p:nvSpPr>
        <p:spPr>
          <a:xfrm>
            <a:off x="1143000" y="0"/>
            <a:ext cx="26908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19.10</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4" name="Shape 604"/>
        <p:cNvGrpSpPr/>
        <p:nvPr/>
      </p:nvGrpSpPr>
      <p:grpSpPr>
        <a:xfrm>
          <a:off x="0" y="0"/>
          <a:ext cx="0" cy="0"/>
          <a:chOff x="0" y="0"/>
          <a:chExt cx="0" cy="0"/>
        </a:xfrm>
      </p:grpSpPr>
      <p:sp>
        <p:nvSpPr>
          <p:cNvPr id="605" name="Google Shape;605;p4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06" name="Google Shape;606;p4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7" name="Google Shape;607;p42"/>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8" name="Google Shape;608;p4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9" name="Google Shape;609;p42"/>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0" name="Google Shape;610;p42"/>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1" name="Google Shape;611;p4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2" name="Google Shape;612;p42"/>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3" name="Google Shape;613;p42"/>
          <p:cNvSpPr txBox="1"/>
          <p:nvPr/>
        </p:nvSpPr>
        <p:spPr>
          <a:xfrm>
            <a:off x="228600" y="1143000"/>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19.9 shows the situation.</a:t>
            </a:r>
            <a:endParaRPr/>
          </a:p>
        </p:txBody>
      </p:sp>
      <p:sp>
        <p:nvSpPr>
          <p:cNvPr id="614" name="Google Shape;614;p42"/>
          <p:cNvSpPr txBox="1"/>
          <p:nvPr/>
        </p:nvSpPr>
        <p:spPr>
          <a:xfrm>
            <a:off x="1143000" y="0"/>
            <a:ext cx="47323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19.10 (continued)</a:t>
            </a:r>
            <a:endParaRPr/>
          </a:p>
        </p:txBody>
      </p:sp>
      <p:sp>
        <p:nvSpPr>
          <p:cNvPr id="615" name="Google Shape;615;p42"/>
          <p:cNvSpPr txBox="1"/>
          <p:nvPr/>
        </p:nvSpPr>
        <p:spPr>
          <a:xfrm>
            <a:off x="152400" y="2209800"/>
            <a:ext cx="8686800" cy="22272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Group 1</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For this group, each customer needs 256 addresses. This means that 8 (log2 256) bits are needed to define each host. The prefix length is then 32 − 8 = 24. The addresses are</a:t>
            </a:r>
            <a:endParaRPr/>
          </a:p>
        </p:txBody>
      </p:sp>
      <p:pic>
        <p:nvPicPr>
          <p:cNvPr id="616" name="Google Shape;616;p42"/>
          <p:cNvPicPr preferRelativeResize="0"/>
          <p:nvPr/>
        </p:nvPicPr>
        <p:blipFill rotWithShape="1">
          <a:blip r:embed="rId3">
            <a:alphaModFix/>
          </a:blip>
          <a:srcRect b="0" l="0" r="0" t="0"/>
          <a:stretch/>
        </p:blipFill>
        <p:spPr>
          <a:xfrm>
            <a:off x="1120775" y="4343400"/>
            <a:ext cx="6902450" cy="1871662"/>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6" name="Google Shape;66;p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 name="Google Shape;67;p7"/>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 name="Google Shape;68;p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 name="Google Shape;69;p7"/>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 name="Google Shape;70;p7"/>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 name="Google Shape;71;p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 name="Google Shape;72;p7"/>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73" name="Google Shape;73;p7"/>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74" name="Google Shape;74;p7"/>
          <p:cNvCxnSpPr/>
          <p:nvPr/>
        </p:nvCxnSpPr>
        <p:spPr>
          <a:xfrm>
            <a:off x="458787" y="3886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75" name="Google Shape;75;p7"/>
          <p:cNvSpPr txBox="1"/>
          <p:nvPr/>
        </p:nvSpPr>
        <p:spPr>
          <a:xfrm>
            <a:off x="495300" y="27590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IPv4 addresses are unique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and universal.</a:t>
            </a:r>
            <a:endParaRPr/>
          </a:p>
        </p:txBody>
      </p:sp>
      <p:grpSp>
        <p:nvGrpSpPr>
          <p:cNvPr id="76" name="Google Shape;76;p7"/>
          <p:cNvGrpSpPr/>
          <p:nvPr/>
        </p:nvGrpSpPr>
        <p:grpSpPr>
          <a:xfrm>
            <a:off x="457200" y="1981200"/>
            <a:ext cx="1143000" cy="566737"/>
            <a:chOff x="1200" y="1248"/>
            <a:chExt cx="720" cy="357"/>
          </a:xfrm>
        </p:grpSpPr>
        <p:pic>
          <p:nvPicPr>
            <p:cNvPr id="77" name="Google Shape;77;p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78" name="Google Shape;78;p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1" name="Shape 621"/>
        <p:cNvGrpSpPr/>
        <p:nvPr/>
      </p:nvGrpSpPr>
      <p:grpSpPr>
        <a:xfrm>
          <a:off x="0" y="0"/>
          <a:ext cx="0" cy="0"/>
          <a:chOff x="0" y="0"/>
          <a:chExt cx="0" cy="0"/>
        </a:xfrm>
      </p:grpSpPr>
      <p:sp>
        <p:nvSpPr>
          <p:cNvPr id="622" name="Google Shape;622;p4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23" name="Google Shape;623;p4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4" name="Google Shape;624;p4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5" name="Google Shape;625;p4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6" name="Google Shape;626;p4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7" name="Google Shape;627;p4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8" name="Google Shape;628;p4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9" name="Google Shape;629;p4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0" name="Google Shape;630;p43"/>
          <p:cNvSpPr txBox="1"/>
          <p:nvPr/>
        </p:nvSpPr>
        <p:spPr>
          <a:xfrm>
            <a:off x="1143000" y="0"/>
            <a:ext cx="47323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19.10 (continued)</a:t>
            </a:r>
            <a:endParaRPr/>
          </a:p>
        </p:txBody>
      </p:sp>
      <p:sp>
        <p:nvSpPr>
          <p:cNvPr id="631" name="Google Shape;631;p43"/>
          <p:cNvSpPr txBox="1"/>
          <p:nvPr/>
        </p:nvSpPr>
        <p:spPr>
          <a:xfrm>
            <a:off x="152400" y="1295400"/>
            <a:ext cx="8686800" cy="22272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Group 2</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For this group, each customer needs 128 addresses. This means that 7 (log2 128) bits are needed to define each host. The prefix length is then 32 − 7 = 25. The addresses are</a:t>
            </a:r>
            <a:endParaRPr/>
          </a:p>
        </p:txBody>
      </p:sp>
      <p:pic>
        <p:nvPicPr>
          <p:cNvPr id="632" name="Google Shape;632;p43"/>
          <p:cNvPicPr preferRelativeResize="0"/>
          <p:nvPr/>
        </p:nvPicPr>
        <p:blipFill rotWithShape="1">
          <a:blip r:embed="rId3">
            <a:alphaModFix/>
          </a:blip>
          <a:srcRect b="0" l="0" r="0" t="0"/>
          <a:stretch/>
        </p:blipFill>
        <p:spPr>
          <a:xfrm>
            <a:off x="1209675" y="3730625"/>
            <a:ext cx="6723062" cy="190817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7" name="Shape 637"/>
        <p:cNvGrpSpPr/>
        <p:nvPr/>
      </p:nvGrpSpPr>
      <p:grpSpPr>
        <a:xfrm>
          <a:off x="0" y="0"/>
          <a:ext cx="0" cy="0"/>
          <a:chOff x="0" y="0"/>
          <a:chExt cx="0" cy="0"/>
        </a:xfrm>
      </p:grpSpPr>
      <p:sp>
        <p:nvSpPr>
          <p:cNvPr id="638" name="Google Shape;638;p4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39" name="Google Shape;639;p4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0" name="Google Shape;640;p44"/>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1" name="Google Shape;641;p4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2" name="Google Shape;642;p44"/>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3" name="Google Shape;643;p44"/>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4" name="Google Shape;644;p4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5" name="Google Shape;645;p44"/>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6" name="Google Shape;646;p44"/>
          <p:cNvSpPr txBox="1"/>
          <p:nvPr/>
        </p:nvSpPr>
        <p:spPr>
          <a:xfrm>
            <a:off x="1143000" y="0"/>
            <a:ext cx="47323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19.10 (continued)</a:t>
            </a:r>
            <a:endParaRPr/>
          </a:p>
        </p:txBody>
      </p:sp>
      <p:sp>
        <p:nvSpPr>
          <p:cNvPr id="647" name="Google Shape;647;p44"/>
          <p:cNvSpPr txBox="1"/>
          <p:nvPr/>
        </p:nvSpPr>
        <p:spPr>
          <a:xfrm>
            <a:off x="152400" y="838200"/>
            <a:ext cx="8686800" cy="18002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Group 3</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For this group, each customer needs 64 addresses. This means that 6 (log</a:t>
            </a:r>
            <a:r>
              <a:rPr b="1" baseline="-25000" i="1" lang="en-US" sz="2800" u="none">
                <a:solidFill>
                  <a:schemeClr val="dk1"/>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64) bits are needed to each host. The prefix length is then 32 − 6 = 26. The addresses are</a:t>
            </a:r>
            <a:endParaRPr/>
          </a:p>
        </p:txBody>
      </p:sp>
      <p:pic>
        <p:nvPicPr>
          <p:cNvPr id="648" name="Google Shape;648;p44"/>
          <p:cNvPicPr preferRelativeResize="0"/>
          <p:nvPr/>
        </p:nvPicPr>
        <p:blipFill rotWithShape="1">
          <a:blip r:embed="rId3">
            <a:alphaModFix/>
          </a:blip>
          <a:srcRect b="0" l="0" r="0" t="0"/>
          <a:stretch/>
        </p:blipFill>
        <p:spPr>
          <a:xfrm>
            <a:off x="1155700" y="2843212"/>
            <a:ext cx="6831012" cy="1881187"/>
          </a:xfrm>
          <a:prstGeom prst="rect">
            <a:avLst/>
          </a:prstGeom>
          <a:noFill/>
          <a:ln cap="flat" cmpd="thickThin" w="57150">
            <a:solidFill>
              <a:schemeClr val="folHlink"/>
            </a:solidFill>
            <a:prstDash val="solid"/>
            <a:miter lim="800000"/>
            <a:headEnd len="sm" w="sm" type="none"/>
            <a:tailEnd len="sm" w="sm" type="none"/>
          </a:ln>
        </p:spPr>
      </p:pic>
      <p:sp>
        <p:nvSpPr>
          <p:cNvPr id="649" name="Google Shape;649;p44"/>
          <p:cNvSpPr txBox="1"/>
          <p:nvPr/>
        </p:nvSpPr>
        <p:spPr>
          <a:xfrm>
            <a:off x="152400" y="4875212"/>
            <a:ext cx="8686800" cy="13731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Number of granted addresses to the ISP: 65,536</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Number of allocated addresses by the ISP: 40,960</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Number of available addresses: 24,576</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4" name="Shape 654"/>
        <p:cNvGrpSpPr/>
        <p:nvPr/>
      </p:nvGrpSpPr>
      <p:grpSpPr>
        <a:xfrm>
          <a:off x="0" y="0"/>
          <a:ext cx="0" cy="0"/>
          <a:chOff x="0" y="0"/>
          <a:chExt cx="0" cy="0"/>
        </a:xfrm>
      </p:grpSpPr>
      <p:sp>
        <p:nvSpPr>
          <p:cNvPr id="655" name="Google Shape;655;p4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656" name="Google Shape;656;p45"/>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657" name="Google Shape;657;p45"/>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658" name="Google Shape;658;p45"/>
          <p:cNvSpPr txBox="1"/>
          <p:nvPr/>
        </p:nvSpPr>
        <p:spPr>
          <a:xfrm>
            <a:off x="304800" y="381000"/>
            <a:ext cx="81137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19.9  </a:t>
            </a:r>
            <a:r>
              <a:rPr b="1" i="1" lang="en-US" sz="2000" u="none">
                <a:solidFill>
                  <a:schemeClr val="dk1"/>
                </a:solidFill>
                <a:latin typeface="Times New Roman"/>
                <a:ea typeface="Times New Roman"/>
                <a:cs typeface="Times New Roman"/>
                <a:sym typeface="Times New Roman"/>
              </a:rPr>
              <a:t>An example of address allocation and distribution by an ISP</a:t>
            </a:r>
            <a:endParaRPr/>
          </a:p>
        </p:txBody>
      </p:sp>
      <p:cxnSp>
        <p:nvCxnSpPr>
          <p:cNvPr id="659" name="Google Shape;659;p45"/>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660" name="Google Shape;660;p45"/>
          <p:cNvPicPr preferRelativeResize="0"/>
          <p:nvPr/>
        </p:nvPicPr>
        <p:blipFill rotWithShape="1">
          <a:blip r:embed="rId3">
            <a:alphaModFix/>
          </a:blip>
          <a:srcRect b="0" l="0" r="0" t="0"/>
          <a:stretch/>
        </p:blipFill>
        <p:spPr>
          <a:xfrm>
            <a:off x="182562" y="1524000"/>
            <a:ext cx="8428037" cy="41116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5" name="Shape 665"/>
        <p:cNvGrpSpPr/>
        <p:nvPr/>
      </p:nvGrpSpPr>
      <p:grpSpPr>
        <a:xfrm>
          <a:off x="0" y="0"/>
          <a:ext cx="0" cy="0"/>
          <a:chOff x="0" y="0"/>
          <a:chExt cx="0" cy="0"/>
        </a:xfrm>
      </p:grpSpPr>
      <p:sp>
        <p:nvSpPr>
          <p:cNvPr id="666" name="Google Shape;666;p4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67" name="Google Shape;667;p46"/>
          <p:cNvSpPr txBox="1"/>
          <p:nvPr/>
        </p:nvSpPr>
        <p:spPr>
          <a:xfrm>
            <a:off x="1504950" y="2057400"/>
            <a:ext cx="48958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19.3  </a:t>
            </a:r>
            <a:r>
              <a:rPr b="1" i="1" lang="en-US" sz="2000" u="none">
                <a:solidFill>
                  <a:schemeClr val="dk1"/>
                </a:solidFill>
                <a:latin typeface="Times New Roman"/>
                <a:ea typeface="Times New Roman"/>
                <a:cs typeface="Times New Roman"/>
                <a:sym typeface="Times New Roman"/>
              </a:rPr>
              <a:t>Addresses for private networks</a:t>
            </a:r>
            <a:endParaRPr/>
          </a:p>
        </p:txBody>
      </p:sp>
      <p:pic>
        <p:nvPicPr>
          <p:cNvPr id="668" name="Google Shape;668;p46"/>
          <p:cNvPicPr preferRelativeResize="0"/>
          <p:nvPr/>
        </p:nvPicPr>
        <p:blipFill rotWithShape="1">
          <a:blip r:embed="rId3">
            <a:alphaModFix/>
          </a:blip>
          <a:srcRect b="0" l="0" r="0" t="0"/>
          <a:stretch/>
        </p:blipFill>
        <p:spPr>
          <a:xfrm>
            <a:off x="1354137" y="2590800"/>
            <a:ext cx="6434137" cy="2133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3" name="Shape 673"/>
        <p:cNvGrpSpPr/>
        <p:nvPr/>
      </p:nvGrpSpPr>
      <p:grpSpPr>
        <a:xfrm>
          <a:off x="0" y="0"/>
          <a:ext cx="0" cy="0"/>
          <a:chOff x="0" y="0"/>
          <a:chExt cx="0" cy="0"/>
        </a:xfrm>
      </p:grpSpPr>
      <p:sp>
        <p:nvSpPr>
          <p:cNvPr id="674" name="Google Shape;674;p4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675" name="Google Shape;675;p4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676" name="Google Shape;676;p4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677" name="Google Shape;677;p47"/>
          <p:cNvSpPr txBox="1"/>
          <p:nvPr/>
        </p:nvSpPr>
        <p:spPr>
          <a:xfrm>
            <a:off x="304800" y="381000"/>
            <a:ext cx="43989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19.10  </a:t>
            </a:r>
            <a:r>
              <a:rPr b="1" i="1" lang="en-US" sz="2000" u="none">
                <a:solidFill>
                  <a:schemeClr val="dk1"/>
                </a:solidFill>
                <a:latin typeface="Times New Roman"/>
                <a:ea typeface="Times New Roman"/>
                <a:cs typeface="Times New Roman"/>
                <a:sym typeface="Times New Roman"/>
              </a:rPr>
              <a:t>A NAT implementation</a:t>
            </a:r>
            <a:endParaRPr/>
          </a:p>
        </p:txBody>
      </p:sp>
      <p:cxnSp>
        <p:nvCxnSpPr>
          <p:cNvPr id="678" name="Google Shape;678;p4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679" name="Google Shape;679;p47"/>
          <p:cNvPicPr preferRelativeResize="0"/>
          <p:nvPr/>
        </p:nvPicPr>
        <p:blipFill rotWithShape="1">
          <a:blip r:embed="rId3">
            <a:alphaModFix/>
          </a:blip>
          <a:srcRect b="0" l="0" r="0" t="0"/>
          <a:stretch/>
        </p:blipFill>
        <p:spPr>
          <a:xfrm>
            <a:off x="152400" y="2117725"/>
            <a:ext cx="8729662" cy="2225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4" name="Shape 684"/>
        <p:cNvGrpSpPr/>
        <p:nvPr/>
      </p:nvGrpSpPr>
      <p:grpSpPr>
        <a:xfrm>
          <a:off x="0" y="0"/>
          <a:ext cx="0" cy="0"/>
          <a:chOff x="0" y="0"/>
          <a:chExt cx="0" cy="0"/>
        </a:xfrm>
      </p:grpSpPr>
      <p:sp>
        <p:nvSpPr>
          <p:cNvPr id="685" name="Google Shape;685;p4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686" name="Google Shape;686;p48"/>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687" name="Google Shape;687;p48"/>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688" name="Google Shape;688;p48"/>
          <p:cNvSpPr txBox="1"/>
          <p:nvPr/>
        </p:nvSpPr>
        <p:spPr>
          <a:xfrm>
            <a:off x="304800" y="381000"/>
            <a:ext cx="40417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19.11  </a:t>
            </a:r>
            <a:r>
              <a:rPr b="1" i="1" lang="en-US" sz="2000" u="none">
                <a:solidFill>
                  <a:schemeClr val="dk1"/>
                </a:solidFill>
                <a:latin typeface="Times New Roman"/>
                <a:ea typeface="Times New Roman"/>
                <a:cs typeface="Times New Roman"/>
                <a:sym typeface="Times New Roman"/>
              </a:rPr>
              <a:t>Addresses in a NAT</a:t>
            </a:r>
            <a:endParaRPr/>
          </a:p>
        </p:txBody>
      </p:sp>
      <p:cxnSp>
        <p:nvCxnSpPr>
          <p:cNvPr id="689" name="Google Shape;689;p48"/>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690" name="Google Shape;690;p48"/>
          <p:cNvPicPr preferRelativeResize="0"/>
          <p:nvPr/>
        </p:nvPicPr>
        <p:blipFill rotWithShape="1">
          <a:blip r:embed="rId3">
            <a:alphaModFix/>
          </a:blip>
          <a:srcRect b="0" l="0" r="0" t="0"/>
          <a:stretch/>
        </p:blipFill>
        <p:spPr>
          <a:xfrm>
            <a:off x="76200" y="2162175"/>
            <a:ext cx="9013825" cy="23336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5" name="Shape 695"/>
        <p:cNvGrpSpPr/>
        <p:nvPr/>
      </p:nvGrpSpPr>
      <p:grpSpPr>
        <a:xfrm>
          <a:off x="0" y="0"/>
          <a:ext cx="0" cy="0"/>
          <a:chOff x="0" y="0"/>
          <a:chExt cx="0" cy="0"/>
        </a:xfrm>
      </p:grpSpPr>
      <p:sp>
        <p:nvSpPr>
          <p:cNvPr id="696" name="Google Shape;696;p4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697" name="Google Shape;697;p49"/>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698" name="Google Shape;698;p49"/>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699" name="Google Shape;699;p49"/>
          <p:cNvSpPr txBox="1"/>
          <p:nvPr/>
        </p:nvSpPr>
        <p:spPr>
          <a:xfrm>
            <a:off x="304800" y="381000"/>
            <a:ext cx="45259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19.12  </a:t>
            </a:r>
            <a:r>
              <a:rPr b="1" i="1" lang="en-US" sz="2000" u="none">
                <a:solidFill>
                  <a:schemeClr val="dk1"/>
                </a:solidFill>
                <a:latin typeface="Times New Roman"/>
                <a:ea typeface="Times New Roman"/>
                <a:cs typeface="Times New Roman"/>
                <a:sym typeface="Times New Roman"/>
              </a:rPr>
              <a:t>NAT address translation</a:t>
            </a:r>
            <a:endParaRPr/>
          </a:p>
        </p:txBody>
      </p:sp>
      <p:cxnSp>
        <p:nvCxnSpPr>
          <p:cNvPr id="700" name="Google Shape;700;p4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701" name="Google Shape;701;p49"/>
          <p:cNvPicPr preferRelativeResize="0"/>
          <p:nvPr/>
        </p:nvPicPr>
        <p:blipFill rotWithShape="1">
          <a:blip r:embed="rId3">
            <a:alphaModFix/>
          </a:blip>
          <a:srcRect b="0" l="0" r="0" t="0"/>
          <a:stretch/>
        </p:blipFill>
        <p:spPr>
          <a:xfrm>
            <a:off x="1416050" y="1363662"/>
            <a:ext cx="6051550" cy="465613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6" name="Shape 706"/>
        <p:cNvGrpSpPr/>
        <p:nvPr/>
      </p:nvGrpSpPr>
      <p:grpSpPr>
        <a:xfrm>
          <a:off x="0" y="0"/>
          <a:ext cx="0" cy="0"/>
          <a:chOff x="0" y="0"/>
          <a:chExt cx="0" cy="0"/>
        </a:xfrm>
      </p:grpSpPr>
      <p:sp>
        <p:nvSpPr>
          <p:cNvPr id="707" name="Google Shape;707;p5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08" name="Google Shape;708;p50"/>
          <p:cNvSpPr txBox="1"/>
          <p:nvPr/>
        </p:nvSpPr>
        <p:spPr>
          <a:xfrm>
            <a:off x="989012" y="1828800"/>
            <a:ext cx="48021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19.4  </a:t>
            </a:r>
            <a:r>
              <a:rPr b="1" i="1" lang="en-US" sz="2000" u="none">
                <a:solidFill>
                  <a:schemeClr val="dk1"/>
                </a:solidFill>
                <a:latin typeface="Times New Roman"/>
                <a:ea typeface="Times New Roman"/>
                <a:cs typeface="Times New Roman"/>
                <a:sym typeface="Times New Roman"/>
              </a:rPr>
              <a:t>Five-column translation table</a:t>
            </a:r>
            <a:endParaRPr/>
          </a:p>
        </p:txBody>
      </p:sp>
      <p:pic>
        <p:nvPicPr>
          <p:cNvPr id="709" name="Google Shape;709;p50"/>
          <p:cNvPicPr preferRelativeResize="0"/>
          <p:nvPr/>
        </p:nvPicPr>
        <p:blipFill rotWithShape="1">
          <a:blip r:embed="rId3">
            <a:alphaModFix/>
          </a:blip>
          <a:srcRect b="0" l="0" r="0" t="0"/>
          <a:stretch/>
        </p:blipFill>
        <p:spPr>
          <a:xfrm>
            <a:off x="741362" y="2244725"/>
            <a:ext cx="7659687" cy="236696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4" name="Shape 714"/>
        <p:cNvGrpSpPr/>
        <p:nvPr/>
      </p:nvGrpSpPr>
      <p:grpSpPr>
        <a:xfrm>
          <a:off x="0" y="0"/>
          <a:ext cx="0" cy="0"/>
          <a:chOff x="0" y="0"/>
          <a:chExt cx="0" cy="0"/>
        </a:xfrm>
      </p:grpSpPr>
      <p:sp>
        <p:nvSpPr>
          <p:cNvPr id="715" name="Google Shape;715;p5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716" name="Google Shape;716;p51"/>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717" name="Google Shape;717;p51"/>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718" name="Google Shape;718;p51"/>
          <p:cNvSpPr txBox="1"/>
          <p:nvPr/>
        </p:nvSpPr>
        <p:spPr>
          <a:xfrm>
            <a:off x="304800" y="381000"/>
            <a:ext cx="37623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19.13  </a:t>
            </a:r>
            <a:r>
              <a:rPr b="1" i="1" lang="en-US" sz="2000" u="none">
                <a:solidFill>
                  <a:schemeClr val="dk1"/>
                </a:solidFill>
                <a:latin typeface="Times New Roman"/>
                <a:ea typeface="Times New Roman"/>
                <a:cs typeface="Times New Roman"/>
                <a:sym typeface="Times New Roman"/>
              </a:rPr>
              <a:t>An ISP and NAT</a:t>
            </a:r>
            <a:endParaRPr/>
          </a:p>
        </p:txBody>
      </p:sp>
      <p:cxnSp>
        <p:nvCxnSpPr>
          <p:cNvPr id="719" name="Google Shape;719;p51"/>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720" name="Google Shape;720;p51"/>
          <p:cNvPicPr preferRelativeResize="0"/>
          <p:nvPr/>
        </p:nvPicPr>
        <p:blipFill rotWithShape="1">
          <a:blip r:embed="rId3">
            <a:alphaModFix/>
          </a:blip>
          <a:srcRect b="0" l="0" r="0" t="0"/>
          <a:stretch/>
        </p:blipFill>
        <p:spPr>
          <a:xfrm>
            <a:off x="1431925" y="1317625"/>
            <a:ext cx="7102475" cy="40925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5" name="Shape 725"/>
        <p:cNvGrpSpPr/>
        <p:nvPr/>
      </p:nvGrpSpPr>
      <p:grpSpPr>
        <a:xfrm>
          <a:off x="0" y="0"/>
          <a:ext cx="0" cy="0"/>
          <a:chOff x="0" y="0"/>
          <a:chExt cx="0" cy="0"/>
        </a:xfrm>
      </p:grpSpPr>
      <p:sp>
        <p:nvSpPr>
          <p:cNvPr id="726" name="Google Shape;726;p5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27" name="Google Shape;727;p52"/>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8" name="Google Shape;728;p52"/>
          <p:cNvSpPr txBox="1"/>
          <p:nvPr/>
        </p:nvSpPr>
        <p:spPr>
          <a:xfrm>
            <a:off x="228600" y="406400"/>
            <a:ext cx="45418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19-2   IPv6 ADDRESSES</a:t>
            </a:r>
            <a:endParaRPr/>
          </a:p>
        </p:txBody>
      </p:sp>
      <p:sp>
        <p:nvSpPr>
          <p:cNvPr id="729" name="Google Shape;729;p52"/>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0" name="Google Shape;730;p52"/>
          <p:cNvSpPr txBox="1"/>
          <p:nvPr/>
        </p:nvSpPr>
        <p:spPr>
          <a:xfrm>
            <a:off x="304800" y="1524000"/>
            <a:ext cx="8229600" cy="18002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Despite all short-term solutions, address depletion is still a long-term problem for the Internet. This and other problems in the IP protocol itself have been the motivation for IPv6. </a:t>
            </a:r>
            <a:endParaRPr/>
          </a:p>
        </p:txBody>
      </p:sp>
      <p:sp>
        <p:nvSpPr>
          <p:cNvPr id="731" name="Google Shape;731;p52"/>
          <p:cNvSpPr txBox="1"/>
          <p:nvPr/>
        </p:nvSpPr>
        <p:spPr>
          <a:xfrm>
            <a:off x="304800" y="4394200"/>
            <a:ext cx="67056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Structure</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Address Space</a:t>
            </a:r>
            <a:endParaRPr/>
          </a:p>
        </p:txBody>
      </p:sp>
      <p:sp>
        <p:nvSpPr>
          <p:cNvPr id="732" name="Google Shape;732;p52"/>
          <p:cNvSpPr txBox="1"/>
          <p:nvPr/>
        </p:nvSpPr>
        <p:spPr>
          <a:xfrm>
            <a:off x="317500" y="3900487"/>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5" name="Google Shape;85;p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 name="Google Shape;86;p8"/>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 name="Google Shape;87;p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 name="Google Shape;88;p8"/>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 name="Google Shape;89;p8"/>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 name="Google Shape;90;p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 name="Google Shape;91;p8"/>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92" name="Google Shape;92;p8"/>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93" name="Google Shape;93;p8"/>
          <p:cNvCxnSpPr/>
          <p:nvPr/>
        </p:nvCxnSpPr>
        <p:spPr>
          <a:xfrm>
            <a:off x="458787" y="3886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94" name="Google Shape;94;p8"/>
          <p:cNvSpPr txBox="1"/>
          <p:nvPr/>
        </p:nvSpPr>
        <p:spPr>
          <a:xfrm>
            <a:off x="495300" y="27590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address space of IPv4 is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2</a:t>
            </a:r>
            <a:r>
              <a:rPr b="1" baseline="30000" i="0" lang="en-US" sz="3200" u="none">
                <a:solidFill>
                  <a:schemeClr val="dk1"/>
                </a:solidFill>
                <a:latin typeface="Arial"/>
                <a:ea typeface="Arial"/>
                <a:cs typeface="Arial"/>
                <a:sym typeface="Arial"/>
              </a:rPr>
              <a:t>32</a:t>
            </a:r>
            <a:r>
              <a:rPr b="1" i="0" lang="en-US" sz="3200" u="none">
                <a:solidFill>
                  <a:schemeClr val="dk1"/>
                </a:solidFill>
                <a:latin typeface="Arial"/>
                <a:ea typeface="Arial"/>
                <a:cs typeface="Arial"/>
                <a:sym typeface="Arial"/>
              </a:rPr>
              <a:t>  or  4,294,967,296.</a:t>
            </a:r>
            <a:endParaRPr/>
          </a:p>
        </p:txBody>
      </p:sp>
      <p:grpSp>
        <p:nvGrpSpPr>
          <p:cNvPr id="95" name="Google Shape;95;p8"/>
          <p:cNvGrpSpPr/>
          <p:nvPr/>
        </p:nvGrpSpPr>
        <p:grpSpPr>
          <a:xfrm>
            <a:off x="457200" y="1981200"/>
            <a:ext cx="1143000" cy="566737"/>
            <a:chOff x="1200" y="1248"/>
            <a:chExt cx="720" cy="357"/>
          </a:xfrm>
        </p:grpSpPr>
        <p:pic>
          <p:nvPicPr>
            <p:cNvPr id="96" name="Google Shape;96;p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97" name="Google Shape;97;p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7" name="Shape 737"/>
        <p:cNvGrpSpPr/>
        <p:nvPr/>
      </p:nvGrpSpPr>
      <p:grpSpPr>
        <a:xfrm>
          <a:off x="0" y="0"/>
          <a:ext cx="0" cy="0"/>
          <a:chOff x="0" y="0"/>
          <a:chExt cx="0" cy="0"/>
        </a:xfrm>
      </p:grpSpPr>
      <p:sp>
        <p:nvSpPr>
          <p:cNvPr id="738" name="Google Shape;738;p5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39" name="Google Shape;739;p5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0" name="Google Shape;740;p5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1" name="Google Shape;741;p5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2" name="Google Shape;742;p5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3" name="Google Shape;743;p5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4" name="Google Shape;744;p5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5" name="Google Shape;745;p5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746" name="Google Shape;746;p53"/>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747" name="Google Shape;747;p53"/>
          <p:cNvCxnSpPr/>
          <p:nvPr/>
        </p:nvCxnSpPr>
        <p:spPr>
          <a:xfrm>
            <a:off x="458787" y="34290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748" name="Google Shape;748;p53"/>
          <p:cNvSpPr txBox="1"/>
          <p:nvPr/>
        </p:nvSpPr>
        <p:spPr>
          <a:xfrm>
            <a:off x="495300" y="2759075"/>
            <a:ext cx="8077200" cy="57943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An IPv6 address is 128 bits long.</a:t>
            </a:r>
            <a:endParaRPr/>
          </a:p>
        </p:txBody>
      </p:sp>
      <p:grpSp>
        <p:nvGrpSpPr>
          <p:cNvPr id="749" name="Google Shape;749;p53"/>
          <p:cNvGrpSpPr/>
          <p:nvPr/>
        </p:nvGrpSpPr>
        <p:grpSpPr>
          <a:xfrm>
            <a:off x="457200" y="1981200"/>
            <a:ext cx="1143000" cy="566737"/>
            <a:chOff x="1200" y="1248"/>
            <a:chExt cx="720" cy="357"/>
          </a:xfrm>
        </p:grpSpPr>
        <p:pic>
          <p:nvPicPr>
            <p:cNvPr id="750" name="Google Shape;750;p53"/>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751" name="Google Shape;751;p53"/>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6" name="Shape 756"/>
        <p:cNvGrpSpPr/>
        <p:nvPr/>
      </p:nvGrpSpPr>
      <p:grpSpPr>
        <a:xfrm>
          <a:off x="0" y="0"/>
          <a:ext cx="0" cy="0"/>
          <a:chOff x="0" y="0"/>
          <a:chExt cx="0" cy="0"/>
        </a:xfrm>
      </p:grpSpPr>
      <p:sp>
        <p:nvSpPr>
          <p:cNvPr id="757" name="Google Shape;757;p5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758" name="Google Shape;758;p54"/>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759" name="Google Shape;759;p54"/>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760" name="Google Shape;760;p54"/>
          <p:cNvSpPr txBox="1"/>
          <p:nvPr/>
        </p:nvSpPr>
        <p:spPr>
          <a:xfrm>
            <a:off x="304800" y="381000"/>
            <a:ext cx="77454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19.14  </a:t>
            </a:r>
            <a:r>
              <a:rPr b="1" i="1" lang="en-US" sz="2000" u="none">
                <a:solidFill>
                  <a:schemeClr val="dk1"/>
                </a:solidFill>
                <a:latin typeface="Times New Roman"/>
                <a:ea typeface="Times New Roman"/>
                <a:cs typeface="Times New Roman"/>
                <a:sym typeface="Times New Roman"/>
              </a:rPr>
              <a:t>IPv6 address in binary and hexadecimal colon notation</a:t>
            </a:r>
            <a:endParaRPr/>
          </a:p>
        </p:txBody>
      </p:sp>
      <p:cxnSp>
        <p:nvCxnSpPr>
          <p:cNvPr id="761" name="Google Shape;761;p54"/>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762" name="Google Shape;762;p54"/>
          <p:cNvPicPr preferRelativeResize="0"/>
          <p:nvPr/>
        </p:nvPicPr>
        <p:blipFill rotWithShape="1">
          <a:blip r:embed="rId3">
            <a:alphaModFix/>
          </a:blip>
          <a:srcRect b="0" l="0" r="0" t="0"/>
          <a:stretch/>
        </p:blipFill>
        <p:spPr>
          <a:xfrm>
            <a:off x="457200" y="2436812"/>
            <a:ext cx="7989887" cy="175418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7" name="Shape 767"/>
        <p:cNvGrpSpPr/>
        <p:nvPr/>
      </p:nvGrpSpPr>
      <p:grpSpPr>
        <a:xfrm>
          <a:off x="0" y="0"/>
          <a:ext cx="0" cy="0"/>
          <a:chOff x="0" y="0"/>
          <a:chExt cx="0" cy="0"/>
        </a:xfrm>
      </p:grpSpPr>
      <p:sp>
        <p:nvSpPr>
          <p:cNvPr id="768" name="Google Shape;768;p5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769" name="Google Shape;769;p55"/>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770" name="Google Shape;770;p55"/>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771" name="Google Shape;771;p55"/>
          <p:cNvSpPr txBox="1"/>
          <p:nvPr/>
        </p:nvSpPr>
        <p:spPr>
          <a:xfrm>
            <a:off x="304800" y="381000"/>
            <a:ext cx="48355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19.15  </a:t>
            </a:r>
            <a:r>
              <a:rPr b="1" i="1" lang="en-US" sz="2000" u="none">
                <a:solidFill>
                  <a:schemeClr val="dk1"/>
                </a:solidFill>
                <a:latin typeface="Times New Roman"/>
                <a:ea typeface="Times New Roman"/>
                <a:cs typeface="Times New Roman"/>
                <a:sym typeface="Times New Roman"/>
              </a:rPr>
              <a:t>Abbreviated IPv6 addresses</a:t>
            </a:r>
            <a:endParaRPr/>
          </a:p>
        </p:txBody>
      </p:sp>
      <p:cxnSp>
        <p:nvCxnSpPr>
          <p:cNvPr id="772" name="Google Shape;772;p55"/>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773" name="Google Shape;773;p55"/>
          <p:cNvPicPr preferRelativeResize="0"/>
          <p:nvPr/>
        </p:nvPicPr>
        <p:blipFill rotWithShape="1">
          <a:blip r:embed="rId3">
            <a:alphaModFix/>
          </a:blip>
          <a:srcRect b="0" l="0" r="0" t="0"/>
          <a:stretch/>
        </p:blipFill>
        <p:spPr>
          <a:xfrm>
            <a:off x="685800" y="1958975"/>
            <a:ext cx="7304087" cy="328771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8" name="Shape 778"/>
        <p:cNvGrpSpPr/>
        <p:nvPr/>
      </p:nvGrpSpPr>
      <p:grpSpPr>
        <a:xfrm>
          <a:off x="0" y="0"/>
          <a:ext cx="0" cy="0"/>
          <a:chOff x="0" y="0"/>
          <a:chExt cx="0" cy="0"/>
        </a:xfrm>
      </p:grpSpPr>
      <p:sp>
        <p:nvSpPr>
          <p:cNvPr id="779" name="Google Shape;779;p5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80" name="Google Shape;780;p5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1" name="Google Shape;781;p56"/>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2" name="Google Shape;782;p5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3" name="Google Shape;783;p56"/>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4" name="Google Shape;784;p56"/>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5" name="Google Shape;785;p5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6" name="Google Shape;786;p56"/>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7" name="Google Shape;787;p56"/>
          <p:cNvSpPr txBox="1"/>
          <p:nvPr/>
        </p:nvSpPr>
        <p:spPr>
          <a:xfrm>
            <a:off x="228600" y="914400"/>
            <a:ext cx="8686800" cy="5191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Expand the address 0:15::1:12:1213 to its original.</a:t>
            </a:r>
            <a:endParaRPr/>
          </a:p>
        </p:txBody>
      </p:sp>
      <p:sp>
        <p:nvSpPr>
          <p:cNvPr id="788" name="Google Shape;788;p56"/>
          <p:cNvSpPr txBox="1"/>
          <p:nvPr/>
        </p:nvSpPr>
        <p:spPr>
          <a:xfrm>
            <a:off x="1143000" y="0"/>
            <a:ext cx="26908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19.11</a:t>
            </a:r>
            <a:endParaRPr/>
          </a:p>
        </p:txBody>
      </p:sp>
      <p:sp>
        <p:nvSpPr>
          <p:cNvPr id="789" name="Google Shape;789;p56"/>
          <p:cNvSpPr txBox="1"/>
          <p:nvPr/>
        </p:nvSpPr>
        <p:spPr>
          <a:xfrm>
            <a:off x="152400" y="1752600"/>
            <a:ext cx="8686800" cy="22272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first need to align the left side of the double colon to the left of the original pattern and the right side of the double colon to the right of the original pattern to find how many 0s we need to replace the double colon.</a:t>
            </a:r>
            <a:endParaRPr/>
          </a:p>
        </p:txBody>
      </p:sp>
      <p:pic>
        <p:nvPicPr>
          <p:cNvPr id="790" name="Google Shape;790;p56"/>
          <p:cNvPicPr preferRelativeResize="0"/>
          <p:nvPr/>
        </p:nvPicPr>
        <p:blipFill rotWithShape="1">
          <a:blip r:embed="rId3">
            <a:alphaModFix/>
          </a:blip>
          <a:srcRect b="0" l="0" r="0" t="0"/>
          <a:stretch/>
        </p:blipFill>
        <p:spPr>
          <a:xfrm>
            <a:off x="2001837" y="4152900"/>
            <a:ext cx="5138737" cy="647700"/>
          </a:xfrm>
          <a:prstGeom prst="rect">
            <a:avLst/>
          </a:prstGeom>
          <a:noFill/>
          <a:ln cap="flat" cmpd="thickThin" w="57150">
            <a:solidFill>
              <a:schemeClr val="folHlink"/>
            </a:solidFill>
            <a:prstDash val="solid"/>
            <a:miter lim="800000"/>
            <a:headEnd len="sm" w="sm" type="none"/>
            <a:tailEnd len="sm" w="sm" type="none"/>
          </a:ln>
        </p:spPr>
      </p:pic>
      <p:sp>
        <p:nvSpPr>
          <p:cNvPr id="791" name="Google Shape;791;p56"/>
          <p:cNvSpPr txBox="1"/>
          <p:nvPr/>
        </p:nvSpPr>
        <p:spPr>
          <a:xfrm>
            <a:off x="152400" y="5029200"/>
            <a:ext cx="8686800" cy="5191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This means that the original address is.</a:t>
            </a:r>
            <a:endParaRPr/>
          </a:p>
        </p:txBody>
      </p:sp>
      <p:pic>
        <p:nvPicPr>
          <p:cNvPr id="792" name="Google Shape;792;p56"/>
          <p:cNvPicPr preferRelativeResize="0"/>
          <p:nvPr/>
        </p:nvPicPr>
        <p:blipFill rotWithShape="1">
          <a:blip r:embed="rId4">
            <a:alphaModFix/>
          </a:blip>
          <a:srcRect b="0" l="0" r="0" t="0"/>
          <a:stretch/>
        </p:blipFill>
        <p:spPr>
          <a:xfrm>
            <a:off x="2020887" y="5799137"/>
            <a:ext cx="5102225" cy="296862"/>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7" name="Shape 797"/>
        <p:cNvGrpSpPr/>
        <p:nvPr/>
      </p:nvGrpSpPr>
      <p:grpSpPr>
        <a:xfrm>
          <a:off x="0" y="0"/>
          <a:ext cx="0" cy="0"/>
          <a:chOff x="0" y="0"/>
          <a:chExt cx="0" cy="0"/>
        </a:xfrm>
      </p:grpSpPr>
      <p:sp>
        <p:nvSpPr>
          <p:cNvPr id="798" name="Google Shape;798;p5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99" name="Google Shape;799;p57"/>
          <p:cNvSpPr txBox="1"/>
          <p:nvPr/>
        </p:nvSpPr>
        <p:spPr>
          <a:xfrm>
            <a:off x="609600" y="990600"/>
            <a:ext cx="5086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19.5  </a:t>
            </a:r>
            <a:r>
              <a:rPr b="1" i="1" lang="en-US" sz="2000" u="none">
                <a:solidFill>
                  <a:schemeClr val="dk1"/>
                </a:solidFill>
                <a:latin typeface="Times New Roman"/>
                <a:ea typeface="Times New Roman"/>
                <a:cs typeface="Times New Roman"/>
                <a:sym typeface="Times New Roman"/>
              </a:rPr>
              <a:t>Type prefixes for IPv6 addresses</a:t>
            </a:r>
            <a:endParaRPr/>
          </a:p>
        </p:txBody>
      </p:sp>
      <p:pic>
        <p:nvPicPr>
          <p:cNvPr id="800" name="Google Shape;800;p57"/>
          <p:cNvPicPr preferRelativeResize="0"/>
          <p:nvPr/>
        </p:nvPicPr>
        <p:blipFill rotWithShape="1">
          <a:blip r:embed="rId3">
            <a:alphaModFix/>
          </a:blip>
          <a:srcRect b="0" l="0" r="0" t="0"/>
          <a:stretch/>
        </p:blipFill>
        <p:spPr>
          <a:xfrm>
            <a:off x="481012" y="1447800"/>
            <a:ext cx="8053387" cy="38290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5" name="Shape 805"/>
        <p:cNvGrpSpPr/>
        <p:nvPr/>
      </p:nvGrpSpPr>
      <p:grpSpPr>
        <a:xfrm>
          <a:off x="0" y="0"/>
          <a:ext cx="0" cy="0"/>
          <a:chOff x="0" y="0"/>
          <a:chExt cx="0" cy="0"/>
        </a:xfrm>
      </p:grpSpPr>
      <p:sp>
        <p:nvSpPr>
          <p:cNvPr id="806" name="Google Shape;806;p5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07" name="Google Shape;807;p58"/>
          <p:cNvSpPr txBox="1"/>
          <p:nvPr/>
        </p:nvSpPr>
        <p:spPr>
          <a:xfrm>
            <a:off x="609600" y="457200"/>
            <a:ext cx="63611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19.5  </a:t>
            </a:r>
            <a:r>
              <a:rPr b="1" i="1" lang="en-US" sz="2000" u="none">
                <a:solidFill>
                  <a:schemeClr val="dk1"/>
                </a:solidFill>
                <a:latin typeface="Times New Roman"/>
                <a:ea typeface="Times New Roman"/>
                <a:cs typeface="Times New Roman"/>
                <a:sym typeface="Times New Roman"/>
              </a:rPr>
              <a:t>Type prefixes for IPv6 addresses (continued)</a:t>
            </a:r>
            <a:endParaRPr/>
          </a:p>
        </p:txBody>
      </p:sp>
      <p:pic>
        <p:nvPicPr>
          <p:cNvPr id="808" name="Google Shape;808;p58"/>
          <p:cNvPicPr preferRelativeResize="0"/>
          <p:nvPr/>
        </p:nvPicPr>
        <p:blipFill rotWithShape="1">
          <a:blip r:embed="rId3">
            <a:alphaModFix/>
          </a:blip>
          <a:srcRect b="0" l="0" r="0" t="0"/>
          <a:stretch/>
        </p:blipFill>
        <p:spPr>
          <a:xfrm>
            <a:off x="508000" y="838200"/>
            <a:ext cx="8026400" cy="484346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3" name="Shape 813"/>
        <p:cNvGrpSpPr/>
        <p:nvPr/>
      </p:nvGrpSpPr>
      <p:grpSpPr>
        <a:xfrm>
          <a:off x="0" y="0"/>
          <a:ext cx="0" cy="0"/>
          <a:chOff x="0" y="0"/>
          <a:chExt cx="0" cy="0"/>
        </a:xfrm>
      </p:grpSpPr>
      <p:sp>
        <p:nvSpPr>
          <p:cNvPr id="814" name="Google Shape;814;p5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815" name="Google Shape;815;p59"/>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816" name="Google Shape;816;p59"/>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817" name="Google Shape;817;p59"/>
          <p:cNvSpPr txBox="1"/>
          <p:nvPr/>
        </p:nvSpPr>
        <p:spPr>
          <a:xfrm>
            <a:off x="304800" y="381000"/>
            <a:ext cx="64817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19.16  </a:t>
            </a:r>
            <a:r>
              <a:rPr b="1" i="1" lang="en-US" sz="2000" u="none">
                <a:solidFill>
                  <a:schemeClr val="dk1"/>
                </a:solidFill>
                <a:latin typeface="Times New Roman"/>
                <a:ea typeface="Times New Roman"/>
                <a:cs typeface="Times New Roman"/>
                <a:sym typeface="Times New Roman"/>
              </a:rPr>
              <a:t>Prefixes for provider-based unicast address</a:t>
            </a:r>
            <a:endParaRPr/>
          </a:p>
        </p:txBody>
      </p:sp>
      <p:cxnSp>
        <p:nvCxnSpPr>
          <p:cNvPr id="818" name="Google Shape;818;p5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819" name="Google Shape;819;p59"/>
          <p:cNvPicPr preferRelativeResize="0"/>
          <p:nvPr/>
        </p:nvPicPr>
        <p:blipFill rotWithShape="1">
          <a:blip r:embed="rId3">
            <a:alphaModFix/>
          </a:blip>
          <a:srcRect b="0" l="0" r="0" t="0"/>
          <a:stretch/>
        </p:blipFill>
        <p:spPr>
          <a:xfrm>
            <a:off x="169862" y="2168525"/>
            <a:ext cx="8821737" cy="3013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4" name="Shape 824"/>
        <p:cNvGrpSpPr/>
        <p:nvPr/>
      </p:nvGrpSpPr>
      <p:grpSpPr>
        <a:xfrm>
          <a:off x="0" y="0"/>
          <a:ext cx="0" cy="0"/>
          <a:chOff x="0" y="0"/>
          <a:chExt cx="0" cy="0"/>
        </a:xfrm>
      </p:grpSpPr>
      <p:sp>
        <p:nvSpPr>
          <p:cNvPr id="825" name="Google Shape;825;p6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826" name="Google Shape;826;p60"/>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827" name="Google Shape;827;p60"/>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828" name="Google Shape;828;p60"/>
          <p:cNvSpPr txBox="1"/>
          <p:nvPr/>
        </p:nvSpPr>
        <p:spPr>
          <a:xfrm>
            <a:off x="304800" y="381000"/>
            <a:ext cx="4629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19.17  </a:t>
            </a:r>
            <a:r>
              <a:rPr b="1" i="1" lang="en-US" sz="2000" u="none">
                <a:solidFill>
                  <a:schemeClr val="dk1"/>
                </a:solidFill>
                <a:latin typeface="Times New Roman"/>
                <a:ea typeface="Times New Roman"/>
                <a:cs typeface="Times New Roman"/>
                <a:sym typeface="Times New Roman"/>
              </a:rPr>
              <a:t>Multicast address in IPv6</a:t>
            </a:r>
            <a:endParaRPr/>
          </a:p>
        </p:txBody>
      </p:sp>
      <p:cxnSp>
        <p:nvCxnSpPr>
          <p:cNvPr id="829" name="Google Shape;829;p6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830" name="Google Shape;830;p60"/>
          <p:cNvPicPr preferRelativeResize="0"/>
          <p:nvPr/>
        </p:nvPicPr>
        <p:blipFill rotWithShape="1">
          <a:blip r:embed="rId3">
            <a:alphaModFix/>
          </a:blip>
          <a:srcRect b="0" l="0" r="0" t="0"/>
          <a:stretch/>
        </p:blipFill>
        <p:spPr>
          <a:xfrm>
            <a:off x="381000" y="2187575"/>
            <a:ext cx="8428037" cy="30702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5" name="Shape 835"/>
        <p:cNvGrpSpPr/>
        <p:nvPr/>
      </p:nvGrpSpPr>
      <p:grpSpPr>
        <a:xfrm>
          <a:off x="0" y="0"/>
          <a:ext cx="0" cy="0"/>
          <a:chOff x="0" y="0"/>
          <a:chExt cx="0" cy="0"/>
        </a:xfrm>
      </p:grpSpPr>
      <p:sp>
        <p:nvSpPr>
          <p:cNvPr id="836" name="Google Shape;836;p6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837" name="Google Shape;837;p61"/>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838" name="Google Shape;838;p61"/>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839" name="Google Shape;839;p61"/>
          <p:cNvSpPr txBox="1"/>
          <p:nvPr/>
        </p:nvSpPr>
        <p:spPr>
          <a:xfrm>
            <a:off x="304800" y="381000"/>
            <a:ext cx="4953000"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19.18    </a:t>
            </a:r>
            <a:r>
              <a:rPr b="1" i="1" lang="en-US" sz="2000" u="none">
                <a:solidFill>
                  <a:schemeClr val="dk1"/>
                </a:solidFill>
                <a:latin typeface="Times New Roman"/>
                <a:ea typeface="Times New Roman"/>
                <a:cs typeface="Times New Roman"/>
                <a:sym typeface="Times New Roman"/>
              </a:rPr>
              <a:t>Reserved addresses in IPv6</a:t>
            </a:r>
            <a:endParaRPr b="0" baseline="-25000" i="0" sz="32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baseline="-25000" i="0" sz="3200" u="none">
              <a:solidFill>
                <a:schemeClr val="dk1"/>
              </a:solidFill>
              <a:latin typeface="Arial"/>
              <a:ea typeface="Arial"/>
              <a:cs typeface="Arial"/>
              <a:sym typeface="Arial"/>
            </a:endParaRPr>
          </a:p>
        </p:txBody>
      </p:sp>
      <p:cxnSp>
        <p:nvCxnSpPr>
          <p:cNvPr id="840" name="Google Shape;840;p61"/>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841" name="Google Shape;841;p61"/>
          <p:cNvPicPr preferRelativeResize="0"/>
          <p:nvPr/>
        </p:nvPicPr>
        <p:blipFill rotWithShape="1">
          <a:blip r:embed="rId3">
            <a:alphaModFix/>
          </a:blip>
          <a:srcRect b="0" l="0" r="0" t="0"/>
          <a:stretch/>
        </p:blipFill>
        <p:spPr>
          <a:xfrm>
            <a:off x="279400" y="1600200"/>
            <a:ext cx="8712200" cy="36226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6" name="Shape 846"/>
        <p:cNvGrpSpPr/>
        <p:nvPr/>
      </p:nvGrpSpPr>
      <p:grpSpPr>
        <a:xfrm>
          <a:off x="0" y="0"/>
          <a:ext cx="0" cy="0"/>
          <a:chOff x="0" y="0"/>
          <a:chExt cx="0" cy="0"/>
        </a:xfrm>
      </p:grpSpPr>
      <p:sp>
        <p:nvSpPr>
          <p:cNvPr id="847" name="Google Shape;847;p6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848" name="Google Shape;848;p6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849" name="Google Shape;849;p6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850" name="Google Shape;850;p62"/>
          <p:cNvSpPr txBox="1"/>
          <p:nvPr/>
        </p:nvSpPr>
        <p:spPr>
          <a:xfrm>
            <a:off x="304800" y="381000"/>
            <a:ext cx="4448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19.19  </a:t>
            </a:r>
            <a:r>
              <a:rPr b="1" i="1" lang="en-US" sz="2000" u="none">
                <a:solidFill>
                  <a:schemeClr val="dk1"/>
                </a:solidFill>
                <a:latin typeface="Times New Roman"/>
                <a:ea typeface="Times New Roman"/>
                <a:cs typeface="Times New Roman"/>
                <a:sym typeface="Times New Roman"/>
              </a:rPr>
              <a:t>Local addresses in IPv6</a:t>
            </a:r>
            <a:endParaRPr/>
          </a:p>
        </p:txBody>
      </p:sp>
      <p:cxnSp>
        <p:nvCxnSpPr>
          <p:cNvPr id="851" name="Google Shape;851;p6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852" name="Google Shape;852;p62"/>
          <p:cNvPicPr preferRelativeResize="0"/>
          <p:nvPr/>
        </p:nvPicPr>
        <p:blipFill rotWithShape="1">
          <a:blip r:embed="rId3">
            <a:alphaModFix/>
          </a:blip>
          <a:srcRect b="0" l="0" r="0" t="0"/>
          <a:stretch/>
        </p:blipFill>
        <p:spPr>
          <a:xfrm>
            <a:off x="100012" y="2424112"/>
            <a:ext cx="8967787" cy="19192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04" name="Google Shape;104;p9"/>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05" name="Google Shape;105;p9"/>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06" name="Google Shape;106;p9"/>
          <p:cNvSpPr txBox="1"/>
          <p:nvPr/>
        </p:nvSpPr>
        <p:spPr>
          <a:xfrm>
            <a:off x="0" y="381000"/>
            <a:ext cx="8585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19.1  </a:t>
            </a:r>
            <a:r>
              <a:rPr b="1" i="1" lang="en-US" sz="2000" u="none">
                <a:solidFill>
                  <a:schemeClr val="dk1"/>
                </a:solidFill>
                <a:latin typeface="Times New Roman"/>
                <a:ea typeface="Times New Roman"/>
                <a:cs typeface="Times New Roman"/>
                <a:sym typeface="Times New Roman"/>
              </a:rPr>
              <a:t>Dotted-decimal notation and binary notation for an IPv4 address</a:t>
            </a:r>
            <a:endParaRPr/>
          </a:p>
        </p:txBody>
      </p:sp>
      <p:cxnSp>
        <p:nvCxnSpPr>
          <p:cNvPr id="107" name="Google Shape;107;p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08" name="Google Shape;108;p9"/>
          <p:cNvPicPr preferRelativeResize="0"/>
          <p:nvPr/>
        </p:nvPicPr>
        <p:blipFill rotWithShape="1">
          <a:blip r:embed="rId3">
            <a:alphaModFix/>
          </a:blip>
          <a:srcRect b="0" l="0" r="0" t="0"/>
          <a:stretch/>
        </p:blipFill>
        <p:spPr>
          <a:xfrm>
            <a:off x="746125" y="2533650"/>
            <a:ext cx="7650162" cy="179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5" name="Google Shape;115;p1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 name="Google Shape;116;p1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 name="Google Shape;117;p1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 name="Google Shape;118;p1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 name="Google Shape;119;p1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 name="Google Shape;120;p1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 name="Google Shape;121;p10"/>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22" name="Google Shape;122;p10"/>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23" name="Google Shape;123;p10"/>
          <p:cNvCxnSpPr/>
          <p:nvPr/>
        </p:nvCxnSpPr>
        <p:spPr>
          <a:xfrm>
            <a:off x="458787" y="3962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24" name="Google Shape;124;p10"/>
          <p:cNvSpPr txBox="1"/>
          <p:nvPr/>
        </p:nvSpPr>
        <p:spPr>
          <a:xfrm>
            <a:off x="495300" y="27590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Numbering systems are reviewed in Appendix B.</a:t>
            </a:r>
            <a:endParaRPr/>
          </a:p>
        </p:txBody>
      </p:sp>
      <p:grpSp>
        <p:nvGrpSpPr>
          <p:cNvPr id="125" name="Google Shape;125;p10"/>
          <p:cNvGrpSpPr/>
          <p:nvPr/>
        </p:nvGrpSpPr>
        <p:grpSpPr>
          <a:xfrm>
            <a:off x="457200" y="1981200"/>
            <a:ext cx="1143000" cy="566737"/>
            <a:chOff x="1200" y="1248"/>
            <a:chExt cx="720" cy="357"/>
          </a:xfrm>
        </p:grpSpPr>
        <p:pic>
          <p:nvPicPr>
            <p:cNvPr id="126" name="Google Shape;126;p10"/>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27" name="Google Shape;127;p10"/>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1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34" name="Google Shape;134;p1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5" name="Google Shape;135;p1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 name="Google Shape;136;p1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 name="Google Shape;137;p1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8" name="Google Shape;138;p1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9" name="Google Shape;139;p1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0" name="Google Shape;140;p1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1" name="Google Shape;141;p11"/>
          <p:cNvSpPr txBox="1"/>
          <p:nvPr/>
        </p:nvSpPr>
        <p:spPr>
          <a:xfrm>
            <a:off x="228600" y="1143000"/>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Change the following IPv4 addresses from binary notation to dotted-decimal notation.</a:t>
            </a:r>
            <a:endParaRPr/>
          </a:p>
        </p:txBody>
      </p:sp>
      <p:sp>
        <p:nvSpPr>
          <p:cNvPr id="142" name="Google Shape;142;p11"/>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19.1</a:t>
            </a:r>
            <a:endParaRPr/>
          </a:p>
        </p:txBody>
      </p:sp>
      <p:pic>
        <p:nvPicPr>
          <p:cNvPr id="143" name="Google Shape;143;p11"/>
          <p:cNvPicPr preferRelativeResize="0"/>
          <p:nvPr/>
        </p:nvPicPr>
        <p:blipFill rotWithShape="1">
          <a:blip r:embed="rId3">
            <a:alphaModFix/>
          </a:blip>
          <a:srcRect b="0" l="0" r="0" t="0"/>
          <a:stretch/>
        </p:blipFill>
        <p:spPr>
          <a:xfrm>
            <a:off x="152400" y="2362200"/>
            <a:ext cx="7715250" cy="977900"/>
          </a:xfrm>
          <a:prstGeom prst="rect">
            <a:avLst/>
          </a:prstGeom>
          <a:noFill/>
          <a:ln>
            <a:noFill/>
          </a:ln>
        </p:spPr>
      </p:pic>
      <p:sp>
        <p:nvSpPr>
          <p:cNvPr id="144" name="Google Shape;144;p11"/>
          <p:cNvSpPr txBox="1"/>
          <p:nvPr/>
        </p:nvSpPr>
        <p:spPr>
          <a:xfrm>
            <a:off x="228600" y="3581400"/>
            <a:ext cx="8686800" cy="18002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replace each group of 8 bits with its equivalent decimal number (see Appendix B) and add dots for separation.</a:t>
            </a:r>
            <a:endParaRPr/>
          </a:p>
        </p:txBody>
      </p:sp>
      <p:pic>
        <p:nvPicPr>
          <p:cNvPr id="145" name="Google Shape;145;p11"/>
          <p:cNvPicPr preferRelativeResize="0"/>
          <p:nvPr/>
        </p:nvPicPr>
        <p:blipFill rotWithShape="1">
          <a:blip r:embed="rId4">
            <a:alphaModFix/>
          </a:blip>
          <a:srcRect b="0" l="0" r="0" t="0"/>
          <a:stretch/>
        </p:blipFill>
        <p:spPr>
          <a:xfrm>
            <a:off x="304800" y="5486400"/>
            <a:ext cx="3071812" cy="91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52" name="Google Shape;152;p1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3" name="Google Shape;153;p12"/>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4" name="Google Shape;154;p1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5" name="Google Shape;155;p12"/>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6" name="Google Shape;156;p12"/>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7" name="Google Shape;157;p1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8" name="Google Shape;158;p12"/>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9" name="Google Shape;159;p12"/>
          <p:cNvSpPr txBox="1"/>
          <p:nvPr/>
        </p:nvSpPr>
        <p:spPr>
          <a:xfrm>
            <a:off x="228600" y="1143000"/>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Change the following IPv4 addresses from dotted-decimal notation to binary notation.</a:t>
            </a:r>
            <a:endParaRPr/>
          </a:p>
        </p:txBody>
      </p:sp>
      <p:sp>
        <p:nvSpPr>
          <p:cNvPr id="160" name="Google Shape;160;p12"/>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19.2</a:t>
            </a:r>
            <a:endParaRPr/>
          </a:p>
        </p:txBody>
      </p:sp>
      <p:pic>
        <p:nvPicPr>
          <p:cNvPr id="161" name="Google Shape;161;p12"/>
          <p:cNvPicPr preferRelativeResize="0"/>
          <p:nvPr/>
        </p:nvPicPr>
        <p:blipFill rotWithShape="1">
          <a:blip r:embed="rId3">
            <a:alphaModFix/>
          </a:blip>
          <a:srcRect b="0" l="0" r="0" t="0"/>
          <a:stretch/>
        </p:blipFill>
        <p:spPr>
          <a:xfrm>
            <a:off x="228600" y="2209800"/>
            <a:ext cx="2870200" cy="876300"/>
          </a:xfrm>
          <a:prstGeom prst="rect">
            <a:avLst/>
          </a:prstGeom>
          <a:noFill/>
          <a:ln>
            <a:noFill/>
          </a:ln>
        </p:spPr>
      </p:pic>
      <p:sp>
        <p:nvSpPr>
          <p:cNvPr id="162" name="Google Shape;162;p12"/>
          <p:cNvSpPr txBox="1"/>
          <p:nvPr/>
        </p:nvSpPr>
        <p:spPr>
          <a:xfrm>
            <a:off x="228600" y="3276600"/>
            <a:ext cx="8686800" cy="13731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replace each decimal number with its binary equivalent (see Appendix B).</a:t>
            </a:r>
            <a:endParaRPr/>
          </a:p>
        </p:txBody>
      </p:sp>
      <p:pic>
        <p:nvPicPr>
          <p:cNvPr id="163" name="Google Shape;163;p12"/>
          <p:cNvPicPr preferRelativeResize="0"/>
          <p:nvPr/>
        </p:nvPicPr>
        <p:blipFill rotWithShape="1">
          <a:blip r:embed="rId4">
            <a:alphaModFix/>
          </a:blip>
          <a:srcRect b="0" l="0" r="0" t="0"/>
          <a:stretch/>
        </p:blipFill>
        <p:spPr>
          <a:xfrm>
            <a:off x="342900" y="4821237"/>
            <a:ext cx="7277100" cy="10461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a:dk1>
        <a:srgbClr val="000000"/>
      </a:dk1>
      <a:lt1>
        <a:srgbClr val="FFFFFF"/>
      </a:lt1>
      <a:dk2>
        <a:srgbClr val="333399"/>
      </a:dk2>
      <a:lt2>
        <a:srgbClr val="1C1C1C"/>
      </a:lt2>
      <a:accent1>
        <a:srgbClr val="00E4A8"/>
      </a:accent1>
      <a:accent2>
        <a:srgbClr val="FFCF01"/>
      </a:accent2>
      <a:accent3>
        <a:srgbClr val="FFFFFF"/>
      </a:accent3>
      <a:accent4>
        <a:srgbClr val="00E4A8"/>
      </a:accent4>
      <a:accent5>
        <a:srgbClr val="FFCF01"/>
      </a:accent5>
      <a:accent6>
        <a:srgbClr val="FFFFFF"/>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