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64" r:id="rId14"/>
    <p:sldId id="266" r:id="rId15"/>
    <p:sldId id="267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651"/>
  </p:normalViewPr>
  <p:slideViewPr>
    <p:cSldViewPr snapToGrid="0" snapToObjects="1">
      <p:cViewPr>
        <p:scale>
          <a:sx n="120" d="100"/>
          <a:sy n="120" d="100"/>
        </p:scale>
        <p:origin x="65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889145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idBlue1024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1841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/>
        </p:nvSpPr>
        <p:spPr>
          <a:xfrm>
            <a:off x="330200" y="9080500"/>
            <a:ext cx="31623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>
            <a:lvl1pPr marL="57799" marR="57799" defTabSz="1295400">
              <a:defRPr sz="1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dirty="0"/>
              <a:t>© </a:t>
            </a:r>
            <a:r>
              <a:rPr dirty="0" smtClean="0"/>
              <a:t>201</a:t>
            </a:r>
            <a:r>
              <a:rPr lang="en-GB" dirty="0" smtClean="0"/>
              <a:t>6</a:t>
            </a:r>
            <a:r>
              <a:rPr dirty="0" smtClean="0"/>
              <a:t>, </a:t>
            </a:r>
            <a:r>
              <a:rPr dirty="0"/>
              <a:t>Graham Roberts</a:t>
            </a:r>
          </a:p>
        </p:txBody>
      </p:sp>
      <p:sp>
        <p:nvSpPr>
          <p:cNvPr id="16" name="Shape 16"/>
          <p:cNvSpPr/>
          <p:nvPr/>
        </p:nvSpPr>
        <p:spPr>
          <a:xfrm>
            <a:off x="330200" y="266700"/>
            <a:ext cx="5092700" cy="41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>
            <a:lvl1pPr marL="57799" marR="57799" defTabSz="1295400">
              <a:defRPr sz="1800" b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UCL COMPUTER SCIENCE</a:t>
            </a:r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460586" y="2111022"/>
            <a:ext cx="12077701" cy="3721101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12700" dist="31376" dir="2700000" rotWithShape="0">
                    <a:srgbClr val="000000">
                      <a:alpha val="24137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half" idx="1"/>
          </p:nvPr>
        </p:nvSpPr>
        <p:spPr>
          <a:xfrm>
            <a:off x="460586" y="6062133"/>
            <a:ext cx="12077701" cy="2921001"/>
          </a:xfrm>
          <a:prstGeom prst="rect">
            <a:avLst/>
          </a:prstGeom>
        </p:spPr>
        <p:txBody>
          <a:bodyPr/>
          <a:lstStyle>
            <a:lvl1pPr marL="0" indent="57799">
              <a:buSzTx/>
              <a:buNone/>
              <a:defRPr>
                <a:effectLst>
                  <a:outerShdw blurRad="12700" dist="12980" dir="2021403" rotWithShape="0">
                    <a:srgbClr val="000000">
                      <a:alpha val="20689"/>
                    </a:srgbClr>
                  </a:outerShdw>
                </a:effectLst>
              </a:defRPr>
            </a:lvl1pPr>
            <a:lvl2pPr marL="0" indent="708039" algn="ctr">
              <a:buSzTx/>
              <a:buNone/>
              <a:defRPr>
                <a:effectLst>
                  <a:outerShdw blurRad="12700" dist="11613" dir="2021403" rotWithShape="0">
                    <a:srgbClr val="000000">
                      <a:alpha val="20689"/>
                    </a:srgbClr>
                  </a:outerShdw>
                </a:effectLst>
              </a:defRPr>
            </a:lvl2pPr>
            <a:lvl3pPr marL="0" indent="1358279" algn="ctr">
              <a:buSzTx/>
              <a:buNone/>
            </a:lvl3pPr>
            <a:lvl4pPr marL="0" indent="2008518" algn="ctr">
              <a:buSzTx/>
              <a:buNone/>
            </a:lvl4pPr>
            <a:lvl5pPr marL="0" indent="2658759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xfrm>
            <a:off x="6963792" y="10223500"/>
            <a:ext cx="504132" cy="49802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idBlue90.png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73152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30200" y="9080500"/>
            <a:ext cx="31623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>
            <a:lvl1pPr marL="57799" marR="57799" defTabSz="1295400">
              <a:defRPr sz="1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dirty="0"/>
              <a:t>© </a:t>
            </a:r>
            <a:r>
              <a:rPr dirty="0" smtClean="0"/>
              <a:t>201</a:t>
            </a:r>
            <a:r>
              <a:rPr lang="en-GB" dirty="0" smtClean="0"/>
              <a:t>6</a:t>
            </a:r>
            <a:r>
              <a:rPr dirty="0" smtClean="0"/>
              <a:t>, </a:t>
            </a:r>
            <a:r>
              <a:rPr dirty="0"/>
              <a:t>UCL CS</a:t>
            </a:r>
          </a:p>
        </p:txBody>
      </p:sp>
      <p:sp>
        <p:nvSpPr>
          <p:cNvPr id="4" name="Shape 4"/>
          <p:cNvSpPr/>
          <p:nvPr/>
        </p:nvSpPr>
        <p:spPr>
          <a:xfrm>
            <a:off x="228600" y="165100"/>
            <a:ext cx="3695700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>
            <a:lvl1pPr marL="57799" marR="57799" defTabSz="1295400">
              <a:defRPr sz="1400" b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UCL COMPUTER SCIENCE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47040" y="894080"/>
            <a:ext cx="12077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47040" y="1919111"/>
            <a:ext cx="12077701" cy="692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 marL="1113497" indent="-405458">
              <a:spcBef>
                <a:spcPts val="700"/>
              </a:spcBef>
              <a:buChar char="–"/>
              <a:defRPr sz="3400"/>
            </a:lvl2pPr>
            <a:lvl3pPr marL="1685973" indent="-327694">
              <a:spcBef>
                <a:spcPts val="600"/>
              </a:spcBef>
              <a:defRPr sz="2800"/>
            </a:lvl3pPr>
            <a:lvl4pPr marL="2330499" indent="-321980">
              <a:spcBef>
                <a:spcPts val="600"/>
              </a:spcBef>
              <a:buChar char="–"/>
              <a:defRPr sz="2800"/>
            </a:lvl4pPr>
            <a:lvl5pPr marL="2980739" indent="-321980">
              <a:spcBef>
                <a:spcPts val="600"/>
              </a:spcBef>
              <a:buChar char="»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12231798" y="9118600"/>
            <a:ext cx="419374" cy="41162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>
            <a:spAutoFit/>
          </a:bodyPr>
          <a:lstStyle>
            <a:lvl1pPr algn="ctr" defTabSz="647700"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57799" indent="0" algn="l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ln>
            <a:noFill/>
          </a:ln>
          <a:solidFill>
            <a:srgbClr val="00556C"/>
          </a:solidFill>
          <a:uFill>
            <a:solidFill>
              <a:srgbClr val="00556C"/>
            </a:solidFill>
          </a:uFill>
          <a:latin typeface="+mn-lt"/>
          <a:ea typeface="+mn-ea"/>
          <a:cs typeface="+mn-cs"/>
          <a:sym typeface="Arial"/>
        </a:defRPr>
      </a:lvl1pPr>
      <a:lvl2pPr marL="0" marR="57799" indent="228600" algn="l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ln>
            <a:noFill/>
          </a:ln>
          <a:solidFill>
            <a:srgbClr val="00556C"/>
          </a:solidFill>
          <a:uFill>
            <a:solidFill>
              <a:srgbClr val="00556C"/>
            </a:solidFill>
          </a:uFill>
          <a:latin typeface="+mn-lt"/>
          <a:ea typeface="+mn-ea"/>
          <a:cs typeface="+mn-cs"/>
          <a:sym typeface="Arial"/>
        </a:defRPr>
      </a:lvl2pPr>
      <a:lvl3pPr marL="0" marR="57799" indent="457200" algn="l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ln>
            <a:noFill/>
          </a:ln>
          <a:solidFill>
            <a:srgbClr val="00556C"/>
          </a:solidFill>
          <a:uFill>
            <a:solidFill>
              <a:srgbClr val="00556C"/>
            </a:solidFill>
          </a:uFill>
          <a:latin typeface="+mn-lt"/>
          <a:ea typeface="+mn-ea"/>
          <a:cs typeface="+mn-cs"/>
          <a:sym typeface="Arial"/>
        </a:defRPr>
      </a:lvl3pPr>
      <a:lvl4pPr marL="0" marR="57799" indent="685800" algn="l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ln>
            <a:noFill/>
          </a:ln>
          <a:solidFill>
            <a:srgbClr val="00556C"/>
          </a:solidFill>
          <a:uFill>
            <a:solidFill>
              <a:srgbClr val="00556C"/>
            </a:solidFill>
          </a:uFill>
          <a:latin typeface="+mn-lt"/>
          <a:ea typeface="+mn-ea"/>
          <a:cs typeface="+mn-cs"/>
          <a:sym typeface="Arial"/>
        </a:defRPr>
      </a:lvl4pPr>
      <a:lvl5pPr marL="0" marR="57799" indent="914400" algn="l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ln>
            <a:noFill/>
          </a:ln>
          <a:solidFill>
            <a:srgbClr val="00556C"/>
          </a:solidFill>
          <a:uFill>
            <a:solidFill>
              <a:srgbClr val="00556C"/>
            </a:solidFill>
          </a:uFill>
          <a:latin typeface="+mn-lt"/>
          <a:ea typeface="+mn-ea"/>
          <a:cs typeface="+mn-cs"/>
          <a:sym typeface="Arial"/>
        </a:defRPr>
      </a:lvl5pPr>
      <a:lvl6pPr marL="0" marR="57799" indent="1143000" algn="l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ln>
            <a:noFill/>
          </a:ln>
          <a:solidFill>
            <a:srgbClr val="00556C"/>
          </a:solidFill>
          <a:uFill>
            <a:solidFill>
              <a:srgbClr val="00556C"/>
            </a:solidFill>
          </a:uFill>
          <a:latin typeface="+mn-lt"/>
          <a:ea typeface="+mn-ea"/>
          <a:cs typeface="+mn-cs"/>
          <a:sym typeface="Arial"/>
        </a:defRPr>
      </a:lvl6pPr>
      <a:lvl7pPr marL="0" marR="57799" indent="1371600" algn="l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ln>
            <a:noFill/>
          </a:ln>
          <a:solidFill>
            <a:srgbClr val="00556C"/>
          </a:solidFill>
          <a:uFill>
            <a:solidFill>
              <a:srgbClr val="00556C"/>
            </a:solidFill>
          </a:uFill>
          <a:latin typeface="+mn-lt"/>
          <a:ea typeface="+mn-ea"/>
          <a:cs typeface="+mn-cs"/>
          <a:sym typeface="Arial"/>
        </a:defRPr>
      </a:lvl7pPr>
      <a:lvl8pPr marL="0" marR="57799" indent="1600200" algn="l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ln>
            <a:noFill/>
          </a:ln>
          <a:solidFill>
            <a:srgbClr val="00556C"/>
          </a:solidFill>
          <a:uFill>
            <a:solidFill>
              <a:srgbClr val="00556C"/>
            </a:solidFill>
          </a:uFill>
          <a:latin typeface="+mn-lt"/>
          <a:ea typeface="+mn-ea"/>
          <a:cs typeface="+mn-cs"/>
          <a:sym typeface="Arial"/>
        </a:defRPr>
      </a:lvl8pPr>
      <a:lvl9pPr marL="0" marR="57799" indent="1828800" algn="l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ln>
            <a:noFill/>
          </a:ln>
          <a:solidFill>
            <a:srgbClr val="00556C"/>
          </a:solidFill>
          <a:uFill>
            <a:solidFill>
              <a:srgbClr val="00556C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537376" marR="130047" indent="-479577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1161198" marR="130047" indent="-453159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1803007" marR="130047" indent="-444728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2445492" marR="130047" indent="-436973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3095732" marR="130047" indent="-436973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3451333" marR="130047" indent="-436974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3806933" marR="130047" indent="-436974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4162533" marR="130047" indent="-436974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4518133" marR="130047" indent="-436974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ynda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sldNum" sz="quarter" idx="4294967295"/>
          </p:nvPr>
        </p:nvSpPr>
        <p:spPr>
          <a:xfrm>
            <a:off x="6963792" y="10223500"/>
            <a:ext cx="504132" cy="498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400"/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ctrTitle"/>
          </p:nvPr>
        </p:nvSpPr>
        <p:spPr>
          <a:xfrm>
            <a:off x="1447800" y="2590800"/>
            <a:ext cx="10134600" cy="228416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>
                <a:effectLst/>
              </a:defRPr>
            </a:pPr>
            <a:r>
              <a:rPr sz="7200" dirty="0"/>
              <a:t>COMP204P</a:t>
            </a:r>
            <a:endParaRPr sz="6600" dirty="0"/>
          </a:p>
          <a:p>
            <a:pPr algn="ctr">
              <a:defRPr sz="6100">
                <a:effectLst/>
              </a:defRPr>
            </a:pPr>
            <a:r>
              <a:rPr dirty="0"/>
              <a:t>Scenario Week </a:t>
            </a:r>
            <a:r>
              <a:rPr lang="en-GB" dirty="0" smtClean="0"/>
              <a:t>3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AWS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AWS is </a:t>
            </a:r>
            <a:r>
              <a:rPr lang="en-US" i="1" dirty="0" smtClean="0"/>
              <a:t>fully</a:t>
            </a:r>
            <a:r>
              <a:rPr lang="en-US" dirty="0" smtClean="0"/>
              <a:t> scriptable.</a:t>
            </a:r>
          </a:p>
          <a:p>
            <a:pPr lvl="1"/>
            <a:r>
              <a:rPr lang="en-US" dirty="0" smtClean="0"/>
              <a:t>Use the AWS and AWS educate resources to find out more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have limited credit </a:t>
            </a:r>
            <a:r>
              <a:rPr lang="mr-IN" dirty="0" smtClean="0"/>
              <a:t>–</a:t>
            </a:r>
            <a:r>
              <a:rPr lang="en-US" dirty="0" smtClean="0"/>
              <a:t> use it well.</a:t>
            </a:r>
          </a:p>
          <a:p>
            <a:pPr lvl="1"/>
            <a:r>
              <a:rPr lang="en-US" dirty="0" smtClean="0"/>
              <a:t>If it runs out, no extension is available.</a:t>
            </a:r>
          </a:p>
          <a:p>
            <a:r>
              <a:rPr lang="en-US" dirty="0" smtClean="0"/>
              <a:t>Keep all your resources in the same zone.</a:t>
            </a:r>
          </a:p>
          <a:p>
            <a:r>
              <a:rPr lang="en-US" dirty="0" smtClean="0"/>
              <a:t>Shut down services when not using them.</a:t>
            </a:r>
          </a:p>
          <a:p>
            <a:r>
              <a:rPr lang="en-US" dirty="0" smtClean="0"/>
              <a:t>Use minimal VM and DB configurations.</a:t>
            </a:r>
          </a:p>
          <a:p>
            <a:pPr lvl="1"/>
            <a:r>
              <a:rPr lang="en-US" dirty="0" smtClean="0"/>
              <a:t>Increase only if you hit a limit first.</a:t>
            </a:r>
          </a:p>
          <a:p>
            <a:pPr lvl="1"/>
            <a:r>
              <a:rPr lang="en-US" dirty="0" smtClean="0"/>
              <a:t>Beware of expensive storage options.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372844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basic server configuration is a Linux VM running both the web server and database (e.g., MySQL). </a:t>
            </a:r>
          </a:p>
          <a:p>
            <a:r>
              <a:rPr lang="en-GB" dirty="0" smtClean="0"/>
              <a:t>Use an EC2 instance, with Amazon Linux.</a:t>
            </a:r>
          </a:p>
          <a:p>
            <a:pPr lvl="1"/>
            <a:r>
              <a:rPr lang="en-GB" dirty="0" smtClean="0"/>
              <a:t>Don’t need to create a scalable cluster.</a:t>
            </a:r>
          </a:p>
          <a:p>
            <a:r>
              <a:rPr lang="en-GB" dirty="0" smtClean="0"/>
              <a:t>Ideally creating and configuring the server should be scripted.</a:t>
            </a:r>
          </a:p>
          <a:p>
            <a:r>
              <a:rPr lang="en-GB" dirty="0" smtClean="0"/>
              <a:t>Look at the security issues.</a:t>
            </a:r>
          </a:p>
          <a:p>
            <a:pPr lvl="1"/>
            <a:r>
              <a:rPr lang="en-GB" dirty="0" smtClean="0"/>
              <a:t>Restricting root access to a limited IP range.</a:t>
            </a:r>
          </a:p>
          <a:p>
            <a:pPr lvl="1"/>
            <a:r>
              <a:rPr lang="en-GB" dirty="0" smtClean="0"/>
              <a:t>Explore what AWS provides.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96200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More Advanced Architecture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7793665"/>
            <a:ext cx="12077701" cy="1801859"/>
          </a:xfrm>
        </p:spPr>
        <p:txBody>
          <a:bodyPr/>
          <a:lstStyle/>
          <a:p>
            <a:r>
              <a:rPr lang="en-GB" dirty="0" smtClean="0"/>
              <a:t>Use the book Amazon Web Services in Action or the </a:t>
            </a:r>
            <a:r>
              <a:rPr lang="en-GB" dirty="0" err="1" smtClean="0"/>
              <a:t>Lynda.com</a:t>
            </a:r>
            <a:r>
              <a:rPr lang="en-GB" dirty="0" smtClean="0"/>
              <a:t> course (see Moodle).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65" y="1668781"/>
            <a:ext cx="6791769" cy="59524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78186" y="3420535"/>
            <a:ext cx="347370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If you have time look at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dirty="0" smtClean="0"/>
              <a:t>an architecture like this.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But</a:t>
            </a:r>
            <a:r>
              <a:rPr kumimoji="0" lang="en-GB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get the basic version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aseline="0" dirty="0" smtClean="0"/>
              <a:t>working</a:t>
            </a:r>
            <a:r>
              <a:rPr lang="en-GB" sz="2400" dirty="0" smtClean="0"/>
              <a:t> first.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129913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 Timetable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Full timetable on Moodle (COMP204P).</a:t>
            </a:r>
          </a:p>
          <a:p>
            <a:r>
              <a:t>Help and check-in session during Tuesday, Wednesday, Thursday, Friday morning.</a:t>
            </a:r>
          </a:p>
          <a:p>
            <a:r>
              <a:t>Assessment on Friday.</a:t>
            </a:r>
          </a:p>
          <a:p>
            <a:r>
              <a:t>Booked rooms are available for group use.</a:t>
            </a:r>
          </a:p>
          <a:p>
            <a:pPr lvl="1"/>
            <a:r>
              <a:t>CS labs will be available depending on how they are booked for other classes.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xfrm>
            <a:off x="12295366" y="9118600"/>
            <a:ext cx="292237" cy="4116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Tools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Each team member </a:t>
            </a:r>
            <a:r>
              <a:rPr lang="en-GB" dirty="0" smtClean="0"/>
              <a:t>should by now have an AWS account</a:t>
            </a:r>
          </a:p>
          <a:p>
            <a:r>
              <a:rPr dirty="0" smtClean="0"/>
              <a:t>Must </a:t>
            </a:r>
            <a:r>
              <a:rPr dirty="0"/>
              <a:t>use git for version control.</a:t>
            </a:r>
          </a:p>
          <a:p>
            <a:r>
              <a:rPr dirty="0"/>
              <a:t>And a web application framework.</a:t>
            </a:r>
          </a:p>
          <a:p>
            <a:r>
              <a:rPr dirty="0"/>
              <a:t>More info in guidelines document.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xfrm>
            <a:off x="12240281" y="9118600"/>
            <a:ext cx="402407" cy="4116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Assessment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All done on Friday (book a slot).</a:t>
            </a:r>
          </a:p>
          <a:p>
            <a:r>
              <a:rPr dirty="0" smtClean="0"/>
              <a:t>A </a:t>
            </a:r>
            <a:r>
              <a:rPr dirty="0"/>
              <a:t>demo of the deployment and application.</a:t>
            </a:r>
          </a:p>
          <a:p>
            <a:r>
              <a:rPr dirty="0"/>
              <a:t>A git repository.</a:t>
            </a:r>
          </a:p>
          <a:p>
            <a:r>
              <a:rPr dirty="0"/>
              <a:t>Plus 100 points to be divided amongst the group members.</a:t>
            </a:r>
          </a:p>
          <a:p>
            <a:pPr lvl="1"/>
            <a:r>
              <a:rPr dirty="0"/>
              <a:t>Even split not allowed!</a:t>
            </a:r>
          </a:p>
          <a:p>
            <a:pPr lvl="1"/>
            <a:r>
              <a:rPr dirty="0"/>
              <a:t>Group must decide.</a:t>
            </a:r>
          </a:p>
          <a:p>
            <a:r>
              <a:rPr dirty="0"/>
              <a:t>70% Group work, 30% points.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a Scenario Week?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5002" indent="-337203">
              <a:defRPr sz="3200"/>
            </a:pPr>
            <a:r>
              <a:rPr dirty="0"/>
              <a:t>One week dedicated to working on a related set of problems.</a:t>
            </a:r>
          </a:p>
          <a:p>
            <a:pPr marL="993126" lvl="1" indent="-285087">
              <a:defRPr sz="3200"/>
            </a:pPr>
            <a:r>
              <a:rPr dirty="0"/>
              <a:t>Completed and assessed within the week.</a:t>
            </a:r>
          </a:p>
          <a:p>
            <a:pPr marL="395002" indent="-337203">
              <a:defRPr sz="3200"/>
            </a:pPr>
            <a:r>
              <a:rPr dirty="0"/>
              <a:t>Connected to the modules you are taking this year.</a:t>
            </a:r>
          </a:p>
          <a:p>
            <a:pPr marL="993126" lvl="1" indent="-285087">
              <a:defRPr sz="3200"/>
            </a:pPr>
            <a:r>
              <a:rPr dirty="0"/>
              <a:t>Scenario </a:t>
            </a:r>
            <a:r>
              <a:rPr lang="en-GB" dirty="0" smtClean="0"/>
              <a:t>3</a:t>
            </a:r>
            <a:r>
              <a:rPr dirty="0" smtClean="0"/>
              <a:t>: </a:t>
            </a:r>
            <a:r>
              <a:rPr dirty="0"/>
              <a:t>COMP204P - Configure, build, deploy</a:t>
            </a:r>
          </a:p>
          <a:p>
            <a:pPr marL="993126" lvl="1" indent="-285087">
              <a:defRPr sz="3200"/>
            </a:pPr>
            <a:r>
              <a:rPr dirty="0"/>
              <a:t>Scenario </a:t>
            </a:r>
            <a:r>
              <a:rPr lang="en-GB" dirty="0" smtClean="0"/>
              <a:t>4</a:t>
            </a:r>
            <a:r>
              <a:rPr dirty="0" smtClean="0"/>
              <a:t>: </a:t>
            </a:r>
            <a:r>
              <a:rPr dirty="0"/>
              <a:t>COMP203P - HCI, OO modelling and design</a:t>
            </a:r>
          </a:p>
          <a:p>
            <a:pPr marL="993126" lvl="1" indent="-285087">
              <a:defRPr sz="3200"/>
            </a:pPr>
            <a:r>
              <a:rPr dirty="0"/>
              <a:t>Scenario </a:t>
            </a:r>
            <a:r>
              <a:rPr lang="en-GB" dirty="0" smtClean="0"/>
              <a:t>5</a:t>
            </a:r>
            <a:r>
              <a:rPr dirty="0" smtClean="0"/>
              <a:t>: </a:t>
            </a:r>
            <a:r>
              <a:rPr dirty="0"/>
              <a:t>COMP205P - Security</a:t>
            </a:r>
          </a:p>
          <a:p>
            <a:pPr marL="993126" lvl="1" indent="-285087">
              <a:defRPr sz="3200"/>
            </a:pPr>
            <a:r>
              <a:rPr dirty="0"/>
              <a:t>Scenario </a:t>
            </a:r>
            <a:r>
              <a:rPr lang="en-GB" dirty="0" smtClean="0"/>
              <a:t>6</a:t>
            </a:r>
            <a:r>
              <a:rPr dirty="0" smtClean="0"/>
              <a:t>: </a:t>
            </a:r>
            <a:r>
              <a:rPr dirty="0"/>
              <a:t>COMP203P - Maths challenge</a:t>
            </a:r>
          </a:p>
          <a:p>
            <a:pPr marL="395002" indent="-337203">
              <a:spcBef>
                <a:spcPts val="700"/>
              </a:spcBef>
              <a:defRPr sz="3200"/>
            </a:pPr>
            <a:r>
              <a:rPr dirty="0"/>
              <a:t>Each week is worth 15% of the module mark it is connected to.</a:t>
            </a:r>
          </a:p>
          <a:p>
            <a:pPr marL="993126" lvl="1" indent="-285087">
              <a:defRPr sz="3200"/>
            </a:pPr>
            <a:r>
              <a:rPr dirty="0"/>
              <a:t>Scenario </a:t>
            </a:r>
            <a:r>
              <a:rPr lang="en-GB" dirty="0" smtClean="0"/>
              <a:t>4</a:t>
            </a:r>
            <a:r>
              <a:rPr dirty="0" smtClean="0"/>
              <a:t> </a:t>
            </a:r>
            <a:r>
              <a:rPr dirty="0"/>
              <a:t>15% is made up of 10% + part of the HCI coursework mark</a:t>
            </a:r>
            <a:r>
              <a:rPr dirty="0" smtClean="0"/>
              <a:t>.</a:t>
            </a:r>
            <a:endParaRPr lang="en-GB" dirty="0" smtClean="0"/>
          </a:p>
          <a:p>
            <a:pPr marL="131918" indent="0">
              <a:buNone/>
              <a:defRPr sz="3200"/>
            </a:pPr>
            <a:r>
              <a:rPr lang="en-GB" dirty="0" smtClean="0"/>
              <a:t>(</a:t>
            </a:r>
            <a:r>
              <a:rPr lang="en-GB" dirty="0" smtClean="0"/>
              <a:t>Scenarios </a:t>
            </a:r>
            <a:r>
              <a:rPr lang="en-GB" dirty="0" smtClean="0"/>
              <a:t>1 &amp; 2 were in the first year.)</a:t>
            </a:r>
            <a:endParaRPr dirty="0"/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xfrm>
            <a:off x="12295366" y="9118600"/>
            <a:ext cx="292237" cy="4116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Scenario </a:t>
            </a:r>
            <a:r>
              <a:rPr lang="en-GB" dirty="0" smtClean="0"/>
              <a:t>3</a:t>
            </a:r>
            <a:endParaRPr dirty="0"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47040" y="1690511"/>
            <a:ext cx="12077701" cy="736825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900"/>
            </a:pPr>
            <a:r>
              <a:rPr dirty="0"/>
              <a:t>Overview: This week is about Configuration, Deployment and Automation</a:t>
            </a:r>
            <a:r>
              <a:rPr dirty="0" smtClean="0"/>
              <a:t>.</a:t>
            </a:r>
            <a:endParaRPr dirty="0"/>
          </a:p>
          <a:p>
            <a:pPr marL="0" indent="0">
              <a:buSzTx/>
              <a:buNone/>
              <a:defRPr sz="2900"/>
            </a:pPr>
            <a:r>
              <a:rPr dirty="0"/>
              <a:t>Your scenario is that you need to provide the infrastructure to develop and deploy a web application.</a:t>
            </a:r>
          </a:p>
          <a:p>
            <a:pPr marL="0" indent="0">
              <a:buSzTx/>
              <a:buNone/>
              <a:defRPr sz="2900"/>
            </a:pPr>
            <a:r>
              <a:rPr dirty="0"/>
              <a:t>As much of the build process and deployment as possible should be automated.</a:t>
            </a:r>
          </a:p>
          <a:p>
            <a:pPr marL="0" indent="0">
              <a:buSzTx/>
              <a:buNone/>
              <a:defRPr sz="2900"/>
            </a:pPr>
            <a:endParaRPr dirty="0"/>
          </a:p>
          <a:p>
            <a:pPr marL="0" indent="0">
              <a:buSzTx/>
              <a:buNone/>
              <a:defRPr sz="2900"/>
            </a:pPr>
            <a:r>
              <a:rPr dirty="0"/>
              <a:t>Learning outcomes: </a:t>
            </a:r>
          </a:p>
          <a:p>
            <a:pPr marL="423792" indent="-365993">
              <a:defRPr sz="2900"/>
            </a:pPr>
            <a:r>
              <a:rPr dirty="0"/>
              <a:t>An understanding and practical experience of configuring a virtual machine </a:t>
            </a:r>
            <a:r>
              <a:rPr lang="en-GB" dirty="0" smtClean="0"/>
              <a:t>on Amazon Web Services </a:t>
            </a:r>
            <a:r>
              <a:rPr dirty="0" smtClean="0"/>
              <a:t>for </a:t>
            </a:r>
            <a:r>
              <a:rPr dirty="0"/>
              <a:t>specific roles.</a:t>
            </a:r>
          </a:p>
          <a:p>
            <a:pPr marL="423792" indent="-365993">
              <a:defRPr sz="2900"/>
            </a:pPr>
            <a:r>
              <a:rPr dirty="0"/>
              <a:t>An understanding and practical experience of deploying an application.</a:t>
            </a:r>
          </a:p>
          <a:p>
            <a:pPr marL="423792" indent="-365993">
              <a:defRPr sz="2900"/>
            </a:pPr>
            <a:r>
              <a:rPr dirty="0"/>
              <a:t>An appreciation of how automation can be achieved and some of the tools available.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12295366" y="9118600"/>
            <a:ext cx="292237" cy="4116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Configuration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47040" y="1919111"/>
            <a:ext cx="12077701" cy="7075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/>
            </a:pPr>
            <a:r>
              <a:t>Many developers now make use of virtual machines (VMs) for both their development environment and the deployment environments. Most cloud services (e.g., Amazon EC2 or Azure) are VM based.</a:t>
            </a:r>
          </a:p>
          <a:p>
            <a:pPr>
              <a:defRPr sz="3000"/>
            </a:pPr>
            <a:r>
              <a:t>VM roles include:</a:t>
            </a:r>
          </a:p>
          <a:p>
            <a:pPr lvl="1">
              <a:defRPr sz="3000"/>
            </a:pPr>
            <a:r>
              <a:t>The development platform.</a:t>
            </a:r>
          </a:p>
          <a:p>
            <a:pPr marL="1763737" lvl="2" indent="-405458">
              <a:spcBef>
                <a:spcPts val="700"/>
              </a:spcBef>
              <a:buChar char="–"/>
              <a:defRPr sz="3000"/>
            </a:pPr>
            <a:r>
              <a:t>Precisely configured with a specific set of tools and versions. Easily reproducible.</a:t>
            </a:r>
          </a:p>
          <a:p>
            <a:pPr lvl="1">
              <a:defRPr sz="3000"/>
            </a:pPr>
            <a:r>
              <a:t>A staging platform to confirm that application can be deployed.</a:t>
            </a:r>
          </a:p>
          <a:p>
            <a:pPr marL="1763737" lvl="2" indent="-405458">
              <a:spcBef>
                <a:spcPts val="700"/>
              </a:spcBef>
              <a:buChar char="–"/>
              <a:defRPr sz="3000"/>
            </a:pPr>
            <a:r>
              <a:t>Mimics the production environment but also configured for testing and logging.</a:t>
            </a:r>
          </a:p>
          <a:p>
            <a:pPr marL="1763737" lvl="2" indent="-405458">
              <a:spcBef>
                <a:spcPts val="700"/>
              </a:spcBef>
              <a:buChar char="–"/>
              <a:defRPr sz="3000"/>
            </a:pPr>
            <a:r>
              <a:t>Avoids risks of direct deployment to production.</a:t>
            </a:r>
          </a:p>
          <a:p>
            <a:pPr lvl="1">
              <a:defRPr sz="3000"/>
            </a:pPr>
            <a:r>
              <a:t>A production platform to run an application for general use.</a:t>
            </a:r>
          </a:p>
          <a:p>
            <a:pPr marL="1763737" lvl="2" indent="-405458">
              <a:spcBef>
                <a:spcPts val="700"/>
              </a:spcBef>
              <a:buChar char="–"/>
              <a:defRPr sz="3000"/>
            </a:pPr>
            <a:r>
              <a:t>Needs to be stripped down to the essential software and everything else removed.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12295366" y="9118600"/>
            <a:ext cx="292237" cy="4116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Configuration (2)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Version control is part of configuration and development.</a:t>
            </a:r>
          </a:p>
          <a:p>
            <a:r>
              <a:rPr dirty="0"/>
              <a:t>For this scenario you should use git and a service like </a:t>
            </a:r>
            <a:r>
              <a:rPr dirty="0" smtClean="0"/>
              <a:t>GitHub</a:t>
            </a:r>
            <a:r>
              <a:rPr lang="en-GB" dirty="0" smtClean="0"/>
              <a:t>, </a:t>
            </a:r>
            <a:r>
              <a:rPr dirty="0" smtClean="0"/>
              <a:t>Bitbucket </a:t>
            </a:r>
            <a:r>
              <a:rPr dirty="0"/>
              <a:t>to host your repository (free versions</a:t>
            </a:r>
            <a:r>
              <a:rPr dirty="0" smtClean="0"/>
              <a:t>)</a:t>
            </a:r>
            <a:r>
              <a:rPr lang="en-GB" dirty="0" smtClean="0"/>
              <a:t> or the CS </a:t>
            </a:r>
            <a:r>
              <a:rPr lang="en-GB" dirty="0" err="1" smtClean="0"/>
              <a:t>GitLab</a:t>
            </a:r>
            <a:r>
              <a:rPr lang="en-GB" dirty="0" smtClean="0"/>
              <a:t> </a:t>
            </a:r>
            <a:r>
              <a:rPr lang="en-GB" dirty="0" err="1" smtClean="0"/>
              <a:t>gitlab.cs.ucl.ac.uk</a:t>
            </a:r>
            <a:r>
              <a:rPr lang="en-GB" dirty="0" smtClean="0"/>
              <a:t>.</a:t>
            </a:r>
            <a:endParaRPr dirty="0"/>
          </a:p>
          <a:p>
            <a:r>
              <a:rPr dirty="0"/>
              <a:t>All source code, and other artefacts needed for development and deployment, should be in the repository.</a:t>
            </a:r>
          </a:p>
          <a:p>
            <a:r>
              <a:rPr dirty="0"/>
              <a:t>For an excellent tutorial on Git see UCL </a:t>
            </a:r>
            <a:r>
              <a:rPr u="sng" dirty="0">
                <a:hlinkClick r:id="rId2"/>
              </a:rPr>
              <a:t>lynda.com</a:t>
            </a:r>
          </a:p>
          <a:p>
            <a:pPr lvl="1"/>
            <a:r>
              <a:rPr dirty="0"/>
              <a:t>Git Essential Training with Kevin Skoglund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295366" y="9118600"/>
            <a:ext cx="292237" cy="4116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Deployment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an application from version control onto a staging or production VM, and getting the application running.</a:t>
            </a:r>
          </a:p>
          <a:p>
            <a:r>
              <a:t>This should all be automated.</a:t>
            </a:r>
          </a:p>
          <a:p>
            <a:r>
              <a:t>Deployment can be a complex process and needs to be easily repeatable.</a:t>
            </a:r>
          </a:p>
          <a:p>
            <a:r>
              <a:t>It can include configuration of the target VM as well as putting the application into place.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12295366" y="9118600"/>
            <a:ext cx="292237" cy="4116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Automation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Automate everything you can!</a:t>
            </a:r>
          </a:p>
          <a:p>
            <a:pPr lvl="1"/>
            <a:r>
              <a:t>Manual processes are error prone, boring, and unreliable.</a:t>
            </a:r>
          </a:p>
          <a:p>
            <a:r>
              <a:t>There are many scripting and deployment automation tools available.</a:t>
            </a:r>
          </a:p>
          <a:p>
            <a:r>
              <a:t>Automation includes building the application on the development machine.</a:t>
            </a:r>
          </a:p>
          <a:p>
            <a:pPr lvl="1"/>
            <a:r>
              <a:t>Should be able to build independently of any IDE.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xfrm>
            <a:off x="12295366" y="9118600"/>
            <a:ext cx="292237" cy="4116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Application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scenario assumes the development and deployment of a web application.</a:t>
            </a:r>
          </a:p>
          <a:p>
            <a:pPr marL="0" indent="0" algn="ctr">
              <a:buSzTx/>
              <a:buNone/>
            </a:pPr>
            <a:r>
              <a:t>But This Is Not Another Build a Web App Project!!</a:t>
            </a:r>
          </a:p>
          <a:p>
            <a:pPr marL="0" indent="0" algn="ctr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The web app serves two purposes:</a:t>
            </a:r>
          </a:p>
          <a:p>
            <a:r>
              <a:t>To explore one of the well known web application frameworks.</a:t>
            </a:r>
          </a:p>
          <a:p>
            <a:r>
              <a:t>To provide the app for the main goals of automation and deployment.</a:t>
            </a:r>
          </a:p>
          <a:p>
            <a:r>
              <a:t>Think tools and processes.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xfrm>
            <a:off x="12295366" y="9118600"/>
            <a:ext cx="292237" cy="4116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47040" y="894080"/>
            <a:ext cx="12275741" cy="774701"/>
          </a:xfrm>
          <a:prstGeom prst="rect">
            <a:avLst/>
          </a:prstGeom>
        </p:spPr>
        <p:txBody>
          <a:bodyPr/>
          <a:lstStyle/>
          <a:p>
            <a:r>
              <a:t>Goals (Specification document on Moodle)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70277" indent="-670277">
              <a:buAutoNum type="arabicPeriod"/>
            </a:pPr>
            <a:r>
              <a:t>Configure two servers - staging and production.</a:t>
            </a:r>
          </a:p>
          <a:p>
            <a:pPr lvl="1">
              <a:buChar char="•"/>
            </a:pPr>
            <a:r>
              <a:t>Production should be stripped down to essential software.</a:t>
            </a:r>
          </a:p>
          <a:p>
            <a:pPr marL="670277" indent="-670277">
              <a:buAutoNum type="arabicPeriod"/>
            </a:pPr>
            <a:r>
              <a:t>Create a web app with the given basic specification - includes a database.</a:t>
            </a:r>
          </a:p>
          <a:p>
            <a:pPr marL="670277" indent="-670277">
              <a:buAutoNum type="arabicPeriod"/>
            </a:pPr>
            <a:r>
              <a:t>Script the deployment of the app to the servers.</a:t>
            </a:r>
          </a:p>
          <a:p>
            <a:pPr marL="670277" indent="-670277">
              <a:buAutoNum type="arabicPeriod"/>
            </a:pPr>
            <a:r>
              <a:t>Support automatic restart if the server restarts/crashes.</a:t>
            </a:r>
          </a:p>
          <a:p>
            <a:pPr marL="670277" indent="-670277">
              <a:buAutoNum type="arabicPeriod"/>
            </a:pPr>
            <a:r>
              <a:t>Devise a way to backup and restore the database on the production server.</a:t>
            </a:r>
          </a:p>
          <a:p>
            <a:pPr lvl="1">
              <a:buChar char="•"/>
            </a:pPr>
            <a:r>
              <a:t>Aim to minimise loss of data.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1B0BA"/>
        </a:solidFill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t">
        <a:spAutoFit/>
      </a:bodyPr>
      <a:lstStyle>
        <a:defPPr marL="57799" marR="57799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1B0BA"/>
        </a:solidFill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t">
        <a:spAutoFit/>
      </a:bodyPr>
      <a:lstStyle>
        <a:defPPr marL="57799" marR="57799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967</Words>
  <Application>Microsoft Macintosh PowerPoint</Application>
  <PresentationFormat>Custom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Helvetica</vt:lpstr>
      <vt:lpstr>Lucida Grande</vt:lpstr>
      <vt:lpstr>Arial</vt:lpstr>
      <vt:lpstr>White</vt:lpstr>
      <vt:lpstr>COMP204P Scenario Week 3</vt:lpstr>
      <vt:lpstr>What is a Scenario Week?</vt:lpstr>
      <vt:lpstr>Scenario 3</vt:lpstr>
      <vt:lpstr>Configuration</vt:lpstr>
      <vt:lpstr>Configuration (2)</vt:lpstr>
      <vt:lpstr>Deployment</vt:lpstr>
      <vt:lpstr>Automation</vt:lpstr>
      <vt:lpstr>The Application</vt:lpstr>
      <vt:lpstr>Goals (Specification document on Moodle)</vt:lpstr>
      <vt:lpstr>Amazon AWS</vt:lpstr>
      <vt:lpstr>Architecture</vt:lpstr>
      <vt:lpstr>A More Advanced Architecture</vt:lpstr>
      <vt:lpstr>Week Timetable</vt:lpstr>
      <vt:lpstr>Tools</vt:lpstr>
      <vt:lpstr>Assessment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COMP204P Scenario Week 1</dc:title>
  <cp:lastModifiedBy>Roberts, Graham</cp:lastModifiedBy>
  <cp:revision>17</cp:revision>
  <dcterms:modified xsi:type="dcterms:W3CDTF">2016-10-30T20:24:23Z</dcterms:modified>
</cp:coreProperties>
</file>