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31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80" r:id="rId22"/>
    <p:sldId id="281" r:id="rId23"/>
    <p:sldId id="282" r:id="rId24"/>
    <p:sldId id="283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3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70AB2-B09A-4039-BBDB-E4EDEDA0B5CC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9B714-BD28-46B5-AC6C-BA8C374339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8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 err="1"/>
              <a:t>CommonKADS</a:t>
            </a:r>
            <a:r>
              <a:rPr lang="en-US"/>
              <a:t>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318E02-8FF8-42CD-9B75-40C23CFA98A3}" type="slidenum">
              <a:rPr lang="en-US"/>
              <a:pPr/>
              <a:t>1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E50ED8-B68F-4221-B66A-C5491DAEBE83}" type="slidenum">
              <a:rPr lang="en-US"/>
              <a:pPr/>
              <a:t>10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BFC12F-4273-4393-A0D3-6CD4163C3F68}" type="slidenum">
              <a:rPr lang="en-US"/>
              <a:pPr/>
              <a:t>11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43E3A5-1B19-464E-8C15-F35E18E442AC}" type="slidenum">
              <a:rPr lang="en-US"/>
              <a:pPr/>
              <a:t>12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BE3ED7-4807-4736-90DA-17C175199212}" type="slidenum">
              <a:rPr lang="en-US"/>
              <a:pPr/>
              <a:t>13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26CD69-8A97-4DA8-AF74-9382B251E65A}" type="slidenum">
              <a:rPr lang="en-US"/>
              <a:pPr/>
              <a:t>14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B1BB3-95C6-4482-9E47-ECCC5B05B998}" type="slidenum">
              <a:rPr lang="en-US"/>
              <a:pPr/>
              <a:t>15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73207-0EBB-4668-8734-115D5A8C4F54}" type="slidenum">
              <a:rPr lang="en-US"/>
              <a:pPr/>
              <a:t>16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5687E-56F4-43E2-8610-1729D104D011}" type="slidenum">
              <a:rPr lang="en-US"/>
              <a:pPr/>
              <a:t>17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9EE3D-565D-4798-A89C-78F2CBB828AC}" type="slidenum">
              <a:rPr lang="en-US"/>
              <a:pPr/>
              <a:t>18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 err="1"/>
              <a:t>CommonKADS</a:t>
            </a:r>
            <a:r>
              <a:rPr lang="en-US" dirty="0"/>
              <a:t>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2482EA-9561-4837-8034-97A64318FD27}" type="slidenum">
              <a:rPr lang="en-US"/>
              <a:pPr/>
              <a:t>19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6A0DFB-2198-4101-9DD4-82626258F4BA}" type="slidenum">
              <a:rPr lang="en-US"/>
              <a:pPr/>
              <a:t>2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340B0-BBBB-4E56-8DB6-DC70AD196D5E}" type="slidenum">
              <a:rPr lang="en-US"/>
              <a:pPr/>
              <a:t>20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1CD82-DD4C-4177-A1D9-AA4C010C94BD}" type="slidenum">
              <a:rPr lang="en-US"/>
              <a:pPr/>
              <a:t>21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EE5D1-DEC7-4DFE-9F63-F9179B7B0615}" type="slidenum">
              <a:rPr lang="en-US"/>
              <a:pPr/>
              <a:t>22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FF4ED8-052F-4FB5-82C2-7471376A7594}" type="slidenum">
              <a:rPr lang="en-US"/>
              <a:pPr/>
              <a:t>23</a:t>
            </a:fld>
            <a:endParaRPr 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36E4D6-716C-4C82-92AE-A549852D2434}" type="slidenum">
              <a:rPr lang="en-US"/>
              <a:pPr/>
              <a:t>24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818849-8BA2-4A2D-8FE1-DF6367C5C76F}" type="slidenum">
              <a:rPr lang="en-US"/>
              <a:pPr/>
              <a:t>25</a:t>
            </a:fld>
            <a:endParaRPr 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0BD81B-C7CF-4D93-B10F-038A2FCCEF05}" type="slidenum">
              <a:rPr lang="en-US"/>
              <a:pPr/>
              <a:t>26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6D27BE-73B5-4DBE-AB70-2C2625AEDE47}" type="slidenum">
              <a:rPr lang="en-US"/>
              <a:pPr/>
              <a:t>27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59534-83A8-473B-B7A2-106829370239}" type="slidenum">
              <a:rPr lang="en-US"/>
              <a:pPr/>
              <a:t>28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A92680-C2E4-4427-A904-1F83A0FEDC7F}" type="slidenum">
              <a:rPr lang="en-US"/>
              <a:pPr/>
              <a:t>29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Mathematically, associations can be viewed as sets of tuples.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9B714-BD28-46B5-AC6C-BA8C3743390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79EB97-152A-43CC-8345-03B48F24B37C}" type="slidenum">
              <a:rPr lang="en-US"/>
              <a:pPr/>
              <a:t>30</a:t>
            </a:fld>
            <a:endParaRPr 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8D0BF8-01DC-4D11-BFB5-42833187FC76}" type="slidenum">
              <a:rPr lang="en-US"/>
              <a:pPr/>
              <a:t>31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356FB-5FE8-4176-8481-D3AB684580C2}" type="slidenum">
              <a:rPr lang="en-US"/>
              <a:pPr/>
              <a:t>32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ACF958-D506-4945-810F-F9C066B7E765}" type="slidenum">
              <a:rPr lang="en-US"/>
              <a:pPr/>
              <a:t>33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6AB7FE-4310-4E9B-968C-D3579D4882E8}" type="slidenum">
              <a:rPr lang="en-US"/>
              <a:pPr/>
              <a:t>34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962E18-E400-4213-BCDF-F83F0BCDE09F}" type="slidenum">
              <a:rPr lang="en-US"/>
              <a:pPr/>
              <a:t>35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C75790-3197-41C0-8C85-4F6AD3273439}" type="slidenum">
              <a:rPr lang="en-US"/>
              <a:pPr/>
              <a:t>36</a:t>
            </a:fld>
            <a:endParaRPr lang="en-U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1FFC93-76CE-4189-BD39-D084CC8B9FA2}" type="slidenum">
              <a:rPr lang="en-US"/>
              <a:pPr/>
              <a:t>37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33B24-123E-434F-AA97-51EE78AF7865}" type="slidenum">
              <a:rPr lang="en-US"/>
              <a:pPr/>
              <a:t>38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78EC11-5010-47C9-A674-A122E94F1FC0}" type="slidenum">
              <a:rPr lang="en-US"/>
              <a:pPr/>
              <a:t>39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CDFDA-38EF-4454-B9CC-E13DE30E64F3}" type="slidenum">
              <a:rPr lang="en-US"/>
              <a:pPr/>
              <a:t>4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C6799C-FD84-4FA6-A549-D3F054C9E094}" type="slidenum">
              <a:rPr lang="en-US"/>
              <a:pPr/>
              <a:t>40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8C9723-6B44-4B89-8663-8A03CB46F72A}" type="slidenum">
              <a:rPr lang="en-US"/>
              <a:pPr/>
              <a:t>41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3A29A-E7A5-4F69-9D1C-812AFFF67142}" type="slidenum">
              <a:rPr lang="en-US"/>
              <a:pPr/>
              <a:t>42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501E1B-D735-4045-84C6-CE1EBA9DDD08}" type="slidenum">
              <a:rPr lang="en-US"/>
              <a:pPr/>
              <a:t>43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8CC5D8-EFA0-43BA-8A45-02510B73FDC0}" type="slidenum">
              <a:rPr lang="en-US"/>
              <a:pPr/>
              <a:t>44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76F9C5-C93B-481D-B113-7F82828BB155}" type="slidenum">
              <a:rPr lang="en-US"/>
              <a:pPr/>
              <a:t>45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BE08F-69EC-4F67-BD99-05BD5B0B4922}" type="slidenum">
              <a:rPr lang="en-US"/>
              <a:pPr/>
              <a:t>46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52007F-47FD-4240-A988-BB188A83C771}" type="slidenum">
              <a:rPr lang="en-US"/>
              <a:pPr/>
              <a:t>47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96A377-AADB-43D2-8958-1BD602ABC08E}" type="slidenum">
              <a:rPr lang="en-US"/>
              <a:pPr/>
              <a:t>48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1C9EBC-B63C-4294-A08D-80C1D5893722}" type="slidenum">
              <a:rPr lang="en-US"/>
              <a:pPr/>
              <a:t>49</a:t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7BEC3-D337-4D4A-A9EB-B89C8EC12E5A}" type="slidenum">
              <a:rPr lang="en-US"/>
              <a:pPr/>
              <a:t>5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60D071-5AA8-43DD-9FF3-D09285B4CA55}" type="slidenum">
              <a:rPr lang="en-US"/>
              <a:pPr/>
              <a:t>50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9B714-BD28-46B5-AC6C-BA8C3743390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92062A-56EA-480F-A223-E51E52A07233}" type="slidenum">
              <a:rPr lang="en-US"/>
              <a:pPr/>
              <a:t>6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968F1-4581-4251-8779-6167E9F13CF2}" type="slidenum">
              <a:rPr lang="en-US"/>
              <a:pPr/>
              <a:t>7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1751E-2800-4EAD-A9E6-AC9F944A458F}" type="slidenum">
              <a:rPr lang="en-US"/>
              <a:pPr/>
              <a:t>8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CommonKADS course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569D51-10CA-4255-8E80-3F55560FFAED}" type="slidenum">
              <a:rPr lang="en-US"/>
              <a:pPr/>
              <a:t>9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2384-0346-4ACE-AFDF-35AEEDB6E02C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61C0-F46A-448A-8F1D-BC8DA9A4DB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2384-0346-4ACE-AFDF-35AEEDB6E02C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61C0-F46A-448A-8F1D-BC8DA9A4DB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2384-0346-4ACE-AFDF-35AEEDB6E02C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61C0-F46A-448A-8F1D-BC8DA9A4DB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2384-0346-4ACE-AFDF-35AEEDB6E02C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61C0-F46A-448A-8F1D-BC8DA9A4DB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2384-0346-4ACE-AFDF-35AEEDB6E02C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61C0-F46A-448A-8F1D-BC8DA9A4DB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2384-0346-4ACE-AFDF-35AEEDB6E02C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61C0-F46A-448A-8F1D-BC8DA9A4DB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2384-0346-4ACE-AFDF-35AEEDB6E02C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61C0-F46A-448A-8F1D-BC8DA9A4DB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2384-0346-4ACE-AFDF-35AEEDB6E02C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61C0-F46A-448A-8F1D-BC8DA9A4DB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2384-0346-4ACE-AFDF-35AEEDB6E02C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61C0-F46A-448A-8F1D-BC8DA9A4DB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2384-0346-4ACE-AFDF-35AEEDB6E02C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61C0-F46A-448A-8F1D-BC8DA9A4DB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2384-0346-4ACE-AFDF-35AEEDB6E02C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61C0-F46A-448A-8F1D-BC8DA9A4DB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12384-0346-4ACE-AFDF-35AEEDB6E02C}" type="datetimeFigureOut">
              <a:rPr lang="en-US" smtClean="0"/>
              <a:pPr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D61C0-F46A-448A-8F1D-BC8DA9A4DB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ely.com/Draw-UML-and-Class-Diagrams-Online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liffy.com/uses/uml-softwar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/>
            <a:r>
              <a:rPr lang="en-US" dirty="0"/>
              <a:t>UML </a:t>
            </a:r>
            <a:r>
              <a:rPr lang="en-US" dirty="0" smtClean="0"/>
              <a:t>Notations</a:t>
            </a:r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Activity diagrams</a:t>
            </a:r>
          </a:p>
          <a:p>
            <a:r>
              <a:rPr lang="en-US" dirty="0"/>
              <a:t>State diagrams</a:t>
            </a:r>
          </a:p>
          <a:p>
            <a:r>
              <a:rPr lang="en-US" dirty="0"/>
              <a:t>Class diagrams</a:t>
            </a:r>
          </a:p>
          <a:p>
            <a:r>
              <a:rPr lang="en-US" dirty="0"/>
              <a:t>Use-case diagrams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FCB0-26AA-49F2-B760-367B826E50CD}" type="slidenum">
              <a:rPr lang="en-US"/>
              <a:pPr/>
              <a:t>10</a:t>
            </a:fld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Swim lanes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can sometimes be distributed over several agents or organizational units</a:t>
            </a:r>
          </a:p>
          <a:p>
            <a:r>
              <a:rPr lang="en-US" dirty="0"/>
              <a:t>Notation: use compartments</a:t>
            </a:r>
          </a:p>
          <a:p>
            <a:r>
              <a:rPr lang="en-US" dirty="0" smtClean="0"/>
              <a:t>Use to model </a:t>
            </a:r>
            <a:r>
              <a:rPr lang="en-US" dirty="0"/>
              <a:t>a business process (e.g. in organization model)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51CF-7772-4BC4-A486-6E4FF348812E}" type="slidenum">
              <a:rPr lang="en-US"/>
              <a:pPr/>
              <a:t>11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 for swim lanes</a:t>
            </a:r>
          </a:p>
        </p:txBody>
      </p:sp>
      <p:pic>
        <p:nvPicPr>
          <p:cNvPr id="141319" name="Picture 7" descr="H:\lib\figs\CK\14\swimlanes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371600"/>
            <a:ext cx="7086600" cy="5045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C029-6A3D-48F9-91F5-6305BD7C2390}" type="slidenum">
              <a:rPr lang="en-US"/>
              <a:pPr/>
              <a:t>12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Object flow</a:t>
            </a:r>
          </a:p>
        </p:txBody>
      </p:sp>
      <p:pic>
        <p:nvPicPr>
          <p:cNvPr id="143365" name="Picture 5" descr="H:\lib\figs\CK\14\object-flow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990600"/>
            <a:ext cx="83058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9018-1B52-4EDB-9D00-EFF63B28E41E}" type="slidenum">
              <a:rPr lang="en-US"/>
              <a:pPr/>
              <a:t>13</a:t>
            </a:fld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process “Housing”</a:t>
            </a:r>
          </a:p>
        </p:txBody>
      </p:sp>
      <p:pic>
        <p:nvPicPr>
          <p:cNvPr id="266244" name="Picture 4" descr="H:\lib\figs\CK\10\housing-process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7924800" cy="54308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5F11-55DB-4F49-B36E-E59478F6EB0B}" type="slidenum">
              <a:rPr lang="en-US"/>
              <a:pPr/>
              <a:t>14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State diagrams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105275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Synonyms: “state chart”, “state-transition diagram” </a:t>
            </a:r>
          </a:p>
          <a:p>
            <a:r>
              <a:rPr lang="en-US" dirty="0"/>
              <a:t>Purpose: model of dynamic behavior</a:t>
            </a:r>
          </a:p>
          <a:p>
            <a:r>
              <a:rPr lang="en-US" dirty="0"/>
              <a:t>Use if control is heavily influenced by “external” </a:t>
            </a:r>
            <a:r>
              <a:rPr lang="en-US" dirty="0" smtClean="0"/>
              <a:t>events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378D-3B3E-475A-8E77-131D363A1850}" type="slidenum">
              <a:rPr lang="en-US"/>
              <a:pPr/>
              <a:t>15</a:t>
            </a:fld>
            <a:endParaRPr lang="en-US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State</a:t>
            </a:r>
          </a:p>
        </p:txBody>
      </p:sp>
      <p:pic>
        <p:nvPicPr>
          <p:cNvPr id="246788" name="Picture 4" descr="H:\lib\figs\CK\14\state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76400"/>
            <a:ext cx="5715000" cy="29956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4069-817D-4C7C-9D83-9B2C6625DDB8}" type="slidenum">
              <a:rPr lang="en-US"/>
              <a:pPr/>
              <a:t>16</a:t>
            </a:fld>
            <a:endParaRPr 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State transition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648200"/>
            <a:ext cx="7772400" cy="1600200"/>
          </a:xfrm>
          <a:noFill/>
          <a:ln/>
        </p:spPr>
        <p:txBody>
          <a:bodyPr>
            <a:normAutofit fontScale="85000" lnSpcReduction="10000"/>
          </a:bodyPr>
          <a:lstStyle/>
          <a:p>
            <a:r>
              <a:rPr lang="en-US"/>
              <a:t>Event: comes from outside the object modeled</a:t>
            </a:r>
          </a:p>
          <a:p>
            <a:r>
              <a:rPr lang="en-US"/>
              <a:t>Message: generates event for another object</a:t>
            </a:r>
          </a:p>
          <a:p>
            <a:r>
              <a:rPr lang="en-US"/>
              <a:t>Guard: outcome of internal object computation</a:t>
            </a:r>
          </a:p>
        </p:txBody>
      </p:sp>
      <p:pic>
        <p:nvPicPr>
          <p:cNvPr id="248837" name="Picture 5" descr="H:\lib\figs\CK\14\state-transition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09800"/>
            <a:ext cx="7010400" cy="1831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4CBF-7044-476C-8374-5DACEE47BBFB}" type="slidenum">
              <a:rPr lang="en-US"/>
              <a:pPr/>
              <a:t>17</a:t>
            </a:fld>
            <a:endParaRPr 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Actions and activities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Action: instantaneous, not interruptible</a:t>
            </a:r>
          </a:p>
          <a:p>
            <a:pPr lvl="1"/>
            <a:r>
              <a:rPr lang="en-US"/>
              <a:t>on transition</a:t>
            </a:r>
          </a:p>
          <a:p>
            <a:pPr lvl="1"/>
            <a:r>
              <a:rPr lang="en-US"/>
              <a:t>on state entry = action on all incoming transitions</a:t>
            </a:r>
          </a:p>
          <a:p>
            <a:pPr lvl="1"/>
            <a:r>
              <a:rPr lang="en-US"/>
              <a:t>on state exit = action on all outgoing  transitions </a:t>
            </a:r>
          </a:p>
          <a:p>
            <a:pPr lvl="1"/>
            <a:r>
              <a:rPr lang="en-US"/>
              <a:t>on event</a:t>
            </a:r>
          </a:p>
          <a:p>
            <a:r>
              <a:rPr lang="en-US"/>
              <a:t>Activity: takes time, interruptible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B2D8-DFB2-4760-B54E-B470DD148CCD}" type="slidenum">
              <a:rPr lang="en-US"/>
              <a:pPr/>
              <a:t>18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State diagram of </a:t>
            </a:r>
            <a:br>
              <a:rPr lang="en-US"/>
            </a:br>
            <a:r>
              <a:rPr lang="en-US"/>
              <a:t>ticket machine </a:t>
            </a:r>
          </a:p>
        </p:txBody>
      </p:sp>
      <p:pic>
        <p:nvPicPr>
          <p:cNvPr id="252932" name="Picture 4" descr="H:\lib\figs\CK\14\ticket-machine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85913"/>
            <a:ext cx="8001000" cy="4578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UML notations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37C0-03F1-439C-BBE6-8130C8A3734D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State concurrency</a:t>
            </a:r>
          </a:p>
        </p:txBody>
      </p:sp>
      <p:pic>
        <p:nvPicPr>
          <p:cNvPr id="257028" name="Picture 4" descr="H:\lib\figs\CK\14\state-concurrency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84338"/>
            <a:ext cx="7010400" cy="43513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7DE4-2A0D-4E23-B551-BC16FAD36BF8}" type="slidenum">
              <a:rPr lang="en-US"/>
              <a:pPr/>
              <a:t>2</a:t>
            </a:fld>
            <a:endParaRPr 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UML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Unified </a:t>
            </a:r>
            <a:r>
              <a:rPr lang="en-US" dirty="0"/>
              <a:t>Modeling </a:t>
            </a:r>
            <a:r>
              <a:rPr lang="en-US" dirty="0" smtClean="0"/>
              <a:t>Language (UML) is a standard language for specifying, visualizing , and constructing, and documenting the artifacts of software systems.</a:t>
            </a:r>
          </a:p>
          <a:p>
            <a:pPr lvl="1"/>
            <a:r>
              <a:rPr lang="en-US" dirty="0" smtClean="0"/>
              <a:t>http://www.uml.org/</a:t>
            </a:r>
            <a:endParaRPr lang="en-US" dirty="0"/>
          </a:p>
          <a:p>
            <a:r>
              <a:rPr lang="en-US" dirty="0" smtClean="0"/>
              <a:t>UML represents the collection of best engineering practices, mainly used for object oriented software development</a:t>
            </a:r>
            <a:endParaRPr lang="en-US" dirty="0"/>
          </a:p>
          <a:p>
            <a:r>
              <a:rPr lang="en-US" dirty="0" smtClean="0"/>
              <a:t>UML uses graphical notations to express the design of software projects.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CA56-EFF3-4835-B21C-20A89AEC17BD}" type="slidenum">
              <a:rPr lang="en-US"/>
              <a:pPr/>
              <a:t>20</a:t>
            </a:fld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diagram “Housing”</a:t>
            </a:r>
          </a:p>
        </p:txBody>
      </p:sp>
      <p:pic>
        <p:nvPicPr>
          <p:cNvPr id="267268" name="Picture 4" descr="H:\lib\figs\CK\10\housing-complan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8153400" cy="3832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5A69-0440-4B33-B008-2EE25C2E7A22}" type="slidenum">
              <a:rPr lang="en-US"/>
              <a:pPr/>
              <a:t>21</a:t>
            </a:fld>
            <a:endParaRPr 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the types of objects in a system and their relationships</a:t>
            </a:r>
          </a:p>
          <a:p>
            <a:r>
              <a:rPr lang="en-US" dirty="0" smtClean="0"/>
              <a:t>Model class structure and contents</a:t>
            </a:r>
          </a:p>
          <a:p>
            <a:r>
              <a:rPr lang="en-US" dirty="0" smtClean="0"/>
              <a:t>Class has three things: a name, attribute, and operations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267200"/>
            <a:ext cx="464336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EC5C-4DDB-4DC0-A4FF-906000E1B1A7}" type="slidenum">
              <a:rPr lang="en-US"/>
              <a:pPr/>
              <a:t>22</a:t>
            </a:fld>
            <a:endParaRPr lang="en-US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 and classes</a:t>
            </a:r>
          </a:p>
        </p:txBody>
      </p:sp>
      <p:pic>
        <p:nvPicPr>
          <p:cNvPr id="198663" name="Picture 7" descr="H:\lib\figs\CK\14\object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209800"/>
            <a:ext cx="4953000" cy="301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1FD0-86DC-4C84-AE15-F6D687E8DD83}" type="slidenum">
              <a:rPr lang="en-US"/>
              <a:pPr/>
              <a:t>23</a:t>
            </a:fld>
            <a:endParaRPr 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class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Describes a group of objects with similar properties</a:t>
            </a:r>
          </a:p>
          <a:p>
            <a:pPr lvl="1"/>
            <a:r>
              <a:rPr lang="en-US" dirty="0"/>
              <a:t>Abbreviation: "class"</a:t>
            </a:r>
          </a:p>
          <a:p>
            <a:r>
              <a:rPr lang="en-US" dirty="0"/>
              <a:t>Rationale for introducing classes: </a:t>
            </a:r>
          </a:p>
          <a:p>
            <a:pPr lvl="1"/>
            <a:r>
              <a:rPr lang="en-US" dirty="0"/>
              <a:t>it provides a means for </a:t>
            </a:r>
            <a:r>
              <a:rPr lang="en-US" dirty="0" smtClean="0"/>
              <a:t>abstraction</a:t>
            </a:r>
          </a:p>
          <a:p>
            <a:r>
              <a:rPr lang="en-US" dirty="0" smtClean="0"/>
              <a:t>Terminology: “object” is often used in an ambiguous way, pointing to both objects (in the strict sense) and object classes.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AB44-3324-45AD-836E-E98DAB68139A}" type="slidenum">
              <a:rPr lang="en-US"/>
              <a:pPr/>
              <a:t>24</a:t>
            </a:fld>
            <a:endParaRPr 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attribute describes a value held by objects belonging to the class.</a:t>
            </a:r>
          </a:p>
          <a:p>
            <a:r>
              <a:rPr lang="en-US"/>
              <a:t>Attribute specification consists of:</a:t>
            </a:r>
          </a:p>
          <a:p>
            <a:pPr lvl="1"/>
            <a:r>
              <a:rPr lang="en-US"/>
              <a:t>Class it is defined on (student)</a:t>
            </a:r>
          </a:p>
          <a:p>
            <a:pPr lvl="1"/>
            <a:r>
              <a:rPr lang="en-US"/>
              <a:t>Attribute name (name)</a:t>
            </a:r>
          </a:p>
          <a:p>
            <a:pPr lvl="1"/>
            <a:r>
              <a:rPr lang="en-US"/>
              <a:t>Admissible values (string)</a:t>
            </a:r>
          </a:p>
          <a:p>
            <a:pPr lvl="1"/>
            <a:r>
              <a:rPr lang="en-US"/>
              <a:t>Optional: default value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54B-C6DA-4086-8220-5A84860BEC33}" type="slidenum">
              <a:rPr lang="en-US"/>
              <a:pPr/>
              <a:t>25</a:t>
            </a:fld>
            <a:endParaRPr lang="en-US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Values and Value Sets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Values are the primitive things with no internal structure from the viewpoint of the application</a:t>
            </a:r>
          </a:p>
          <a:p>
            <a:r>
              <a:rPr lang="en-US"/>
              <a:t>Admissible values are defined through a value set</a:t>
            </a:r>
          </a:p>
          <a:p>
            <a:r>
              <a:rPr lang="en-US"/>
              <a:t>Typical predefined value-sets:</a:t>
            </a:r>
          </a:p>
          <a:p>
            <a:pPr lvl="1"/>
            <a:r>
              <a:rPr lang="en-US"/>
              <a:t>string, number, integer, real,  range, boolean, ….</a:t>
            </a:r>
          </a:p>
          <a:p>
            <a:r>
              <a:rPr lang="en-US"/>
              <a:t>User-defined:</a:t>
            </a:r>
          </a:p>
          <a:p>
            <a:pPr lvl="1"/>
            <a:r>
              <a:rPr lang="en-US"/>
              <a:t>set or list of strings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28E3-BBBC-4774-BC75-6E017CC1D06E}" type="slidenum">
              <a:rPr lang="en-US"/>
              <a:pPr/>
              <a:t>26</a:t>
            </a:fld>
            <a:endParaRPr lang="en-US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Identifiers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O-O modeling you assume that every object has an identity.</a:t>
            </a:r>
          </a:p>
          <a:p>
            <a:r>
              <a:rPr lang="en-US"/>
              <a:t>Consequence: introduce only attributes that act as identifiers, iff  the identifier is something that exists in the real world.</a:t>
            </a:r>
          </a:p>
          <a:p>
            <a:r>
              <a:rPr lang="en-US"/>
              <a:t>Examples: student card number, social security number.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8A23-5E3B-4E6E-8BA9-A7A1F2396675}" type="slidenum">
              <a:rPr lang="en-US"/>
              <a:pPr/>
              <a:t>27</a:t>
            </a:fld>
            <a:endParaRPr lang="en-US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Definition: </a:t>
            </a:r>
          </a:p>
          <a:p>
            <a:pPr lvl="1"/>
            <a:r>
              <a:rPr lang="en-US" dirty="0"/>
              <a:t>operation is "a function or a transformation that can be applied to objects of a class".</a:t>
            </a:r>
          </a:p>
          <a:p>
            <a:r>
              <a:rPr lang="en-US" dirty="0"/>
              <a:t>Objects in a class share the same operations.</a:t>
            </a:r>
          </a:p>
          <a:p>
            <a:r>
              <a:rPr lang="en-US" dirty="0"/>
              <a:t>Method: implementation of an operation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9B207-2DB7-4E9E-8FFC-4A2617A803DD}" type="slidenum">
              <a:rPr lang="en-US"/>
              <a:pPr/>
              <a:t>28</a:t>
            </a:fld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notation</a:t>
            </a:r>
          </a:p>
        </p:txBody>
      </p:sp>
      <p:pic>
        <p:nvPicPr>
          <p:cNvPr id="205829" name="Picture 5" descr="H:\lib\figs\CK\14\class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143000"/>
            <a:ext cx="5181600" cy="45640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E251-83AE-4AEB-B631-91BA7226D43D}" type="slidenum">
              <a:rPr lang="en-US"/>
              <a:pPr/>
              <a:t>29</a:t>
            </a:fld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Associations are used to link objects to other objects</a:t>
            </a:r>
          </a:p>
          <a:p>
            <a:r>
              <a:rPr lang="en-US"/>
              <a:t>Majority of associations:</a:t>
            </a:r>
          </a:p>
          <a:p>
            <a:pPr lvl="1"/>
            <a:r>
              <a:rPr lang="en-US"/>
              <a:t>binary (between two objects)</a:t>
            </a:r>
          </a:p>
          <a:p>
            <a:pPr lvl="1"/>
            <a:r>
              <a:rPr lang="en-US"/>
              <a:t>directional (should be read in a particular direction</a:t>
            </a:r>
          </a:p>
          <a:p>
            <a:r>
              <a:rPr lang="en-US"/>
              <a:t>Ternary associations come up occasionally.</a:t>
            </a:r>
          </a:p>
          <a:p>
            <a:r>
              <a:rPr lang="en-US"/>
              <a:t>Associations between more than three objects are rare.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Provide users with a ready-to-use visual modeling language to exchange meaningful models</a:t>
            </a:r>
          </a:p>
          <a:p>
            <a:r>
              <a:rPr lang="en-US" dirty="0" smtClean="0"/>
              <a:t>Provide extensibility and specialization mechanisms to extend the core concepts</a:t>
            </a:r>
          </a:p>
          <a:p>
            <a:r>
              <a:rPr lang="en-US" dirty="0" smtClean="0"/>
              <a:t>Be independent of particular programming languages and development processes.</a:t>
            </a:r>
          </a:p>
          <a:p>
            <a:r>
              <a:rPr lang="en-US" dirty="0" smtClean="0"/>
              <a:t>The development of UML began in 1994 by Grady </a:t>
            </a:r>
            <a:r>
              <a:rPr lang="en-US" dirty="0" err="1" smtClean="0"/>
              <a:t>Booch</a:t>
            </a:r>
            <a:r>
              <a:rPr lang="en-US" dirty="0" smtClean="0"/>
              <a:t> and Jim </a:t>
            </a:r>
            <a:r>
              <a:rPr lang="en-US" dirty="0" err="1" smtClean="0"/>
              <a:t>Rumbaugh</a:t>
            </a:r>
            <a:r>
              <a:rPr lang="en-US" dirty="0" smtClean="0"/>
              <a:t> from Rational Software Corporation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849-8C71-45BF-AD11-B36D0901526F}" type="slidenum">
              <a:rPr lang="en-US"/>
              <a:pPr/>
              <a:t>30</a:t>
            </a:fld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notation</a:t>
            </a:r>
          </a:p>
        </p:txBody>
      </p:sp>
      <p:pic>
        <p:nvPicPr>
          <p:cNvPr id="208901" name="Picture 5" descr="H:\lib\figs\CK\14\association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555750"/>
            <a:ext cx="7086600" cy="4502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0BBD-D785-42D1-AF1E-DCCEC7CA1904}" type="slidenum">
              <a:rPr lang="en-US"/>
              <a:pPr/>
              <a:t>31</a:t>
            </a:fld>
            <a:endParaRPr 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Multiplicity examples</a:t>
            </a:r>
          </a:p>
        </p:txBody>
      </p:sp>
      <p:pic>
        <p:nvPicPr>
          <p:cNvPr id="209925" name="Picture 5" descr="H:\lib\figs\CK\14\multiplicity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12888"/>
            <a:ext cx="6781800" cy="4695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30F2-135A-4319-BCB9-59011D2E3D31}" type="slidenum">
              <a:rPr lang="en-US"/>
              <a:pPr/>
              <a:t>32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Multiplicity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Also called: "cardinality".</a:t>
            </a:r>
          </a:p>
          <a:p>
            <a:r>
              <a:rPr lang="en-US"/>
              <a:t>Always connected to one of the classes involved.</a:t>
            </a:r>
          </a:p>
          <a:p>
            <a:r>
              <a:rPr lang="en-US"/>
              <a:t>Typical types of multiplicity:</a:t>
            </a:r>
          </a:p>
          <a:p>
            <a:pPr lvl="1"/>
            <a:r>
              <a:rPr lang="en-US"/>
              <a:t>0-1	Zero or one (optional).</a:t>
            </a:r>
          </a:p>
          <a:p>
            <a:pPr lvl="1"/>
            <a:r>
              <a:rPr lang="en-US"/>
              <a:t>1		Precisely one.</a:t>
            </a:r>
          </a:p>
          <a:p>
            <a:pPr lvl="1"/>
            <a:r>
              <a:rPr lang="en-US"/>
              <a:t>0+ 	Zero or more,</a:t>
            </a:r>
          </a:p>
          <a:p>
            <a:pPr lvl="1"/>
            <a:r>
              <a:rPr lang="en-US"/>
              <a:t>1+	One or more.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9FB1-3941-43A7-9FDE-8E9C08C1ADAD}" type="slidenum">
              <a:rPr lang="en-US"/>
              <a:pPr/>
              <a:t>33</a:t>
            </a:fld>
            <a:endParaRPr lang="en-U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class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Modeling an association as a class if the association has an internal information structure</a:t>
            </a:r>
          </a:p>
          <a:p>
            <a:r>
              <a:rPr lang="en-US"/>
              <a:t>Advantage: associations become first-class objects.</a:t>
            </a:r>
          </a:p>
          <a:p>
            <a:r>
              <a:rPr lang="en-US"/>
              <a:t>Attributes and methods can be defined for the association class.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C24A-D642-489A-AF8F-13AE26853EB8}" type="slidenum">
              <a:rPr lang="en-US"/>
              <a:pPr/>
              <a:t>34</a:t>
            </a:fld>
            <a:endParaRPr 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 association class</a:t>
            </a:r>
          </a:p>
        </p:txBody>
      </p:sp>
      <p:pic>
        <p:nvPicPr>
          <p:cNvPr id="212997" name="Picture 5" descr="H:\lib\figs\CK\14\association-class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032000"/>
            <a:ext cx="7239000" cy="4094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E784-A4D3-42AA-8496-823016078FC7}" type="slidenum">
              <a:rPr lang="en-US"/>
              <a:pPr/>
              <a:t>35</a:t>
            </a:fld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Use of an association class</a:t>
            </a:r>
          </a:p>
        </p:txBody>
      </p:sp>
      <p:pic>
        <p:nvPicPr>
          <p:cNvPr id="223237" name="Picture 5" descr="H:\lib\figs\CK\14\association-attributes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066800"/>
            <a:ext cx="7848600" cy="5205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83E1-0703-4646-BDDF-12E54AABE5C7}" type="slidenum">
              <a:rPr lang="en-US"/>
              <a:pPr/>
              <a:t>36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Associations with specific semantics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7772400" cy="4105275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/>
              <a:t>Associations provide a general, "neutral", way of connecting object classes. </a:t>
            </a:r>
          </a:p>
          <a:p>
            <a:r>
              <a:rPr lang="en-US"/>
              <a:t>Semantics of the association are defined through argument typing, multiplicity and (implicitly) the name of the association.</a:t>
            </a:r>
          </a:p>
          <a:p>
            <a:r>
              <a:rPr lang="en-US"/>
              <a:t>Class diagrams provide  specific types of associations, with predefined semantics:</a:t>
            </a:r>
          </a:p>
          <a:p>
            <a:pPr lvl="1"/>
            <a:r>
              <a:rPr lang="en-US"/>
              <a:t>generalization ("is a").</a:t>
            </a:r>
          </a:p>
          <a:p>
            <a:pPr lvl="1"/>
            <a:r>
              <a:rPr lang="en-US"/>
              <a:t>aggregation ("part of").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8332-5185-47E6-AD59-200A16DCB87E}" type="slidenum">
              <a:rPr lang="en-US"/>
              <a:pPr/>
              <a:t>37</a:t>
            </a:fld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Generalization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en-US"/>
              <a:t>Purpose: sharing similarities while preserving differences</a:t>
            </a:r>
          </a:p>
          <a:p>
            <a:r>
              <a:rPr lang="en-US"/>
              <a:t>Is an association between a class that acts as super-class and one or more classes called the sub-classes.</a:t>
            </a:r>
          </a:p>
          <a:p>
            <a:r>
              <a:rPr lang="en-US"/>
              <a:t>Super-classes show the features that the sub-classes have in common.</a:t>
            </a:r>
          </a:p>
          <a:p>
            <a:r>
              <a:rPr lang="en-US"/>
              <a:t>Each sub-class  inherits the attributes and operations defined on its super-class(es).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6CAD-D7DD-40E4-96F9-2FDD0615E41D}" type="slidenum">
              <a:rPr lang="en-US"/>
              <a:pPr/>
              <a:t>38</a:t>
            </a:fld>
            <a:endParaRPr 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Notation for generalization</a:t>
            </a:r>
          </a:p>
        </p:txBody>
      </p:sp>
      <p:pic>
        <p:nvPicPr>
          <p:cNvPr id="229380" name="Picture 4" descr="H:\lib\figs\CK\14\generalization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371600"/>
            <a:ext cx="6781800" cy="4533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423D-6ACB-4C54-BEE2-BF8DD4FE7DB7}" type="slidenum">
              <a:rPr lang="en-US"/>
              <a:pPr/>
              <a:t>39</a:t>
            </a:fld>
            <a:endParaRPr 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Aggregation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Aggregation denotes a binary association in which one side is an "assembly" and the other side a "part".</a:t>
            </a:r>
          </a:p>
          <a:p>
            <a:r>
              <a:rPr lang="en-US"/>
              <a:t>"Assembly" and "part" act as predefined roles involved in the aggregation association. </a:t>
            </a:r>
          </a:p>
          <a:p>
            <a:r>
              <a:rPr lang="en-US"/>
              <a:t>Cardinality of a part can be defined </a:t>
            </a:r>
          </a:p>
          <a:p>
            <a:pPr lvl="1"/>
            <a:r>
              <a:rPr lang="en-US"/>
              <a:t>precisely one; optional (0-1); many, 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5FFAF-98A0-41AC-AF9D-3F1AC0344781}" type="slidenum">
              <a:rPr lang="en-US"/>
              <a:pPr/>
              <a:t>4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</a:t>
            </a:r>
            <a:r>
              <a:rPr lang="en-US" dirty="0" smtClean="0"/>
              <a:t>Diagrams</a:t>
            </a:r>
            <a:r>
              <a:rPr lang="en-US" dirty="0"/>
              <a:t>	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Activity </a:t>
            </a:r>
            <a:r>
              <a:rPr lang="en-US" dirty="0"/>
              <a:t>diagram</a:t>
            </a:r>
          </a:p>
          <a:p>
            <a:pPr lvl="1"/>
            <a:r>
              <a:rPr lang="en-US" dirty="0"/>
              <a:t>combined function/control view</a:t>
            </a:r>
          </a:p>
          <a:p>
            <a:r>
              <a:rPr lang="en-US" dirty="0"/>
              <a:t>State diagram</a:t>
            </a:r>
          </a:p>
          <a:p>
            <a:pPr lvl="1"/>
            <a:r>
              <a:rPr lang="en-US" dirty="0"/>
              <a:t>highly interactive control</a:t>
            </a:r>
          </a:p>
          <a:p>
            <a:r>
              <a:rPr lang="en-US" dirty="0"/>
              <a:t>Class diagram</a:t>
            </a:r>
          </a:p>
          <a:p>
            <a:pPr lvl="1"/>
            <a:r>
              <a:rPr lang="en-US" dirty="0"/>
              <a:t>static information structure (“data”)</a:t>
            </a:r>
          </a:p>
          <a:p>
            <a:r>
              <a:rPr lang="en-US" dirty="0" smtClean="0"/>
              <a:t>Use-case </a:t>
            </a:r>
            <a:r>
              <a:rPr lang="en-US" dirty="0"/>
              <a:t>diagram</a:t>
            </a:r>
          </a:p>
          <a:p>
            <a:pPr lvl="1"/>
            <a:r>
              <a:rPr lang="en-US" dirty="0"/>
              <a:t>high level view of system services (functional)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96F9-A43A-4AE2-8649-DB6689E60C85}" type="slidenum">
              <a:rPr lang="en-US"/>
              <a:pPr/>
              <a:t>40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Notation for aggregation</a:t>
            </a:r>
          </a:p>
        </p:txBody>
      </p:sp>
      <p:pic>
        <p:nvPicPr>
          <p:cNvPr id="233476" name="Picture 4" descr="H:\lib\figs\CK\14\aggregation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71600"/>
            <a:ext cx="7772400" cy="4422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134F-7526-4DB1-BB40-4EF6BFA809DC}" type="slidenum">
              <a:rPr lang="en-US"/>
              <a:pPr/>
              <a:t>41</a:t>
            </a:fld>
            <a:endParaRPr lang="en-US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Composition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Sub-type of aggregation</a:t>
            </a:r>
          </a:p>
          <a:p>
            <a:r>
              <a:rPr lang="en-US"/>
              <a:t>Existence of part depends on aggregate</a:t>
            </a:r>
          </a:p>
        </p:txBody>
      </p:sp>
      <p:pic>
        <p:nvPicPr>
          <p:cNvPr id="235525" name="Picture 5" descr="H:\lib\figs\CK\14\composition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276600"/>
            <a:ext cx="5410200" cy="23796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9EAB-6B6D-4E2E-BA41-6A877CEAC781}" type="slidenum">
              <a:rPr lang="en-US"/>
              <a:pPr/>
              <a:t>42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Aggregation and generalization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Similarities:</a:t>
            </a:r>
          </a:p>
          <a:p>
            <a:pPr lvl="1"/>
            <a:r>
              <a:rPr lang="en-US" dirty="0"/>
              <a:t>Tree-like structure</a:t>
            </a:r>
          </a:p>
          <a:p>
            <a:r>
              <a:rPr lang="en-US" dirty="0" smtClean="0"/>
              <a:t>Differences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AND-tree (aggregation) vs. OR-tree (generalization)</a:t>
            </a:r>
          </a:p>
          <a:p>
            <a:pPr lvl="1"/>
            <a:r>
              <a:rPr lang="en-US" dirty="0"/>
              <a:t>instance tree (aggregation) vs. class tree (generalization)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B56A-B573-4733-A6A2-5BDFB45494C2}" type="slidenum">
              <a:rPr lang="en-US"/>
              <a:pPr/>
              <a:t>43</a:t>
            </a:fld>
            <a:endParaRPr lang="en-US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Combined aggregation and generalization</a:t>
            </a:r>
          </a:p>
        </p:txBody>
      </p:sp>
      <p:pic>
        <p:nvPicPr>
          <p:cNvPr id="239620" name="Picture 4" descr="H:\lib\figs\CK\14\aggregation-generalization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8001000" cy="4711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72C0-DF69-4209-9C53-6B0C7A59ECB0}" type="slidenum">
              <a:rPr lang="en-US"/>
              <a:pPr/>
              <a:t>44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Use-case diagram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shows services that can be expected from a system</a:t>
            </a:r>
          </a:p>
          <a:p>
            <a:r>
              <a:rPr lang="en-US" dirty="0"/>
              <a:t>provides outsider view (customer)</a:t>
            </a:r>
          </a:p>
          <a:p>
            <a:r>
              <a:rPr lang="en-US" dirty="0"/>
              <a:t>terminology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/>
              <a:t>use case</a:t>
            </a:r>
            <a:r>
              <a:rPr lang="en-US" dirty="0"/>
              <a:t>	service provided by  system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/>
              <a:t>actor	</a:t>
            </a:r>
            <a:r>
              <a:rPr lang="en-US" dirty="0"/>
              <a:t>agent using a system service</a:t>
            </a:r>
          </a:p>
          <a:p>
            <a:r>
              <a:rPr lang="en-US" dirty="0"/>
              <a:t>used in early phases of system </a:t>
            </a:r>
            <a:r>
              <a:rPr lang="en-US" dirty="0" smtClean="0"/>
              <a:t>analysis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2C8A-B7FE-462E-A902-028FF1CB3611}" type="slidenum">
              <a:rPr lang="en-US"/>
              <a:pPr/>
              <a:t>45</a:t>
            </a:fld>
            <a:endParaRPr 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Use cases for a library</a:t>
            </a:r>
          </a:p>
        </p:txBody>
      </p:sp>
      <p:pic>
        <p:nvPicPr>
          <p:cNvPr id="171012" name="Picture 4" descr="H:\lib\figs\CK\14\use-case-diagram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47800"/>
            <a:ext cx="6858000" cy="43672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850C-79F9-447D-9F91-C9BEF2E0021E}" type="slidenum">
              <a:rPr lang="en-US"/>
              <a:pPr/>
              <a:t>46</a:t>
            </a:fld>
            <a:endParaRPr lang="en-US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small case study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Course administration system (CAS)</a:t>
            </a:r>
          </a:p>
          <a:p>
            <a:r>
              <a:rPr lang="en-US"/>
              <a:t>Context: university department</a:t>
            </a:r>
          </a:p>
          <a:p>
            <a:r>
              <a:rPr lang="en-US"/>
              <a:t>Required services:</a:t>
            </a:r>
          </a:p>
          <a:p>
            <a:pPr lvl="1">
              <a:buFont typeface="Monotype Sorts" pitchFamily="2" charset="2"/>
              <a:buNone/>
            </a:pPr>
            <a:r>
              <a:rPr lang="en-US"/>
              <a:t>STUDENT: update personal data, inspect exam results, inspect course info, enroll  in course</a:t>
            </a:r>
          </a:p>
          <a:p>
            <a:pPr lvl="1">
              <a:buFont typeface="Monotype Sorts" pitchFamily="2" charset="2"/>
              <a:buNone/>
            </a:pPr>
            <a:r>
              <a:rPr lang="en-US"/>
              <a:t>TUTOR: inspect exam results, update course info, inspect enrollments</a:t>
            </a:r>
          </a:p>
          <a:p>
            <a:pPr lvl="1">
              <a:buFont typeface="Monotype Sorts" pitchFamily="2" charset="2"/>
              <a:buNone/>
            </a:pPr>
            <a:r>
              <a:rPr lang="en-US"/>
              <a:t>ADMIN STAFF: enter exam results, inspect exam results, update personal data students, inspect enrollments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9B5E-4CED-44EB-9643-FB3F3FE82716}" type="slidenum">
              <a:rPr lang="en-US"/>
              <a:pPr/>
              <a:t>47</a:t>
            </a:fld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Use cases</a:t>
            </a:r>
          </a:p>
        </p:txBody>
      </p:sp>
      <p:pic>
        <p:nvPicPr>
          <p:cNvPr id="173060" name="Picture 4" descr="H:\lib\figs\CK\14\sas-services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466850"/>
            <a:ext cx="7086600" cy="4879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FDC9-3E5B-47B6-9067-535890C696DC}" type="slidenum">
              <a:rPr lang="en-US"/>
              <a:pPr/>
              <a:t>48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Class diagram</a:t>
            </a: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609600" y="3230563"/>
            <a:ext cx="1044575" cy="1219200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936625" y="3292475"/>
            <a:ext cx="517525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" charset="0"/>
              </a:rPr>
              <a:t>student</a:t>
            </a:r>
            <a:endParaRPr lang="en-US"/>
          </a:p>
        </p:txBody>
      </p:sp>
      <p:sp>
        <p:nvSpPr>
          <p:cNvPr id="146441" name="Rectangle 9"/>
          <p:cNvSpPr>
            <a:spLocks noChangeArrowheads="1"/>
          </p:cNvSpPr>
          <p:nvPr/>
        </p:nvSpPr>
        <p:spPr bwMode="auto">
          <a:xfrm>
            <a:off x="669925" y="3536950"/>
            <a:ext cx="9429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" charset="0"/>
              </a:rPr>
              <a:t>student-card#: string</a:t>
            </a:r>
            <a:endParaRPr lang="en-US" sz="900"/>
          </a:p>
        </p:txBody>
      </p:sp>
      <p:sp>
        <p:nvSpPr>
          <p:cNvPr id="146442" name="Rectangle 10"/>
          <p:cNvSpPr>
            <a:spLocks noChangeArrowheads="1"/>
          </p:cNvSpPr>
          <p:nvPr/>
        </p:nvSpPr>
        <p:spPr bwMode="auto">
          <a:xfrm>
            <a:off x="669925" y="3657600"/>
            <a:ext cx="5683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" charset="0"/>
              </a:rPr>
              <a:t>name: string</a:t>
            </a:r>
            <a:endParaRPr lang="en-US" sz="900"/>
          </a:p>
        </p:txBody>
      </p:sp>
      <p:sp>
        <p:nvSpPr>
          <p:cNvPr id="146443" name="Rectangle 11"/>
          <p:cNvSpPr>
            <a:spLocks noChangeArrowheads="1"/>
          </p:cNvSpPr>
          <p:nvPr/>
        </p:nvSpPr>
        <p:spPr bwMode="auto">
          <a:xfrm>
            <a:off x="669925" y="3779838"/>
            <a:ext cx="663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" charset="0"/>
              </a:rPr>
              <a:t>address: string</a:t>
            </a:r>
            <a:endParaRPr lang="en-US" sz="900"/>
          </a:p>
        </p:txBody>
      </p:sp>
      <p:sp>
        <p:nvSpPr>
          <p:cNvPr id="146444" name="Rectangle 12"/>
          <p:cNvSpPr>
            <a:spLocks noChangeArrowheads="1"/>
          </p:cNvSpPr>
          <p:nvPr/>
        </p:nvSpPr>
        <p:spPr bwMode="auto">
          <a:xfrm>
            <a:off x="669925" y="3902075"/>
            <a:ext cx="8286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" charset="0"/>
              </a:rPr>
              <a:t>date-of-birth: data</a:t>
            </a:r>
            <a:endParaRPr lang="en-US" sz="900"/>
          </a:p>
        </p:txBody>
      </p:sp>
      <p:sp>
        <p:nvSpPr>
          <p:cNvPr id="146445" name="Rectangle 13"/>
          <p:cNvSpPr>
            <a:spLocks noChangeArrowheads="1"/>
          </p:cNvSpPr>
          <p:nvPr/>
        </p:nvSpPr>
        <p:spPr bwMode="auto">
          <a:xfrm>
            <a:off x="669925" y="4024313"/>
            <a:ext cx="6064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" charset="0"/>
              </a:rPr>
              <a:t>major: Major</a:t>
            </a:r>
            <a:endParaRPr lang="en-US" sz="900"/>
          </a:p>
        </p:txBody>
      </p:sp>
      <p:sp>
        <p:nvSpPr>
          <p:cNvPr id="146446" name="Rectangle 14"/>
          <p:cNvSpPr>
            <a:spLocks noChangeArrowheads="1"/>
          </p:cNvSpPr>
          <p:nvPr/>
        </p:nvSpPr>
        <p:spPr bwMode="auto">
          <a:xfrm>
            <a:off x="669925" y="4146550"/>
            <a:ext cx="2571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" charset="0"/>
              </a:rPr>
              <a:t>.........</a:t>
            </a:r>
            <a:endParaRPr lang="en-US" sz="900"/>
          </a:p>
        </p:txBody>
      </p:sp>
      <p:sp>
        <p:nvSpPr>
          <p:cNvPr id="146447" name="Line 15"/>
          <p:cNvSpPr>
            <a:spLocks noChangeShapeType="1"/>
          </p:cNvSpPr>
          <p:nvPr/>
        </p:nvSpPr>
        <p:spPr bwMode="auto">
          <a:xfrm>
            <a:off x="609600" y="3475038"/>
            <a:ext cx="10366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48" name="Line 16"/>
          <p:cNvSpPr>
            <a:spLocks noChangeShapeType="1"/>
          </p:cNvSpPr>
          <p:nvPr/>
        </p:nvSpPr>
        <p:spPr bwMode="auto">
          <a:xfrm>
            <a:off x="609600" y="4327525"/>
            <a:ext cx="10366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49" name="Rectangle 17"/>
          <p:cNvSpPr>
            <a:spLocks noChangeArrowheads="1"/>
          </p:cNvSpPr>
          <p:nvPr/>
        </p:nvSpPr>
        <p:spPr bwMode="auto">
          <a:xfrm>
            <a:off x="4144963" y="3284538"/>
            <a:ext cx="1387475" cy="1462087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50" name="Rectangle 18"/>
          <p:cNvSpPr>
            <a:spLocks noChangeArrowheads="1"/>
          </p:cNvSpPr>
          <p:nvPr/>
        </p:nvSpPr>
        <p:spPr bwMode="auto">
          <a:xfrm>
            <a:off x="4664075" y="3346450"/>
            <a:ext cx="473075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" charset="0"/>
              </a:rPr>
              <a:t>course</a:t>
            </a:r>
            <a:endParaRPr lang="en-US"/>
          </a:p>
        </p:txBody>
      </p:sp>
      <p:sp>
        <p:nvSpPr>
          <p:cNvPr id="146451" name="Rectangle 19"/>
          <p:cNvSpPr>
            <a:spLocks noChangeArrowheads="1"/>
          </p:cNvSpPr>
          <p:nvPr/>
        </p:nvSpPr>
        <p:spPr bwMode="auto">
          <a:xfrm>
            <a:off x="4206875" y="3589338"/>
            <a:ext cx="8731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" charset="0"/>
              </a:rPr>
              <a:t>course-code: string</a:t>
            </a:r>
            <a:endParaRPr lang="en-US" sz="900"/>
          </a:p>
        </p:txBody>
      </p:sp>
      <p:sp>
        <p:nvSpPr>
          <p:cNvPr id="146452" name="Rectangle 20"/>
          <p:cNvSpPr>
            <a:spLocks noChangeArrowheads="1"/>
          </p:cNvSpPr>
          <p:nvPr/>
        </p:nvSpPr>
        <p:spPr bwMode="auto">
          <a:xfrm>
            <a:off x="4206875" y="3711575"/>
            <a:ext cx="5746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" charset="0"/>
              </a:rPr>
              <a:t>year: integer</a:t>
            </a:r>
            <a:endParaRPr lang="en-US" sz="900"/>
          </a:p>
        </p:txBody>
      </p:sp>
      <p:sp>
        <p:nvSpPr>
          <p:cNvPr id="146453" name="Rectangle 21"/>
          <p:cNvSpPr>
            <a:spLocks noChangeArrowheads="1"/>
          </p:cNvSpPr>
          <p:nvPr/>
        </p:nvSpPr>
        <p:spPr bwMode="auto">
          <a:xfrm>
            <a:off x="4206875" y="3833813"/>
            <a:ext cx="6191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" charset="0"/>
              </a:rPr>
              <a:t>trimester: 1-3</a:t>
            </a:r>
            <a:endParaRPr lang="en-US" sz="900"/>
          </a:p>
        </p:txBody>
      </p:sp>
      <p:sp>
        <p:nvSpPr>
          <p:cNvPr id="146454" name="Rectangle 22"/>
          <p:cNvSpPr>
            <a:spLocks noChangeArrowheads="1"/>
          </p:cNvSpPr>
          <p:nvPr/>
        </p:nvSpPr>
        <p:spPr bwMode="auto">
          <a:xfrm>
            <a:off x="4206875" y="3956050"/>
            <a:ext cx="9429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" charset="0"/>
              </a:rPr>
              <a:t>study-points: integer</a:t>
            </a:r>
            <a:endParaRPr lang="en-US" sz="900" dirty="0"/>
          </a:p>
        </p:txBody>
      </p:sp>
      <p:sp>
        <p:nvSpPr>
          <p:cNvPr id="146455" name="Rectangle 23"/>
          <p:cNvSpPr>
            <a:spLocks noChangeArrowheads="1"/>
          </p:cNvSpPr>
          <p:nvPr/>
        </p:nvSpPr>
        <p:spPr bwMode="auto">
          <a:xfrm>
            <a:off x="4206875" y="4076700"/>
            <a:ext cx="9747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" charset="0"/>
              </a:rPr>
              <a:t>learning-goals: string</a:t>
            </a:r>
            <a:endParaRPr lang="en-US" sz="900"/>
          </a:p>
        </p:txBody>
      </p:sp>
      <p:sp>
        <p:nvSpPr>
          <p:cNvPr id="146456" name="Rectangle 24"/>
          <p:cNvSpPr>
            <a:spLocks noChangeArrowheads="1"/>
          </p:cNvSpPr>
          <p:nvPr/>
        </p:nvSpPr>
        <p:spPr bwMode="auto">
          <a:xfrm>
            <a:off x="4206875" y="4198938"/>
            <a:ext cx="7397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" charset="0"/>
              </a:rPr>
              <a:t>description: text</a:t>
            </a:r>
            <a:endParaRPr lang="en-US" sz="900"/>
          </a:p>
        </p:txBody>
      </p:sp>
      <p:sp>
        <p:nvSpPr>
          <p:cNvPr id="146457" name="Rectangle 25"/>
          <p:cNvSpPr>
            <a:spLocks noChangeArrowheads="1"/>
          </p:cNvSpPr>
          <p:nvPr/>
        </p:nvSpPr>
        <p:spPr bwMode="auto">
          <a:xfrm>
            <a:off x="4206875" y="4321175"/>
            <a:ext cx="6445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" charset="0"/>
              </a:rPr>
              <a:t>literature: text</a:t>
            </a:r>
            <a:endParaRPr lang="en-US" sz="900"/>
          </a:p>
        </p:txBody>
      </p:sp>
      <p:sp>
        <p:nvSpPr>
          <p:cNvPr id="146458" name="Rectangle 26"/>
          <p:cNvSpPr>
            <a:spLocks noChangeArrowheads="1"/>
          </p:cNvSpPr>
          <p:nvPr/>
        </p:nvSpPr>
        <p:spPr bwMode="auto">
          <a:xfrm>
            <a:off x="4206875" y="4443413"/>
            <a:ext cx="13112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" charset="0"/>
              </a:rPr>
              <a:t>maximum-#students: integer</a:t>
            </a:r>
            <a:endParaRPr lang="en-US" sz="900"/>
          </a:p>
        </p:txBody>
      </p:sp>
      <p:sp>
        <p:nvSpPr>
          <p:cNvPr id="146459" name="Line 27"/>
          <p:cNvSpPr>
            <a:spLocks noChangeShapeType="1"/>
          </p:cNvSpPr>
          <p:nvPr/>
        </p:nvSpPr>
        <p:spPr bwMode="auto">
          <a:xfrm>
            <a:off x="4144963" y="3527425"/>
            <a:ext cx="1379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60" name="Line 28"/>
          <p:cNvSpPr>
            <a:spLocks noChangeShapeType="1"/>
          </p:cNvSpPr>
          <p:nvPr/>
        </p:nvSpPr>
        <p:spPr bwMode="auto">
          <a:xfrm>
            <a:off x="4144963" y="4625975"/>
            <a:ext cx="1379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61" name="Line 29"/>
          <p:cNvSpPr>
            <a:spLocks noChangeShapeType="1"/>
          </p:cNvSpPr>
          <p:nvPr/>
        </p:nvSpPr>
        <p:spPr bwMode="auto">
          <a:xfrm>
            <a:off x="1654175" y="3863975"/>
            <a:ext cx="24907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62" name="Rectangle 30"/>
          <p:cNvSpPr>
            <a:spLocks noChangeArrowheads="1"/>
          </p:cNvSpPr>
          <p:nvPr/>
        </p:nvSpPr>
        <p:spPr bwMode="auto">
          <a:xfrm>
            <a:off x="2613025" y="1752600"/>
            <a:ext cx="685800" cy="731838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63" name="Rectangle 31"/>
          <p:cNvSpPr>
            <a:spLocks noChangeArrowheads="1"/>
          </p:cNvSpPr>
          <p:nvPr/>
        </p:nvSpPr>
        <p:spPr bwMode="auto">
          <a:xfrm>
            <a:off x="2819400" y="1814513"/>
            <a:ext cx="37306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" charset="0"/>
              </a:rPr>
              <a:t>exam</a:t>
            </a:r>
            <a:endParaRPr lang="en-US"/>
          </a:p>
        </p:txBody>
      </p:sp>
      <p:sp>
        <p:nvSpPr>
          <p:cNvPr id="146464" name="Rectangle 32"/>
          <p:cNvSpPr>
            <a:spLocks noChangeArrowheads="1"/>
          </p:cNvSpPr>
          <p:nvPr/>
        </p:nvSpPr>
        <p:spPr bwMode="auto">
          <a:xfrm>
            <a:off x="2674938" y="2057400"/>
            <a:ext cx="6096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" charset="0"/>
              </a:rPr>
              <a:t>date: date</a:t>
            </a:r>
            <a:endParaRPr lang="en-US"/>
          </a:p>
        </p:txBody>
      </p:sp>
      <p:sp>
        <p:nvSpPr>
          <p:cNvPr id="146465" name="Rectangle 33"/>
          <p:cNvSpPr>
            <a:spLocks noChangeArrowheads="1"/>
          </p:cNvSpPr>
          <p:nvPr/>
        </p:nvSpPr>
        <p:spPr bwMode="auto">
          <a:xfrm>
            <a:off x="2674938" y="2179638"/>
            <a:ext cx="792162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" charset="0"/>
              </a:rPr>
              <a:t>result: [0..10]</a:t>
            </a:r>
            <a:endParaRPr lang="en-US"/>
          </a:p>
        </p:txBody>
      </p:sp>
      <p:sp>
        <p:nvSpPr>
          <p:cNvPr id="146466" name="Line 34"/>
          <p:cNvSpPr>
            <a:spLocks noChangeShapeType="1"/>
          </p:cNvSpPr>
          <p:nvPr/>
        </p:nvSpPr>
        <p:spPr bwMode="auto">
          <a:xfrm>
            <a:off x="2613025" y="1997075"/>
            <a:ext cx="6794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67" name="Line 35"/>
          <p:cNvSpPr>
            <a:spLocks noChangeShapeType="1"/>
          </p:cNvSpPr>
          <p:nvPr/>
        </p:nvSpPr>
        <p:spPr bwMode="auto">
          <a:xfrm>
            <a:off x="2613025" y="2362200"/>
            <a:ext cx="6794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68" name="Rectangle 36"/>
          <p:cNvSpPr>
            <a:spLocks noChangeArrowheads="1"/>
          </p:cNvSpPr>
          <p:nvPr/>
        </p:nvSpPr>
        <p:spPr bwMode="auto">
          <a:xfrm>
            <a:off x="2636838" y="2987675"/>
            <a:ext cx="655637" cy="609600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69" name="Rectangle 37"/>
          <p:cNvSpPr>
            <a:spLocks noChangeArrowheads="1"/>
          </p:cNvSpPr>
          <p:nvPr/>
        </p:nvSpPr>
        <p:spPr bwMode="auto">
          <a:xfrm>
            <a:off x="2697163" y="3048000"/>
            <a:ext cx="69373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" charset="0"/>
              </a:rPr>
              <a:t>enrollment</a:t>
            </a:r>
            <a:endParaRPr lang="en-US"/>
          </a:p>
        </p:txBody>
      </p:sp>
      <p:sp>
        <p:nvSpPr>
          <p:cNvPr id="146470" name="Rectangle 38"/>
          <p:cNvSpPr>
            <a:spLocks noChangeArrowheads="1"/>
          </p:cNvSpPr>
          <p:nvPr/>
        </p:nvSpPr>
        <p:spPr bwMode="auto">
          <a:xfrm>
            <a:off x="2697163" y="3292475"/>
            <a:ext cx="6096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" charset="0"/>
              </a:rPr>
              <a:t>date: date</a:t>
            </a:r>
            <a:endParaRPr lang="en-US"/>
          </a:p>
        </p:txBody>
      </p:sp>
      <p:sp>
        <p:nvSpPr>
          <p:cNvPr id="146471" name="Line 39"/>
          <p:cNvSpPr>
            <a:spLocks noChangeShapeType="1"/>
          </p:cNvSpPr>
          <p:nvPr/>
        </p:nvSpPr>
        <p:spPr bwMode="auto">
          <a:xfrm>
            <a:off x="2636838" y="3230563"/>
            <a:ext cx="6477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72" name="Line 40"/>
          <p:cNvSpPr>
            <a:spLocks noChangeShapeType="1"/>
          </p:cNvSpPr>
          <p:nvPr/>
        </p:nvSpPr>
        <p:spPr bwMode="auto">
          <a:xfrm>
            <a:off x="2636838" y="3475038"/>
            <a:ext cx="6477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73" name="Line 41"/>
          <p:cNvSpPr>
            <a:spLocks noChangeShapeType="1"/>
          </p:cNvSpPr>
          <p:nvPr/>
        </p:nvSpPr>
        <p:spPr bwMode="auto">
          <a:xfrm>
            <a:off x="2963863" y="3597275"/>
            <a:ext cx="1587" cy="266700"/>
          </a:xfrm>
          <a:prstGeom prst="line">
            <a:avLst/>
          </a:prstGeom>
          <a:noFill/>
          <a:ln w="7938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74" name="Line 42"/>
          <p:cNvSpPr>
            <a:spLocks noChangeShapeType="1"/>
          </p:cNvSpPr>
          <p:nvPr/>
        </p:nvSpPr>
        <p:spPr bwMode="auto">
          <a:xfrm flipV="1">
            <a:off x="2963863" y="2484438"/>
            <a:ext cx="1587" cy="5032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75" name="Rectangle 43"/>
          <p:cNvSpPr>
            <a:spLocks noChangeArrowheads="1"/>
          </p:cNvSpPr>
          <p:nvPr/>
        </p:nvSpPr>
        <p:spPr bwMode="auto">
          <a:xfrm>
            <a:off x="2781300" y="4945063"/>
            <a:ext cx="936625" cy="1341437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76" name="Rectangle 44"/>
          <p:cNvSpPr>
            <a:spLocks noChangeArrowheads="1"/>
          </p:cNvSpPr>
          <p:nvPr/>
        </p:nvSpPr>
        <p:spPr bwMode="auto">
          <a:xfrm>
            <a:off x="3001963" y="5006975"/>
            <a:ext cx="6477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" charset="0"/>
              </a:rPr>
              <a:t>university</a:t>
            </a:r>
            <a:endParaRPr lang="en-US"/>
          </a:p>
        </p:txBody>
      </p:sp>
      <p:sp>
        <p:nvSpPr>
          <p:cNvPr id="146477" name="Rectangle 45"/>
          <p:cNvSpPr>
            <a:spLocks noChangeArrowheads="1"/>
          </p:cNvSpPr>
          <p:nvPr/>
        </p:nvSpPr>
        <p:spPr bwMode="auto">
          <a:xfrm>
            <a:off x="2917825" y="5129213"/>
            <a:ext cx="8382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" charset="0"/>
              </a:rPr>
              <a:t>staff member</a:t>
            </a:r>
            <a:endParaRPr lang="en-US"/>
          </a:p>
        </p:txBody>
      </p:sp>
      <p:sp>
        <p:nvSpPr>
          <p:cNvPr id="146478" name="Rectangle 46"/>
          <p:cNvSpPr>
            <a:spLocks noChangeArrowheads="1"/>
          </p:cNvSpPr>
          <p:nvPr/>
        </p:nvSpPr>
        <p:spPr bwMode="auto">
          <a:xfrm>
            <a:off x="2841625" y="5372100"/>
            <a:ext cx="625475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" charset="0"/>
              </a:rPr>
              <a:t>title: string</a:t>
            </a:r>
            <a:endParaRPr lang="en-US"/>
          </a:p>
        </p:txBody>
      </p:sp>
      <p:sp>
        <p:nvSpPr>
          <p:cNvPr id="146479" name="Rectangle 47"/>
          <p:cNvSpPr>
            <a:spLocks noChangeArrowheads="1"/>
          </p:cNvSpPr>
          <p:nvPr/>
        </p:nvSpPr>
        <p:spPr bwMode="auto">
          <a:xfrm>
            <a:off x="2841625" y="5494338"/>
            <a:ext cx="86836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" charset="0"/>
              </a:rPr>
              <a:t>position: string</a:t>
            </a:r>
            <a:endParaRPr lang="en-US"/>
          </a:p>
        </p:txBody>
      </p:sp>
      <p:sp>
        <p:nvSpPr>
          <p:cNvPr id="146480" name="Rectangle 48"/>
          <p:cNvSpPr>
            <a:spLocks noChangeArrowheads="1"/>
          </p:cNvSpPr>
          <p:nvPr/>
        </p:nvSpPr>
        <p:spPr bwMode="auto">
          <a:xfrm>
            <a:off x="2841625" y="5616575"/>
            <a:ext cx="105886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" charset="0"/>
              </a:rPr>
              <a:t>department: string</a:t>
            </a:r>
            <a:endParaRPr lang="en-US"/>
          </a:p>
        </p:txBody>
      </p:sp>
      <p:sp>
        <p:nvSpPr>
          <p:cNvPr id="146481" name="Rectangle 49"/>
          <p:cNvSpPr>
            <a:spLocks noChangeArrowheads="1"/>
          </p:cNvSpPr>
          <p:nvPr/>
        </p:nvSpPr>
        <p:spPr bwMode="auto">
          <a:xfrm>
            <a:off x="2841625" y="5738813"/>
            <a:ext cx="974725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" charset="0"/>
              </a:rPr>
              <a:t>telephone: string</a:t>
            </a:r>
            <a:endParaRPr lang="en-US"/>
          </a:p>
        </p:txBody>
      </p:sp>
      <p:sp>
        <p:nvSpPr>
          <p:cNvPr id="146482" name="Rectangle 50"/>
          <p:cNvSpPr>
            <a:spLocks noChangeArrowheads="1"/>
          </p:cNvSpPr>
          <p:nvPr/>
        </p:nvSpPr>
        <p:spPr bwMode="auto">
          <a:xfrm>
            <a:off x="2841625" y="5861050"/>
            <a:ext cx="7239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" charset="0"/>
              </a:rPr>
              <a:t>room: string</a:t>
            </a:r>
            <a:endParaRPr lang="en-US"/>
          </a:p>
        </p:txBody>
      </p:sp>
      <p:sp>
        <p:nvSpPr>
          <p:cNvPr id="146483" name="Rectangle 51"/>
          <p:cNvSpPr>
            <a:spLocks noChangeArrowheads="1"/>
          </p:cNvSpPr>
          <p:nvPr/>
        </p:nvSpPr>
        <p:spPr bwMode="auto">
          <a:xfrm>
            <a:off x="2841625" y="5981700"/>
            <a:ext cx="777875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" charset="0"/>
              </a:rPr>
              <a:t>e-mail: string</a:t>
            </a:r>
            <a:endParaRPr lang="en-US"/>
          </a:p>
        </p:txBody>
      </p:sp>
      <p:sp>
        <p:nvSpPr>
          <p:cNvPr id="146484" name="Line 52"/>
          <p:cNvSpPr>
            <a:spLocks noChangeShapeType="1"/>
          </p:cNvSpPr>
          <p:nvPr/>
        </p:nvSpPr>
        <p:spPr bwMode="auto">
          <a:xfrm>
            <a:off x="2781300" y="5311775"/>
            <a:ext cx="9302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85" name="Line 53"/>
          <p:cNvSpPr>
            <a:spLocks noChangeShapeType="1"/>
          </p:cNvSpPr>
          <p:nvPr/>
        </p:nvSpPr>
        <p:spPr bwMode="auto">
          <a:xfrm>
            <a:off x="2781300" y="6164263"/>
            <a:ext cx="9302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86" name="Freeform 54"/>
          <p:cNvSpPr>
            <a:spLocks/>
          </p:cNvSpPr>
          <p:nvPr/>
        </p:nvSpPr>
        <p:spPr bwMode="auto">
          <a:xfrm>
            <a:off x="3717925" y="4746625"/>
            <a:ext cx="1120775" cy="869950"/>
          </a:xfrm>
          <a:custGeom>
            <a:avLst/>
            <a:gdLst/>
            <a:ahLst/>
            <a:cxnLst>
              <a:cxn ang="0">
                <a:pos x="706" y="0"/>
              </a:cxn>
              <a:cxn ang="0">
                <a:pos x="706" y="548"/>
              </a:cxn>
              <a:cxn ang="0">
                <a:pos x="0" y="548"/>
              </a:cxn>
            </a:cxnLst>
            <a:rect l="0" t="0" r="r" b="b"/>
            <a:pathLst>
              <a:path w="706" h="548">
                <a:moveTo>
                  <a:pt x="706" y="0"/>
                </a:moveTo>
                <a:lnTo>
                  <a:pt x="706" y="548"/>
                </a:lnTo>
                <a:lnTo>
                  <a:pt x="0" y="54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88" name="Rectangle 56"/>
          <p:cNvSpPr>
            <a:spLocks noChangeArrowheads="1"/>
          </p:cNvSpPr>
          <p:nvPr/>
        </p:nvSpPr>
        <p:spPr bwMode="auto">
          <a:xfrm>
            <a:off x="1812925" y="3657600"/>
            <a:ext cx="12223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" charset="0"/>
              </a:rPr>
              <a:t>0+</a:t>
            </a:r>
            <a:endParaRPr lang="en-US" sz="900"/>
          </a:p>
        </p:txBody>
      </p:sp>
      <p:sp>
        <p:nvSpPr>
          <p:cNvPr id="146489" name="Rectangle 57"/>
          <p:cNvSpPr>
            <a:spLocks noChangeArrowheads="1"/>
          </p:cNvSpPr>
          <p:nvPr/>
        </p:nvSpPr>
        <p:spPr bwMode="auto">
          <a:xfrm>
            <a:off x="3932238" y="3681413"/>
            <a:ext cx="206375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" charset="0"/>
              </a:rPr>
              <a:t>0+</a:t>
            </a:r>
            <a:endParaRPr lang="en-US"/>
          </a:p>
        </p:txBody>
      </p:sp>
      <p:sp>
        <p:nvSpPr>
          <p:cNvPr id="146490" name="Rectangle 58"/>
          <p:cNvSpPr>
            <a:spLocks noChangeArrowheads="1"/>
          </p:cNvSpPr>
          <p:nvPr/>
        </p:nvSpPr>
        <p:spPr bwMode="auto">
          <a:xfrm>
            <a:off x="3132138" y="2705100"/>
            <a:ext cx="777875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" charset="0"/>
              </a:rPr>
              <a:t>course-exam</a:t>
            </a:r>
            <a:endParaRPr lang="en-US"/>
          </a:p>
        </p:txBody>
      </p:sp>
      <p:sp>
        <p:nvSpPr>
          <p:cNvPr id="146491" name="Rectangle 59"/>
          <p:cNvSpPr>
            <a:spLocks noChangeArrowheads="1"/>
          </p:cNvSpPr>
          <p:nvPr/>
        </p:nvSpPr>
        <p:spPr bwMode="auto">
          <a:xfrm>
            <a:off x="2841625" y="2865438"/>
            <a:ext cx="130175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" charset="0"/>
              </a:rPr>
              <a:t>1</a:t>
            </a:r>
            <a:endParaRPr lang="en-US"/>
          </a:p>
        </p:txBody>
      </p:sp>
      <p:sp>
        <p:nvSpPr>
          <p:cNvPr id="146492" name="Rectangle 60"/>
          <p:cNvSpPr>
            <a:spLocks noChangeArrowheads="1"/>
          </p:cNvSpPr>
          <p:nvPr/>
        </p:nvSpPr>
        <p:spPr bwMode="auto">
          <a:xfrm>
            <a:off x="2819400" y="2508250"/>
            <a:ext cx="206375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" charset="0"/>
              </a:rPr>
              <a:t>0+</a:t>
            </a:r>
            <a:endParaRPr lang="en-US"/>
          </a:p>
        </p:txBody>
      </p:sp>
      <p:sp>
        <p:nvSpPr>
          <p:cNvPr id="146493" name="Rectangle 61"/>
          <p:cNvSpPr>
            <a:spLocks noChangeArrowheads="1"/>
          </p:cNvSpPr>
          <p:nvPr/>
        </p:nvSpPr>
        <p:spPr bwMode="auto">
          <a:xfrm>
            <a:off x="4549775" y="5708650"/>
            <a:ext cx="3048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" charset="0"/>
              </a:rPr>
              <a:t>tutor</a:t>
            </a:r>
            <a:endParaRPr lang="en-US"/>
          </a:p>
        </p:txBody>
      </p:sp>
      <p:sp>
        <p:nvSpPr>
          <p:cNvPr id="146494" name="Rectangle 62"/>
          <p:cNvSpPr>
            <a:spLocks noChangeArrowheads="1"/>
          </p:cNvSpPr>
          <p:nvPr/>
        </p:nvSpPr>
        <p:spPr bwMode="auto">
          <a:xfrm>
            <a:off x="4724400" y="4832350"/>
            <a:ext cx="206375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" charset="0"/>
              </a:rPr>
              <a:t>0+</a:t>
            </a:r>
            <a:endParaRPr lang="en-US"/>
          </a:p>
        </p:txBody>
      </p:sp>
      <p:sp>
        <p:nvSpPr>
          <p:cNvPr id="146495" name="Rectangle 63"/>
          <p:cNvSpPr>
            <a:spLocks noChangeArrowheads="1"/>
          </p:cNvSpPr>
          <p:nvPr/>
        </p:nvSpPr>
        <p:spPr bwMode="auto">
          <a:xfrm>
            <a:off x="3802063" y="5434013"/>
            <a:ext cx="206375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" charset="0"/>
              </a:rPr>
              <a:t>1+</a:t>
            </a:r>
            <a:endParaRPr lang="en-US"/>
          </a:p>
        </p:txBody>
      </p:sp>
      <p:sp>
        <p:nvSpPr>
          <p:cNvPr id="146496" name="Freeform 64"/>
          <p:cNvSpPr>
            <a:spLocks/>
          </p:cNvSpPr>
          <p:nvPr/>
        </p:nvSpPr>
        <p:spPr bwMode="auto">
          <a:xfrm>
            <a:off x="5845175" y="2667000"/>
            <a:ext cx="242888" cy="1524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76" y="96"/>
              </a:cxn>
              <a:cxn ang="0">
                <a:pos x="153" y="48"/>
              </a:cxn>
              <a:cxn ang="0">
                <a:pos x="76" y="0"/>
              </a:cxn>
              <a:cxn ang="0">
                <a:pos x="0" y="48"/>
              </a:cxn>
            </a:cxnLst>
            <a:rect l="0" t="0" r="r" b="b"/>
            <a:pathLst>
              <a:path w="153" h="96">
                <a:moveTo>
                  <a:pt x="0" y="48"/>
                </a:moveTo>
                <a:lnTo>
                  <a:pt x="76" y="96"/>
                </a:lnTo>
                <a:lnTo>
                  <a:pt x="153" y="48"/>
                </a:lnTo>
                <a:lnTo>
                  <a:pt x="76" y="0"/>
                </a:lnTo>
                <a:lnTo>
                  <a:pt x="0" y="4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97" name="Freeform 65"/>
          <p:cNvSpPr>
            <a:spLocks/>
          </p:cNvSpPr>
          <p:nvPr/>
        </p:nvSpPr>
        <p:spPr bwMode="auto">
          <a:xfrm>
            <a:off x="4838700" y="2743200"/>
            <a:ext cx="1006475" cy="541338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0" y="341"/>
              </a:cxn>
            </a:cxnLst>
            <a:rect l="0" t="0" r="r" b="b"/>
            <a:pathLst>
              <a:path w="634" h="341">
                <a:moveTo>
                  <a:pt x="634" y="0"/>
                </a:moveTo>
                <a:lnTo>
                  <a:pt x="0" y="0"/>
                </a:lnTo>
                <a:lnTo>
                  <a:pt x="0" y="34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98" name="Freeform 66"/>
          <p:cNvSpPr>
            <a:spLocks/>
          </p:cNvSpPr>
          <p:nvPr/>
        </p:nvSpPr>
        <p:spPr bwMode="auto">
          <a:xfrm>
            <a:off x="4816475" y="3208338"/>
            <a:ext cx="4445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" y="48"/>
              </a:cxn>
              <a:cxn ang="0">
                <a:pos x="28" y="0"/>
              </a:cxn>
              <a:cxn ang="0">
                <a:pos x="0" y="0"/>
              </a:cxn>
            </a:cxnLst>
            <a:rect l="0" t="0" r="r" b="b"/>
            <a:pathLst>
              <a:path w="28" h="48">
                <a:moveTo>
                  <a:pt x="0" y="0"/>
                </a:moveTo>
                <a:lnTo>
                  <a:pt x="14" y="48"/>
                </a:lnTo>
                <a:lnTo>
                  <a:pt x="2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99" name="Freeform 67"/>
          <p:cNvSpPr>
            <a:spLocks/>
          </p:cNvSpPr>
          <p:nvPr/>
        </p:nvSpPr>
        <p:spPr bwMode="auto">
          <a:xfrm>
            <a:off x="5532438" y="2827338"/>
            <a:ext cx="433387" cy="1189037"/>
          </a:xfrm>
          <a:custGeom>
            <a:avLst/>
            <a:gdLst/>
            <a:ahLst/>
            <a:cxnLst>
              <a:cxn ang="0">
                <a:pos x="0" y="749"/>
              </a:cxn>
              <a:cxn ang="0">
                <a:pos x="273" y="749"/>
              </a:cxn>
              <a:cxn ang="0">
                <a:pos x="273" y="0"/>
              </a:cxn>
            </a:cxnLst>
            <a:rect l="0" t="0" r="r" b="b"/>
            <a:pathLst>
              <a:path w="273" h="749">
                <a:moveTo>
                  <a:pt x="0" y="749"/>
                </a:moveTo>
                <a:lnTo>
                  <a:pt x="273" y="749"/>
                </a:lnTo>
                <a:lnTo>
                  <a:pt x="27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500" name="Rectangle 68"/>
          <p:cNvSpPr>
            <a:spLocks noChangeArrowheads="1"/>
          </p:cNvSpPr>
          <p:nvPr/>
        </p:nvSpPr>
        <p:spPr bwMode="auto">
          <a:xfrm>
            <a:off x="4754563" y="3048000"/>
            <a:ext cx="3508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" charset="0"/>
              </a:rPr>
              <a:t>0+</a:t>
            </a:r>
            <a:endParaRPr lang="en-US"/>
          </a:p>
        </p:txBody>
      </p:sp>
      <p:sp>
        <p:nvSpPr>
          <p:cNvPr id="146501" name="Rectangle 69"/>
          <p:cNvSpPr>
            <a:spLocks noChangeArrowheads="1"/>
          </p:cNvSpPr>
          <p:nvPr/>
        </p:nvSpPr>
        <p:spPr bwMode="auto">
          <a:xfrm>
            <a:off x="5349875" y="2484438"/>
            <a:ext cx="517525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" charset="0"/>
              </a:rPr>
              <a:t>requires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370B-18BF-4E6B-827B-9137111B03FA}" type="slidenum">
              <a:rPr lang="en-US"/>
              <a:pPr/>
              <a:t>49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Activity diagram for course enrollment procedure</a:t>
            </a:r>
          </a:p>
        </p:txBody>
      </p:sp>
      <p:pic>
        <p:nvPicPr>
          <p:cNvPr id="147461" name="Picture 5" descr="H:\lib\figs\CK\14\sas-enrollment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47800"/>
            <a:ext cx="8610600" cy="47323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UML notations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8D9C-F562-4CE8-9A46-82C2AB760E14}" type="slidenum">
              <a:rPr lang="en-US"/>
              <a:pPr/>
              <a:t>5</a:t>
            </a:fld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diagram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control and information flow of a procedure or process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describes the state of activities by showing the sequence of activities performed.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168F-A9C9-41B4-95BE-B8D2AD564191}" type="slidenum">
              <a:rPr lang="en-US"/>
              <a:pPr/>
              <a:t>50</a:t>
            </a:fld>
            <a:endParaRPr 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State diagram:</a:t>
            </a:r>
            <a:br>
              <a:rPr lang="en-US"/>
            </a:br>
            <a:r>
              <a:rPr lang="en-US"/>
              <a:t>“update student data”</a:t>
            </a:r>
          </a:p>
        </p:txBody>
      </p:sp>
      <p:pic>
        <p:nvPicPr>
          <p:cNvPr id="263172" name="Picture 4" descr="H:\lib\figs\CK\14\sas-update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35138"/>
            <a:ext cx="7086600" cy="4346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draw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Powerpoint</a:t>
            </a:r>
            <a:endParaRPr lang="en-US" dirty="0" smtClean="0"/>
          </a:p>
          <a:p>
            <a:r>
              <a:rPr lang="en-US" dirty="0" smtClean="0"/>
              <a:t>MS Visio: http://www.youtube.com/watch?v=FPB0Tw9jFE8</a:t>
            </a:r>
          </a:p>
          <a:p>
            <a:r>
              <a:rPr lang="en-US" dirty="0" smtClean="0"/>
              <a:t>Online: </a:t>
            </a:r>
          </a:p>
          <a:p>
            <a:pPr lvl="1"/>
            <a:r>
              <a:rPr lang="en-US" dirty="0" smtClean="0">
                <a:hlinkClick r:id="rId3"/>
              </a:rPr>
              <a:t>http://creately.com/Draw-UML-and-Class-Diagrams-Online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http://www.gliffy.com/uses/uml-software/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FADF-6EF8-4AA6-8CBE-A028DD8E9F69}" type="slidenum">
              <a:rPr lang="en-US"/>
              <a:pPr/>
              <a:t>6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 state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State in which some work is being done</a:t>
            </a:r>
          </a:p>
          <a:p>
            <a:pPr lvl="1"/>
            <a:r>
              <a:rPr lang="en-US"/>
              <a:t>activity, task</a:t>
            </a:r>
          </a:p>
          <a:p>
            <a:r>
              <a:rPr lang="en-US"/>
              <a:t>State terminates when the work is finished</a:t>
            </a:r>
          </a:p>
          <a:p>
            <a:pPr lvl="1"/>
            <a:r>
              <a:rPr lang="en-US"/>
              <a:t>difference with state diagrams</a:t>
            </a:r>
          </a:p>
          <a:p>
            <a:r>
              <a:rPr lang="en-US"/>
              <a:t>After termination the action state can lead to another action state</a:t>
            </a:r>
          </a:p>
          <a:p>
            <a:pPr lvl="1"/>
            <a:r>
              <a:rPr lang="en-US"/>
              <a:t>“state transition”</a:t>
            </a:r>
          </a:p>
          <a:p>
            <a:r>
              <a:rPr lang="en-US"/>
              <a:t>Special symbols for being and end of a procedure or process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9F49-725C-46B0-B290-601E53183615}" type="slidenum">
              <a:rPr lang="en-US"/>
              <a:pPr/>
              <a:t>7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notation for activity diagram</a:t>
            </a:r>
          </a:p>
        </p:txBody>
      </p:sp>
      <p:pic>
        <p:nvPicPr>
          <p:cNvPr id="138245" name="Picture 5" descr="H:\lib\figs\CK\14\action-state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33600"/>
            <a:ext cx="6477000" cy="299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DE9C-40BC-4E66-96A9-D1BEB914125F}" type="slidenum">
              <a:rPr lang="en-US"/>
              <a:pPr/>
              <a:t>8</a:t>
            </a:fld>
            <a:endParaRPr 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</a:t>
            </a:r>
            <a:r>
              <a:rPr lang="en-US" dirty="0"/>
              <a:t>transition is deterministic</a:t>
            </a:r>
          </a:p>
          <a:p>
            <a:r>
              <a:rPr lang="en-US" dirty="0"/>
              <a:t>If transition depends on outcome of the work, then </a:t>
            </a:r>
            <a:r>
              <a:rPr lang="en-US" dirty="0" smtClean="0"/>
              <a:t>introduces </a:t>
            </a:r>
            <a:r>
              <a:rPr lang="en-US" dirty="0"/>
              <a:t>a decision</a:t>
            </a:r>
          </a:p>
        </p:txBody>
      </p:sp>
      <p:pic>
        <p:nvPicPr>
          <p:cNvPr id="139270" name="Picture 6" descr="H:\lib\figs\CK\14\decision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429000"/>
            <a:ext cx="7391400" cy="23129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UML notations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1427-6EC8-4C15-ACA2-2D1CCCEF0110}" type="slidenum">
              <a:rPr lang="en-US"/>
              <a:pPr/>
              <a:t>9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concurrency</a:t>
            </a:r>
          </a:p>
        </p:txBody>
      </p:sp>
      <p:pic>
        <p:nvPicPr>
          <p:cNvPr id="142341" name="Picture 5" descr="H:\lib\figs\CK\14\concurrency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39888"/>
            <a:ext cx="7467600" cy="4159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7102</TotalTime>
  <Words>1609</Words>
  <Application>Microsoft Office PowerPoint</Application>
  <PresentationFormat>On-screen Show (4:3)</PresentationFormat>
  <Paragraphs>462</Paragraphs>
  <Slides>51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UML Notations</vt:lpstr>
      <vt:lpstr>Background UML</vt:lpstr>
      <vt:lpstr>Goals of UML</vt:lpstr>
      <vt:lpstr>UML Diagrams </vt:lpstr>
      <vt:lpstr>Activity diagram</vt:lpstr>
      <vt:lpstr>Action state</vt:lpstr>
      <vt:lpstr>Basic notation for activity diagram</vt:lpstr>
      <vt:lpstr>Decision</vt:lpstr>
      <vt:lpstr>Introducing concurrency</vt:lpstr>
      <vt:lpstr>Swim lanes</vt:lpstr>
      <vt:lpstr>Notation for swim lanes</vt:lpstr>
      <vt:lpstr>Object flow</vt:lpstr>
      <vt:lpstr>Business process “Housing”</vt:lpstr>
      <vt:lpstr>State diagrams</vt:lpstr>
      <vt:lpstr>State</vt:lpstr>
      <vt:lpstr>State transition</vt:lpstr>
      <vt:lpstr>Actions and activities</vt:lpstr>
      <vt:lpstr>State diagram of  ticket machine </vt:lpstr>
      <vt:lpstr>State concurrency</vt:lpstr>
      <vt:lpstr>State diagram “Housing”</vt:lpstr>
      <vt:lpstr>Class diagram</vt:lpstr>
      <vt:lpstr>Objects and classes</vt:lpstr>
      <vt:lpstr>Object class</vt:lpstr>
      <vt:lpstr>Attributes</vt:lpstr>
      <vt:lpstr>Values and Value Sets</vt:lpstr>
      <vt:lpstr>Object Identifiers</vt:lpstr>
      <vt:lpstr>Operations</vt:lpstr>
      <vt:lpstr>Class notation</vt:lpstr>
      <vt:lpstr>Associations</vt:lpstr>
      <vt:lpstr>Association notation</vt:lpstr>
      <vt:lpstr>Multiplicity examples</vt:lpstr>
      <vt:lpstr>Multiplicity</vt:lpstr>
      <vt:lpstr>Association class</vt:lpstr>
      <vt:lpstr>Notation association class</vt:lpstr>
      <vt:lpstr>Use of an association class</vt:lpstr>
      <vt:lpstr>Associations with specific semantics</vt:lpstr>
      <vt:lpstr>Generalization</vt:lpstr>
      <vt:lpstr>Notation for generalization</vt:lpstr>
      <vt:lpstr>Aggregation</vt:lpstr>
      <vt:lpstr>Notation for aggregation</vt:lpstr>
      <vt:lpstr>Composition</vt:lpstr>
      <vt:lpstr>Aggregation and generalization</vt:lpstr>
      <vt:lpstr>Combined aggregation and generalization</vt:lpstr>
      <vt:lpstr>Use-case diagram</vt:lpstr>
      <vt:lpstr>Use cases for a library</vt:lpstr>
      <vt:lpstr>A small case study</vt:lpstr>
      <vt:lpstr>Use cases</vt:lpstr>
      <vt:lpstr>Class diagram</vt:lpstr>
      <vt:lpstr>Activity diagram for course enrollment procedure</vt:lpstr>
      <vt:lpstr>State diagram: “update student data”</vt:lpstr>
      <vt:lpstr>Tools to draw UML</vt:lpstr>
    </vt:vector>
  </TitlesOfParts>
  <Company>Indiana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Notations in CommonKADS</dc:title>
  <dc:creator>ying</dc:creator>
  <cp:lastModifiedBy>Ding, Ying</cp:lastModifiedBy>
  <cp:revision>17</cp:revision>
  <dcterms:created xsi:type="dcterms:W3CDTF">2011-08-09T21:02:43Z</dcterms:created>
  <dcterms:modified xsi:type="dcterms:W3CDTF">2013-10-07T01:57:24Z</dcterms:modified>
</cp:coreProperties>
</file>