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7" autoAdjust="0"/>
    <p:restoredTop sz="94660"/>
  </p:normalViewPr>
  <p:slideViewPr>
    <p:cSldViewPr>
      <p:cViewPr>
        <p:scale>
          <a:sx n="66" d="100"/>
          <a:sy n="66" d="100"/>
        </p:scale>
        <p:origin x="-12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6ABC-26F2-4E3D-ACFE-C3132348B223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473C-9458-43EE-A851-6511862D2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473C-9458-43EE-A851-6511862D29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3FD7-CC9F-4967-A770-8BB25C9E9215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0922-B29B-4205-96D3-6EC203440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http://www.tomjewett.com/dbdesign/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Pattern: Repeated Attributes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1650" y="1524000"/>
            <a:ext cx="3562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352800"/>
            <a:ext cx="3924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429000"/>
            <a:ext cx="4010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953000"/>
            <a:ext cx="32194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1000" y="4800600"/>
            <a:ext cx="2114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Pattern: Repeated Attributes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7686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200400"/>
            <a:ext cx="5405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Pattern: </a:t>
            </a:r>
            <a:r>
              <a:rPr lang="en-US" dirty="0" err="1" smtClean="0"/>
              <a:t>Multivalued</a:t>
            </a:r>
            <a:r>
              <a:rPr lang="en-US" dirty="0" smtClean="0"/>
              <a:t> attributes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3924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199"/>
            <a:ext cx="381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00400"/>
            <a:ext cx="3971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40100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229100"/>
            <a:ext cx="16573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Enumerated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attribute values can be specified by a well-defined, reasonably-sized set of constant values (such as cities, colors, gender, states)</a:t>
            </a:r>
          </a:p>
          <a:p>
            <a:r>
              <a:rPr lang="en-US" dirty="0" smtClean="0"/>
              <a:t>Look-up table (combo box, list box) will be a good way to go to avoid typos and keep consistency (easy for updating)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Enumerated values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388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600200"/>
            <a:ext cx="4305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057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657600"/>
            <a:ext cx="39814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Subclass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27241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895600"/>
            <a:ext cx="480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Subclass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3657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05200"/>
            <a:ext cx="441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9050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Aggregation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200400"/>
            <a:ext cx="503881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464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Pattern: Recursive association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371600"/>
            <a:ext cx="365759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143000"/>
            <a:ext cx="473398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124200"/>
            <a:ext cx="482424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3434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257800"/>
            <a:ext cx="4362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Pattern: Recursive association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743200"/>
            <a:ext cx="5410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724400"/>
            <a:ext cx="533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design is a process of modeling an enterprise in the real world</a:t>
            </a:r>
          </a:p>
          <a:p>
            <a:r>
              <a:rPr lang="en-US" dirty="0" smtClean="0"/>
              <a:t>Database is a model of the real world.</a:t>
            </a:r>
          </a:p>
          <a:p>
            <a:r>
              <a:rPr lang="en-US" dirty="0" smtClean="0"/>
              <a:t>Some models or languages:</a:t>
            </a:r>
          </a:p>
          <a:p>
            <a:pPr lvl="1"/>
            <a:r>
              <a:rPr lang="en-US" dirty="0" smtClean="0"/>
              <a:t>Entity-Relationship (ER) model is used in many database development systems. It can be represented in a graphic way.</a:t>
            </a:r>
          </a:p>
          <a:p>
            <a:pPr lvl="1"/>
            <a:r>
              <a:rPr lang="en-US" dirty="0" smtClean="0"/>
              <a:t>Unified Modeling Language (UML): it is an object-oriented modeling language.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Class: A UML class (ER term: entity) is a thing that we would like to model.</a:t>
            </a:r>
          </a:p>
          <a:p>
            <a:pPr lvl="1"/>
            <a:r>
              <a:rPr lang="en-US" sz="2000" dirty="0" smtClean="0"/>
              <a:t>E.g., in a student enrollment database, classes will be: student, enrollment, course.</a:t>
            </a:r>
          </a:p>
          <a:p>
            <a:r>
              <a:rPr lang="en-US" sz="2400" dirty="0" smtClean="0"/>
              <a:t>Attribute (UML and ER, properties in OO languages): describing the features of members in the class.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31718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4038600"/>
            <a:ext cx="48006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Associations (UML) or relationship (ER) represents how two classes are functionally connected. </a:t>
            </a:r>
          </a:p>
          <a:p>
            <a:r>
              <a:rPr lang="en-US" sz="2800" dirty="0" smtClean="0"/>
              <a:t>Multiplicity of the association (UML) vs. cardinality of relationship (ER)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customer places zero or more orders, each order is placed by one and only one customer.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449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5334000" cy="198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272397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57775" y="3886200"/>
            <a:ext cx="40862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1550" y="4876800"/>
            <a:ext cx="4362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670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124200"/>
            <a:ext cx="394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581400"/>
            <a:ext cx="47720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M:N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900" dirty="0" smtClean="0"/>
              <a:t>Business rules: Library Loan</a:t>
            </a:r>
          </a:p>
          <a:p>
            <a:r>
              <a:rPr lang="en-US" sz="2900" dirty="0" smtClean="0"/>
              <a:t>A customer is any person who has registered with the library and is eligible to check out books.</a:t>
            </a:r>
          </a:p>
          <a:p>
            <a:r>
              <a:rPr lang="en-US" sz="2900" dirty="0" smtClean="0"/>
              <a:t>A catalog entry is essentially the same as an old-fashioned index card that represents the title and other information about books in the library, and allows the customers to quickly find a book on the shelves.</a:t>
            </a:r>
          </a:p>
          <a:p>
            <a:r>
              <a:rPr lang="en-US" sz="2900" dirty="0" smtClean="0"/>
              <a:t>A book-on-the-shelf is the physical volume that is either sitting on the library shelves or is checked out by a customer. There can be many physical books represented by any one catalog entry.</a:t>
            </a:r>
          </a:p>
          <a:p>
            <a:r>
              <a:rPr lang="en-US" sz="2900" dirty="0" smtClean="0"/>
              <a:t>A loan event happens when one customer takes one book to the checkout counter, has the book and her library card scanned, and then takes the book home to read.</a:t>
            </a:r>
          </a:p>
          <a:p>
            <a:r>
              <a:rPr lang="en-US" sz="2900" dirty="0" smtClean="0"/>
              <a:t>Each Customer makes </a:t>
            </a:r>
            <a:r>
              <a:rPr lang="en-US" sz="2900" i="1" dirty="0" smtClean="0"/>
              <a:t>zero or more</a:t>
            </a:r>
            <a:r>
              <a:rPr lang="en-US" sz="2900" dirty="0" smtClean="0"/>
              <a:t> Loans.</a:t>
            </a:r>
          </a:p>
          <a:p>
            <a:r>
              <a:rPr lang="en-US" sz="2900" dirty="0" smtClean="0"/>
              <a:t>Each Loan is made by </a:t>
            </a:r>
            <a:r>
              <a:rPr lang="en-US" sz="2900" i="1" dirty="0" smtClean="0"/>
              <a:t>one and only one</a:t>
            </a:r>
            <a:r>
              <a:rPr lang="en-US" sz="2900" dirty="0" smtClean="0"/>
              <a:t> Customer.</a:t>
            </a:r>
          </a:p>
          <a:p>
            <a:r>
              <a:rPr lang="en-US" sz="2900" dirty="0" smtClean="0"/>
              <a:t>Each Loan checks out </a:t>
            </a:r>
            <a:r>
              <a:rPr lang="en-US" sz="2900" i="1" dirty="0" smtClean="0"/>
              <a:t>one and only one</a:t>
            </a:r>
            <a:r>
              <a:rPr lang="en-US" sz="2900" dirty="0" smtClean="0"/>
              <a:t> </a:t>
            </a:r>
            <a:r>
              <a:rPr lang="en-US" sz="2900" dirty="0" err="1" smtClean="0"/>
              <a:t>BookOnShelf</a:t>
            </a:r>
            <a:r>
              <a:rPr lang="en-US" sz="2900" dirty="0" smtClean="0"/>
              <a:t>.</a:t>
            </a:r>
          </a:p>
          <a:p>
            <a:r>
              <a:rPr lang="en-US" sz="2900" dirty="0" smtClean="0"/>
              <a:t>Each </a:t>
            </a:r>
            <a:r>
              <a:rPr lang="en-US" sz="2900" dirty="0" err="1" smtClean="0"/>
              <a:t>BookOnShelf</a:t>
            </a:r>
            <a:r>
              <a:rPr lang="en-US" sz="2900" dirty="0" smtClean="0"/>
              <a:t> is checked out by </a:t>
            </a:r>
            <a:r>
              <a:rPr lang="en-US" sz="2900" i="1" dirty="0" smtClean="0"/>
              <a:t>zero or more</a:t>
            </a:r>
            <a:r>
              <a:rPr lang="en-US" sz="2900" dirty="0" smtClean="0"/>
              <a:t> Loans.</a:t>
            </a:r>
          </a:p>
          <a:p>
            <a:r>
              <a:rPr lang="en-US" sz="2900" dirty="0" smtClean="0"/>
              <a:t>Each </a:t>
            </a:r>
            <a:r>
              <a:rPr lang="en-US" sz="2900" dirty="0" err="1" smtClean="0"/>
              <a:t>BookOnShelf</a:t>
            </a:r>
            <a:r>
              <a:rPr lang="en-US" sz="2900" dirty="0" smtClean="0"/>
              <a:t> is represented by </a:t>
            </a:r>
            <a:r>
              <a:rPr lang="en-US" sz="2900" i="1" dirty="0" smtClean="0"/>
              <a:t>one and only one</a:t>
            </a:r>
            <a:r>
              <a:rPr lang="en-US" sz="2900" dirty="0" smtClean="0"/>
              <a:t> </a:t>
            </a:r>
            <a:r>
              <a:rPr lang="en-US" sz="2900" dirty="0" err="1" smtClean="0"/>
              <a:t>CatalogEntry</a:t>
            </a:r>
            <a:r>
              <a:rPr lang="en-US" sz="2900" dirty="0" smtClean="0"/>
              <a:t> (catalog card).</a:t>
            </a:r>
          </a:p>
          <a:p>
            <a:r>
              <a:rPr lang="en-US" sz="2900" dirty="0" smtClean="0"/>
              <a:t>Each </a:t>
            </a:r>
            <a:r>
              <a:rPr lang="en-US" sz="2900" dirty="0" err="1" smtClean="0"/>
              <a:t>CatalogEntry</a:t>
            </a:r>
            <a:r>
              <a:rPr lang="en-US" sz="2900" dirty="0" smtClean="0"/>
              <a:t> can represent </a:t>
            </a:r>
            <a:r>
              <a:rPr lang="en-US" sz="2900" i="1" dirty="0" smtClean="0"/>
              <a:t>one or more</a:t>
            </a:r>
            <a:r>
              <a:rPr lang="en-US" sz="2900" dirty="0" smtClean="0"/>
              <a:t> physical copies of the same book-on-the-shelf.</a:t>
            </a:r>
          </a:p>
          <a:p>
            <a:pPr lvl="1"/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M:N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819400"/>
            <a:ext cx="44862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</a:t>
            </a:r>
            <a:r>
              <a:rPr lang="en-US" dirty="0" err="1" smtClean="0"/>
              <a:t>SubKey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94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533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447799"/>
            <a:ext cx="1447800" cy="15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800600"/>
            <a:ext cx="3362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800600"/>
            <a:ext cx="3619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517</Words>
  <Application>Microsoft Office PowerPoint</Application>
  <PresentationFormat>On-screen Show (4:3)</PresentationFormat>
  <Paragraphs>63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UML and SQL</vt:lpstr>
      <vt:lpstr>Models and Languages</vt:lpstr>
      <vt:lpstr>Classes and schemes</vt:lpstr>
      <vt:lpstr>Associations</vt:lpstr>
      <vt:lpstr>Associations</vt:lpstr>
      <vt:lpstr>Association</vt:lpstr>
      <vt:lpstr>Design Pattern: M:N</vt:lpstr>
      <vt:lpstr>Design Pattern: M:N</vt:lpstr>
      <vt:lpstr>Design Pattern: SubKey</vt:lpstr>
      <vt:lpstr>Design Pattern: Repeated Attributes</vt:lpstr>
      <vt:lpstr>Design Pattern: Repeated Attributes</vt:lpstr>
      <vt:lpstr>Design Pattern: Multivalued attributes</vt:lpstr>
      <vt:lpstr>Design Pattern: Enumerated values</vt:lpstr>
      <vt:lpstr>Design Pattern: Enumerated values</vt:lpstr>
      <vt:lpstr>Design Pattern: Subclass</vt:lpstr>
      <vt:lpstr>Design Pattern: Subclass</vt:lpstr>
      <vt:lpstr>Design Pattern: Aggregation</vt:lpstr>
      <vt:lpstr>Design Pattern: Recursive association</vt:lpstr>
      <vt:lpstr>Design Pattern: Recursive association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and SQL</dc:title>
  <dc:creator>ying</dc:creator>
  <cp:lastModifiedBy>ying</cp:lastModifiedBy>
  <cp:revision>18</cp:revision>
  <dcterms:created xsi:type="dcterms:W3CDTF">2011-08-10T14:39:41Z</dcterms:created>
  <dcterms:modified xsi:type="dcterms:W3CDTF">2013-02-12T20:31:16Z</dcterms:modified>
</cp:coreProperties>
</file>