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D17486-BC7D-4B88-93E4-4EA92ABEE932}">
          <p14:sldIdLst>
            <p14:sldId id="256"/>
            <p14:sldId id="258"/>
            <p14:sldId id="257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urses\Information%20Analytics\regre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urses\Information%20Analytics\regres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Units of Electricity consumed each year from 2005-06 to 2012-13</a:t>
            </a:r>
          </a:p>
        </c:rich>
      </c:tx>
      <c:layout>
        <c:manualLayout>
          <c:xMode val="edge"/>
          <c:yMode val="edge"/>
          <c:x val="0.1448489742919018"/>
          <c:y val="3.3273685230937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Electricity!$F$1</c:f>
              <c:strCache>
                <c:ptCount val="1"/>
                <c:pt idx="0">
                  <c:v>Total Units of Electricity consumed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Electricity!$E$2:$E$9</c:f>
              <c:strCache>
                <c:ptCount val="8"/>
                <c:pt idx="0">
                  <c:v>2005-06</c:v>
                </c:pt>
                <c:pt idx="1">
                  <c:v>2006-07</c:v>
                </c:pt>
                <c:pt idx="2">
                  <c:v>2007-08</c:v>
                </c:pt>
                <c:pt idx="3">
                  <c:v>2008-09</c:v>
                </c:pt>
                <c:pt idx="4">
                  <c:v>2009-10</c:v>
                </c:pt>
                <c:pt idx="5">
                  <c:v>2010-11</c:v>
                </c:pt>
                <c:pt idx="6">
                  <c:v>2011-12</c:v>
                </c:pt>
                <c:pt idx="7">
                  <c:v>2012-13</c:v>
                </c:pt>
              </c:strCache>
            </c:strRef>
          </c:cat>
          <c:val>
            <c:numRef>
              <c:f>Electricity!$F$2:$F$9</c:f>
              <c:numCache>
                <c:formatCode>General</c:formatCode>
                <c:ptCount val="8"/>
                <c:pt idx="0">
                  <c:v>62914</c:v>
                </c:pt>
                <c:pt idx="1">
                  <c:v>64421</c:v>
                </c:pt>
                <c:pt idx="2">
                  <c:v>65944</c:v>
                </c:pt>
                <c:pt idx="3">
                  <c:v>65210</c:v>
                </c:pt>
                <c:pt idx="4">
                  <c:v>62551</c:v>
                </c:pt>
                <c:pt idx="5">
                  <c:v>61081</c:v>
                </c:pt>
                <c:pt idx="6">
                  <c:v>61478</c:v>
                </c:pt>
                <c:pt idx="7">
                  <c:v>63299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89931760"/>
        <c:axId val="-389933936"/>
      </c:lineChart>
      <c:catAx>
        <c:axId val="-38993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933936"/>
        <c:crosses val="autoZero"/>
        <c:auto val="1"/>
        <c:lblAlgn val="ctr"/>
        <c:lblOffset val="100"/>
        <c:noMultiLvlLbl val="0"/>
      </c:catAx>
      <c:valAx>
        <c:axId val="-38993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Consumption</a:t>
                </a:r>
                <a:r>
                  <a:rPr lang="en-US" baseline="0"/>
                  <a:t> in kWh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93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Units of Water consumed each year from</a:t>
            </a:r>
            <a:r>
              <a:rPr lang="en-US" baseline="0"/>
              <a:t> 2005-06 to 2012-13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Water!$F$1</c:f>
              <c:strCache>
                <c:ptCount val="1"/>
                <c:pt idx="0">
                  <c:v>Total Units of Water consumed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Water!$E$2:$E$9</c:f>
              <c:strCache>
                <c:ptCount val="8"/>
                <c:pt idx="0">
                  <c:v>2005-06</c:v>
                </c:pt>
                <c:pt idx="1">
                  <c:v>2006-07</c:v>
                </c:pt>
                <c:pt idx="2">
                  <c:v>2007-08</c:v>
                </c:pt>
                <c:pt idx="3">
                  <c:v>2008-09</c:v>
                </c:pt>
                <c:pt idx="4">
                  <c:v>2009-10</c:v>
                </c:pt>
                <c:pt idx="5">
                  <c:v>2010-11</c:v>
                </c:pt>
                <c:pt idx="6">
                  <c:v>2011-12</c:v>
                </c:pt>
                <c:pt idx="7">
                  <c:v>2012-13</c:v>
                </c:pt>
              </c:strCache>
            </c:strRef>
          </c:cat>
          <c:val>
            <c:numRef>
              <c:f>Water!$F$2:$F$9</c:f>
              <c:numCache>
                <c:formatCode>General</c:formatCode>
                <c:ptCount val="8"/>
                <c:pt idx="0">
                  <c:v>4316</c:v>
                </c:pt>
                <c:pt idx="1">
                  <c:v>4533</c:v>
                </c:pt>
                <c:pt idx="2">
                  <c:v>4278</c:v>
                </c:pt>
                <c:pt idx="3">
                  <c:v>4146</c:v>
                </c:pt>
                <c:pt idx="4">
                  <c:v>3722</c:v>
                </c:pt>
                <c:pt idx="5">
                  <c:v>3659</c:v>
                </c:pt>
                <c:pt idx="6">
                  <c:v>3739</c:v>
                </c:pt>
                <c:pt idx="7">
                  <c:v>1840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89932304"/>
        <c:axId val="-110118384"/>
      </c:lineChart>
      <c:catAx>
        <c:axId val="-38993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0118384"/>
        <c:crosses val="autoZero"/>
        <c:auto val="1"/>
        <c:lblAlgn val="ctr"/>
        <c:lblOffset val="100"/>
        <c:noMultiLvlLbl val="0"/>
      </c:catAx>
      <c:valAx>
        <c:axId val="-11011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Units consumed in CCF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93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Electricity and Water Consumption in Los Angeles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</a:t>
            </a:r>
          </a:p>
          <a:p>
            <a:r>
              <a:rPr lang="en-US" sz="2400" b="1" dirty="0" smtClean="0">
                <a:latin typeface="+mj-lt"/>
              </a:rPr>
              <a:t>Anirudh Pillai</a:t>
            </a:r>
            <a:endParaRPr lang="en-US" sz="24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3" y="16719"/>
            <a:ext cx="412068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5" y="4378817"/>
            <a:ext cx="4129825" cy="23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0447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5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Purpose of Analysis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Uncover pattern and report insights</a:t>
            </a:r>
          </a:p>
          <a:p>
            <a:endParaRPr lang="en-US" sz="2000" dirty="0"/>
          </a:p>
          <a:p>
            <a:r>
              <a:rPr lang="en-US" sz="2000" dirty="0" smtClean="0"/>
              <a:t>How did total units vary over the years?</a:t>
            </a:r>
          </a:p>
          <a:p>
            <a:endParaRPr lang="en-US" sz="2000" dirty="0"/>
          </a:p>
          <a:p>
            <a:r>
              <a:rPr lang="en-US" sz="2000" dirty="0" smtClean="0"/>
              <a:t>How did drought in 2011 change consumption of water?</a:t>
            </a:r>
          </a:p>
          <a:p>
            <a:endParaRPr lang="en-US" sz="2000" dirty="0"/>
          </a:p>
          <a:p>
            <a:r>
              <a:rPr lang="en-US" sz="2000" dirty="0" smtClean="0"/>
              <a:t>Figure out areas which consume most units of water and electricity</a:t>
            </a:r>
          </a:p>
          <a:p>
            <a:endParaRPr lang="en-US" sz="2000" dirty="0"/>
          </a:p>
          <a:p>
            <a:r>
              <a:rPr lang="en-US" sz="2000" dirty="0" smtClean="0"/>
              <a:t>How government restrictions and policies </a:t>
            </a:r>
            <a:r>
              <a:rPr lang="en-US" sz="2000" dirty="0"/>
              <a:t>e</a:t>
            </a:r>
            <a:r>
              <a:rPr lang="en-US" sz="2000" dirty="0" smtClean="0"/>
              <a:t>ffected consumption?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53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Introduction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Obtained Data from data.gov and data.lacity.org</a:t>
            </a:r>
          </a:p>
          <a:p>
            <a:endParaRPr lang="en-US" sz="2000" dirty="0"/>
          </a:p>
          <a:p>
            <a:r>
              <a:rPr lang="en-US" sz="2000" dirty="0" smtClean="0"/>
              <a:t>8 years of Data from 2005-06 to 2012-13</a:t>
            </a:r>
          </a:p>
          <a:p>
            <a:endParaRPr lang="en-US" sz="2000" dirty="0"/>
          </a:p>
          <a:p>
            <a:r>
              <a:rPr lang="en-US" sz="2000" dirty="0" smtClean="0"/>
              <a:t>Dataset contains average unit consumed for 125 areas across LA (Zip code)</a:t>
            </a:r>
          </a:p>
          <a:p>
            <a:endParaRPr lang="en-US" sz="2000" dirty="0"/>
          </a:p>
          <a:p>
            <a:r>
              <a:rPr lang="en-US" sz="2000" dirty="0" smtClean="0"/>
              <a:t>Electricity consumed is expressed in kWh and Hundred cubic feet for Water consumed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7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0"/>
            <a:ext cx="11548056" cy="12808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Comparison of Electricity Consumption between 2005-06 and 2012-13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3" y="1280890"/>
            <a:ext cx="11985938" cy="55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0"/>
            <a:ext cx="12024575" cy="12808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      Comparison </a:t>
            </a:r>
            <a:r>
              <a:rPr lang="en-US" sz="2400" dirty="0">
                <a:latin typeface="Arial Rounded MT Bold" panose="020F0704030504030204" pitchFamily="34" charset="0"/>
              </a:rPr>
              <a:t>of </a:t>
            </a:r>
            <a:r>
              <a:rPr lang="en-US" sz="2400" dirty="0" smtClean="0">
                <a:latin typeface="Arial Rounded MT Bold" panose="020F0704030504030204" pitchFamily="34" charset="0"/>
              </a:rPr>
              <a:t>Water </a:t>
            </a:r>
            <a:r>
              <a:rPr lang="en-US" sz="2400" dirty="0">
                <a:latin typeface="Arial Rounded MT Bold" panose="020F0704030504030204" pitchFamily="34" charset="0"/>
              </a:rPr>
              <a:t>Consumption between 2005-06 and 2012-13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280890"/>
            <a:ext cx="12024576" cy="55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345" y="533958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Outliers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361605"/>
              </p:ext>
            </p:extLst>
          </p:nvPr>
        </p:nvGraphicFramePr>
        <p:xfrm>
          <a:off x="206062" y="2246092"/>
          <a:ext cx="5763018" cy="2885281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81509"/>
                <a:gridCol w="2881509"/>
              </a:tblGrid>
              <a:tr h="690721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 of Electricity Consumed in kWh</a:t>
                      </a:r>
                      <a:endParaRPr lang="en-US" dirty="0"/>
                    </a:p>
                  </a:txBody>
                  <a:tcPr/>
                </a:tc>
              </a:tr>
              <a:tr h="363044"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Hollywood (90069)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1026</a:t>
                      </a:r>
                      <a:endParaRPr lang="en-US" dirty="0"/>
                    </a:p>
                  </a:txBody>
                  <a:tcPr/>
                </a:tc>
              </a:tr>
              <a:tr h="363044">
                <a:tc>
                  <a:txBody>
                    <a:bodyPr/>
                    <a:lstStyle/>
                    <a:p>
                      <a:r>
                        <a:rPr lang="en-US" dirty="0" smtClean="0"/>
                        <a:t>Bel</a:t>
                      </a:r>
                      <a:r>
                        <a:rPr lang="en-US" baseline="0" dirty="0" smtClean="0"/>
                        <a:t> Air (</a:t>
                      </a:r>
                      <a:r>
                        <a:rPr lang="en-US" dirty="0" smtClean="0"/>
                        <a:t>90077)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1674</a:t>
                      </a:r>
                      <a:endParaRPr lang="en-US" dirty="0"/>
                    </a:p>
                  </a:txBody>
                  <a:tcPr/>
                </a:tc>
              </a:tr>
              <a:tr h="363044">
                <a:tc>
                  <a:txBody>
                    <a:bodyPr/>
                    <a:lstStyle/>
                    <a:p>
                      <a:r>
                        <a:rPr lang="en-US" dirty="0" smtClean="0"/>
                        <a:t>Beverly Hills (90210)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1915</a:t>
                      </a:r>
                      <a:endParaRPr lang="en-US" dirty="0"/>
                    </a:p>
                  </a:txBody>
                  <a:tcPr/>
                </a:tc>
              </a:tr>
              <a:tr h="3630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Encino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dirty="0" smtClean="0"/>
                        <a:t>91436)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1318</a:t>
                      </a:r>
                      <a:endParaRPr lang="en-US" dirty="0"/>
                    </a:p>
                  </a:txBody>
                  <a:tcPr/>
                </a:tc>
              </a:tr>
              <a:tr h="36304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Pacific Palisades(</a:t>
                      </a:r>
                      <a:r>
                        <a:rPr lang="en-US" dirty="0" smtClean="0"/>
                        <a:t>90272)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980</a:t>
                      </a:r>
                      <a:endParaRPr lang="en-US" dirty="0"/>
                    </a:p>
                  </a:txBody>
                  <a:tcPr/>
                </a:tc>
              </a:tr>
              <a:tr h="363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285715"/>
              </p:ext>
            </p:extLst>
          </p:nvPr>
        </p:nvGraphicFramePr>
        <p:xfrm>
          <a:off x="6233375" y="2262389"/>
          <a:ext cx="5834128" cy="283464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917064"/>
                <a:gridCol w="2917064"/>
              </a:tblGrid>
              <a:tr h="553381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 of Electricity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Consumed in kWh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West Hollywood (90069)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1102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Bel</a:t>
                      </a:r>
                      <a:r>
                        <a:rPr lang="en-US" baseline="0" dirty="0" smtClean="0"/>
                        <a:t> Air (</a:t>
                      </a:r>
                      <a:r>
                        <a:rPr lang="en-US" dirty="0" smtClean="0"/>
                        <a:t>90077)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1678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Beverly Hills (90210)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1944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Encino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dirty="0" smtClean="0"/>
                        <a:t>91436)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1279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Pacific Palisades (</a:t>
                      </a:r>
                      <a:r>
                        <a:rPr lang="en-US" dirty="0" smtClean="0"/>
                        <a:t>90272)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13645" y="525436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Outliers in 2005-06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047149" y="525436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Outliers in 2012-13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2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0345" y="53395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Arial Rounded MT Bold" panose="020F0704030504030204" pitchFamily="34" charset="0"/>
              </a:rPr>
              <a:t>Outliers 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053"/>
              </p:ext>
            </p:extLst>
          </p:nvPr>
        </p:nvGraphicFramePr>
        <p:xfrm>
          <a:off x="270454" y="2262389"/>
          <a:ext cx="5666706" cy="283464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33353"/>
                <a:gridCol w="2833353"/>
              </a:tblGrid>
              <a:tr h="553381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 of Water Consumed in CCF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Koreatown (90010)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Chinatown (90012)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 District (90017)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r>
                        <a:rPr lang="en-US" baseline="0" dirty="0" smtClean="0"/>
                        <a:t> LA (</a:t>
                      </a:r>
                      <a:r>
                        <a:rPr lang="en-US" dirty="0" smtClean="0"/>
                        <a:t>90020)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r>
                        <a:rPr lang="en-US" baseline="0" dirty="0" smtClean="0"/>
                        <a:t> Arthur Park (</a:t>
                      </a:r>
                      <a:r>
                        <a:rPr lang="en-US" dirty="0" smtClean="0"/>
                        <a:t>90057)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075662"/>
              </p:ext>
            </p:extLst>
          </p:nvPr>
        </p:nvGraphicFramePr>
        <p:xfrm>
          <a:off x="6310645" y="2262389"/>
          <a:ext cx="5718222" cy="283464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59111"/>
                <a:gridCol w="2859111"/>
              </a:tblGrid>
              <a:tr h="553381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 of Water Consumed in CCF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 LA (90020)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Bel</a:t>
                      </a:r>
                      <a:r>
                        <a:rPr lang="en-US" baseline="0" dirty="0" smtClean="0"/>
                        <a:t> Air (</a:t>
                      </a:r>
                      <a:r>
                        <a:rPr lang="en-US" dirty="0" smtClean="0"/>
                        <a:t>90077)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Beverly Hills (90210)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Beverly Hills (90212)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r>
                        <a:rPr lang="en-US" dirty="0" smtClean="0"/>
                        <a:t>Calabasas (91302)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20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13645" y="525436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Outliers in 2005-06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047149" y="525436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Outliers in 2012-13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79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105" y="108955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Total Units Consumed Annually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 title="Total Units of Electricity consumed each year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643322"/>
              </p:ext>
            </p:extLst>
          </p:nvPr>
        </p:nvGraphicFramePr>
        <p:xfrm>
          <a:off x="412122" y="1146217"/>
          <a:ext cx="6043971" cy="4546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940521"/>
              </p:ext>
            </p:extLst>
          </p:nvPr>
        </p:nvGraphicFramePr>
        <p:xfrm>
          <a:off x="6816948" y="1146219"/>
          <a:ext cx="5259388" cy="454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41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4" y="495321"/>
            <a:ext cx="9830358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Reasons for reduced water consumption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4" y="1582781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Emergency declared in 2011.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Stricter laws related to water like irrigation restriction and higher charges for farmers.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Surface water regulated by the state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Percolating </a:t>
            </a:r>
            <a:r>
              <a:rPr lang="en-US" sz="2000" dirty="0"/>
              <a:t>groundwater regulated by local/judicial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468</TotalTime>
  <Words>356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Century Gothic</vt:lpstr>
      <vt:lpstr>Wingdings 3</vt:lpstr>
      <vt:lpstr>Wisp</vt:lpstr>
      <vt:lpstr>Electricity and Water Consumption in Los Angeles</vt:lpstr>
      <vt:lpstr>Purpose of Analysis</vt:lpstr>
      <vt:lpstr>Introduction</vt:lpstr>
      <vt:lpstr>Comparison of Electricity Consumption between 2005-06 and 2012-13</vt:lpstr>
      <vt:lpstr>      Comparison of Water Consumption between 2005-06 and 2012-13</vt:lpstr>
      <vt:lpstr>Outliers </vt:lpstr>
      <vt:lpstr>PowerPoint Presentation</vt:lpstr>
      <vt:lpstr>Total Units Consumed Annually </vt:lpstr>
      <vt:lpstr>Reasons for reduced water consumption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and Water Consumption in Los Angeles</dc:title>
  <dc:creator>ANIRUDH PILLAI</dc:creator>
  <cp:lastModifiedBy>ANIRUDH PILLAI</cp:lastModifiedBy>
  <cp:revision>33</cp:revision>
  <dcterms:created xsi:type="dcterms:W3CDTF">2016-12-02T02:19:37Z</dcterms:created>
  <dcterms:modified xsi:type="dcterms:W3CDTF">2016-12-05T15:05:04Z</dcterms:modified>
</cp:coreProperties>
</file>