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5" name="Shape 1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4" name="Shape 1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0" name="Shape 1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A Naive bayes classifier is a simple probabilistic model based on the Bayes rule along with an independence assumption.</a:t>
            </a:r>
          </a:p>
          <a:p>
            <a:pPr lvl="0">
              <a:spcBef>
                <a:spcPts val="0"/>
              </a:spcBef>
              <a:buNone/>
            </a:pPr>
            <a:r>
              <a:rPr lang="en-US"/>
              <a:t>That is given a class (positive or negative), the words are conditionally independent of each other.</a:t>
            </a:r>
          </a:p>
          <a:p>
            <a:pPr lvl="0">
              <a:spcBef>
                <a:spcPts val="0"/>
              </a:spcBef>
              <a:buNone/>
            </a:pPr>
            <a:r>
              <a:rPr lang="en-US"/>
              <a:t> the maximum likelihood probability of a word belonging to a particular class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6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1pPr>
            <a:lvl2pPr indent="0" lvl="1" marL="4572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2pPr>
            <a:lvl3pPr indent="0" lvl="2" marL="914400" marR="0" rtl="0" algn="ctr">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ctr">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4pPr>
            <a:lvl5pPr indent="0" lvl="4" marL="1828800" marR="0" rtl="0" algn="ctr">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9pPr>
          </a:lstStyle>
          <a:p/>
        </p:txBody>
      </p:sp>
      <p:sp>
        <p:nvSpPr>
          <p:cNvPr id="14" name="Shape 14"/>
          <p:cNvSpPr txBox="1"/>
          <p:nvPr>
            <p:ph idx="10" type="dt"/>
          </p:nvPr>
        </p:nvSpPr>
        <p:spPr>
          <a:xfrm>
            <a:off x="609600" y="6245225"/>
            <a:ext cx="2844800"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4165600" y="6245225"/>
            <a:ext cx="3860799"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8737600" y="6245225"/>
            <a:ext cx="2844800"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609600" y="274637"/>
            <a:ext cx="10972799"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70" name="Shape 70"/>
          <p:cNvSpPr txBox="1"/>
          <p:nvPr>
            <p:ph idx="1" type="body"/>
          </p:nvPr>
        </p:nvSpPr>
        <p:spPr>
          <a:xfrm rot="5400000">
            <a:off x="3833018" y="-1623217"/>
            <a:ext cx="4525963" cy="10972799"/>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71" name="Shape 71"/>
          <p:cNvSpPr txBox="1"/>
          <p:nvPr>
            <p:ph idx="10" type="dt"/>
          </p:nvPr>
        </p:nvSpPr>
        <p:spPr>
          <a:xfrm>
            <a:off x="609600" y="6245225"/>
            <a:ext cx="2844800"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4165600" y="6245225"/>
            <a:ext cx="3860799"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8737600" y="6245225"/>
            <a:ext cx="2844800"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285037" y="1828801"/>
            <a:ext cx="5851525" cy="2743199"/>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76" name="Shape 76"/>
          <p:cNvSpPr txBox="1"/>
          <p:nvPr>
            <p:ph idx="1" type="body"/>
          </p:nvPr>
        </p:nvSpPr>
        <p:spPr>
          <a:xfrm rot="5400000">
            <a:off x="1697037" y="-812798"/>
            <a:ext cx="5851525" cy="80264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77" name="Shape 77"/>
          <p:cNvSpPr txBox="1"/>
          <p:nvPr>
            <p:ph idx="10" type="dt"/>
          </p:nvPr>
        </p:nvSpPr>
        <p:spPr>
          <a:xfrm>
            <a:off x="609600" y="6245225"/>
            <a:ext cx="2844800"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4165600" y="6245225"/>
            <a:ext cx="3860799"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8737600" y="6245225"/>
            <a:ext cx="2844800"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609600" y="274637"/>
            <a:ext cx="10972799"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19" name="Shape 19"/>
          <p:cNvSpPr txBox="1"/>
          <p:nvPr>
            <p:ph idx="1" type="body"/>
          </p:nvPr>
        </p:nvSpPr>
        <p:spPr>
          <a:xfrm>
            <a:off x="609600" y="1600200"/>
            <a:ext cx="10972799"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0" name="Shape 20"/>
          <p:cNvSpPr txBox="1"/>
          <p:nvPr>
            <p:ph idx="10" type="dt"/>
          </p:nvPr>
        </p:nvSpPr>
        <p:spPr>
          <a:xfrm>
            <a:off x="609600" y="6245225"/>
            <a:ext cx="2844800"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4165600" y="6245225"/>
            <a:ext cx="3860799"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8737600" y="6245225"/>
            <a:ext cx="2844800"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609600" y="274637"/>
            <a:ext cx="10972799"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25" name="Shape 25"/>
          <p:cNvSpPr txBox="1"/>
          <p:nvPr>
            <p:ph idx="10" type="dt"/>
          </p:nvPr>
        </p:nvSpPr>
        <p:spPr>
          <a:xfrm>
            <a:off x="609600" y="6245225"/>
            <a:ext cx="2844800"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1" type="ftr"/>
          </p:nvPr>
        </p:nvSpPr>
        <p:spPr>
          <a:xfrm>
            <a:off x="4165600" y="6245225"/>
            <a:ext cx="3860799"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2" type="sldNum"/>
          </p:nvPr>
        </p:nvSpPr>
        <p:spPr>
          <a:xfrm>
            <a:off x="8737600" y="6245225"/>
            <a:ext cx="2844800"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0" type="dt"/>
          </p:nvPr>
        </p:nvSpPr>
        <p:spPr>
          <a:xfrm>
            <a:off x="609600" y="6245225"/>
            <a:ext cx="2844800"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1" type="ftr"/>
          </p:nvPr>
        </p:nvSpPr>
        <p:spPr>
          <a:xfrm>
            <a:off x="4165600" y="6245225"/>
            <a:ext cx="3860799"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2" type="sldNum"/>
          </p:nvPr>
        </p:nvSpPr>
        <p:spPr>
          <a:xfrm>
            <a:off x="8737600" y="6245225"/>
            <a:ext cx="2844800"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2" name="Shape 32"/>
        <p:cNvGrpSpPr/>
        <p:nvPr/>
      </p:nvGrpSpPr>
      <p:grpSpPr>
        <a:xfrm>
          <a:off x="0" y="0"/>
          <a:ext cx="0" cy="0"/>
          <a:chOff x="0" y="0"/>
          <a:chExt cx="0" cy="0"/>
        </a:xfrm>
      </p:grpSpPr>
      <p:sp>
        <p:nvSpPr>
          <p:cNvPr id="33" name="Shape 33"/>
          <p:cNvSpPr txBox="1"/>
          <p:nvPr>
            <p:ph type="title"/>
          </p:nvPr>
        </p:nvSpPr>
        <p:spPr>
          <a:xfrm>
            <a:off x="831850" y="1709739"/>
            <a:ext cx="10515599" cy="2852737"/>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6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34" name="Shape 34"/>
          <p:cNvSpPr txBox="1"/>
          <p:nvPr>
            <p:ph idx="1" type="body"/>
          </p:nvPr>
        </p:nvSpPr>
        <p:spPr>
          <a:xfrm>
            <a:off x="831850" y="4589464"/>
            <a:ext cx="10515599" cy="1500187"/>
          </a:xfrm>
          <a:prstGeom prst="rect">
            <a:avLst/>
          </a:prstGeom>
          <a:noFill/>
          <a:ln>
            <a:noFill/>
          </a:ln>
        </p:spPr>
        <p:txBody>
          <a:bodyPr anchorCtr="0" anchor="t" bIns="91425" lIns="91425" rIns="91425" tIns="91425"/>
          <a:lstStyle>
            <a:lvl1pPr indent="0" lvl="0" marL="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609600" y="6245225"/>
            <a:ext cx="2844800"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4165600" y="6245225"/>
            <a:ext cx="3860799"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737600" y="6245225"/>
            <a:ext cx="2844800"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sp>
        <p:nvSpPr>
          <p:cNvPr id="39" name="Shape 39"/>
          <p:cNvSpPr txBox="1"/>
          <p:nvPr>
            <p:ph type="title"/>
          </p:nvPr>
        </p:nvSpPr>
        <p:spPr>
          <a:xfrm>
            <a:off x="609600" y="274637"/>
            <a:ext cx="10972799"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609600" y="1600200"/>
            <a:ext cx="5384799"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6197600" y="1600200"/>
            <a:ext cx="5384799"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609600" y="6245225"/>
            <a:ext cx="2844800"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4165600" y="6245225"/>
            <a:ext cx="3860799"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8737600" y="6245225"/>
            <a:ext cx="2844800"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5" name="Shape 45"/>
        <p:cNvGrpSpPr/>
        <p:nvPr/>
      </p:nvGrpSpPr>
      <p:grpSpPr>
        <a:xfrm>
          <a:off x="0" y="0"/>
          <a:ext cx="0" cy="0"/>
          <a:chOff x="0" y="0"/>
          <a:chExt cx="0" cy="0"/>
        </a:xfrm>
      </p:grpSpPr>
      <p:sp>
        <p:nvSpPr>
          <p:cNvPr id="46" name="Shape 46"/>
          <p:cNvSpPr txBox="1"/>
          <p:nvPr>
            <p:ph type="title"/>
          </p:nvPr>
        </p:nvSpPr>
        <p:spPr>
          <a:xfrm>
            <a:off x="840316" y="365126"/>
            <a:ext cx="10515599" cy="13255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47" name="Shape 47"/>
          <p:cNvSpPr txBox="1"/>
          <p:nvPr>
            <p:ph idx="1" type="body"/>
          </p:nvPr>
        </p:nvSpPr>
        <p:spPr>
          <a:xfrm>
            <a:off x="840317" y="1681163"/>
            <a:ext cx="5158316" cy="82391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8" name="Shape 48"/>
          <p:cNvSpPr txBox="1"/>
          <p:nvPr>
            <p:ph idx="2" type="body"/>
          </p:nvPr>
        </p:nvSpPr>
        <p:spPr>
          <a:xfrm>
            <a:off x="840317" y="2505075"/>
            <a:ext cx="5158316" cy="3684588"/>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9" name="Shape 49"/>
          <p:cNvSpPr txBox="1"/>
          <p:nvPr>
            <p:ph idx="3" type="body"/>
          </p:nvPr>
        </p:nvSpPr>
        <p:spPr>
          <a:xfrm>
            <a:off x="6172200" y="1681163"/>
            <a:ext cx="5183716" cy="82391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0" name="Shape 50"/>
          <p:cNvSpPr txBox="1"/>
          <p:nvPr>
            <p:ph idx="4" type="body"/>
          </p:nvPr>
        </p:nvSpPr>
        <p:spPr>
          <a:xfrm>
            <a:off x="6172200" y="2505075"/>
            <a:ext cx="5183716" cy="3684588"/>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51" name="Shape 51"/>
          <p:cNvSpPr txBox="1"/>
          <p:nvPr>
            <p:ph idx="10" type="dt"/>
          </p:nvPr>
        </p:nvSpPr>
        <p:spPr>
          <a:xfrm>
            <a:off x="609600" y="6245225"/>
            <a:ext cx="2844800"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1" type="ftr"/>
          </p:nvPr>
        </p:nvSpPr>
        <p:spPr>
          <a:xfrm>
            <a:off x="4165600" y="6245225"/>
            <a:ext cx="3860799"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8737600" y="6245225"/>
            <a:ext cx="2844800"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40317" y="457200"/>
            <a:ext cx="3932767" cy="160019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2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56" name="Shape 56"/>
          <p:cNvSpPr txBox="1"/>
          <p:nvPr>
            <p:ph idx="1" type="body"/>
          </p:nvPr>
        </p:nvSpPr>
        <p:spPr>
          <a:xfrm>
            <a:off x="5183717" y="987425"/>
            <a:ext cx="6172199" cy="4873624"/>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7" name="Shape 57"/>
          <p:cNvSpPr txBox="1"/>
          <p:nvPr>
            <p:ph idx="2" type="body"/>
          </p:nvPr>
        </p:nvSpPr>
        <p:spPr>
          <a:xfrm>
            <a:off x="840317" y="2057400"/>
            <a:ext cx="3932767" cy="3811588"/>
          </a:xfrm>
          <a:prstGeom prst="rect">
            <a:avLst/>
          </a:prstGeom>
          <a:noFill/>
          <a:ln>
            <a:noFill/>
          </a:ln>
        </p:spPr>
        <p:txBody>
          <a:bodyPr anchorCtr="0" anchor="t" bIns="91425" lIns="91425" rIns="91425" tIns="91425"/>
          <a:lstStyle>
            <a:lvl1pPr indent="0" lvl="0" marL="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1pPr>
            <a:lvl2pPr indent="0" lvl="1" marL="4572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9144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3pPr>
            <a:lvl4pPr indent="0" lvl="3" marL="13716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4pPr>
            <a:lvl5pPr indent="0" lvl="4" marL="18288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9pPr>
          </a:lstStyle>
          <a:p/>
        </p:txBody>
      </p:sp>
      <p:sp>
        <p:nvSpPr>
          <p:cNvPr id="58" name="Shape 58"/>
          <p:cNvSpPr txBox="1"/>
          <p:nvPr>
            <p:ph idx="10" type="dt"/>
          </p:nvPr>
        </p:nvSpPr>
        <p:spPr>
          <a:xfrm>
            <a:off x="609600" y="6245225"/>
            <a:ext cx="2844800"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4165600" y="6245225"/>
            <a:ext cx="3860799"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8737600" y="6245225"/>
            <a:ext cx="2844800"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40317" y="457200"/>
            <a:ext cx="3932767" cy="160019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2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63" name="Shape 63"/>
          <p:cNvSpPr/>
          <p:nvPr>
            <p:ph idx="2" type="pic"/>
          </p:nvPr>
        </p:nvSpPr>
        <p:spPr>
          <a:xfrm>
            <a:off x="5183717" y="987425"/>
            <a:ext cx="6172199" cy="4873624"/>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64" name="Shape 64"/>
          <p:cNvSpPr txBox="1"/>
          <p:nvPr>
            <p:ph idx="1" type="body"/>
          </p:nvPr>
        </p:nvSpPr>
        <p:spPr>
          <a:xfrm>
            <a:off x="840317" y="2057400"/>
            <a:ext cx="3932767" cy="3811588"/>
          </a:xfrm>
          <a:prstGeom prst="rect">
            <a:avLst/>
          </a:prstGeom>
          <a:noFill/>
          <a:ln>
            <a:noFill/>
          </a:ln>
        </p:spPr>
        <p:txBody>
          <a:bodyPr anchorCtr="0" anchor="t" bIns="91425" lIns="91425" rIns="91425" tIns="91425"/>
          <a:lstStyle>
            <a:lvl1pPr indent="0" lvl="0" marL="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1pPr>
            <a:lvl2pPr indent="0" lvl="1" marL="4572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9144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3pPr>
            <a:lvl4pPr indent="0" lvl="3" marL="13716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4pPr>
            <a:lvl5pPr indent="0" lvl="4" marL="18288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9pPr>
          </a:lstStyle>
          <a:p/>
        </p:txBody>
      </p:sp>
      <p:sp>
        <p:nvSpPr>
          <p:cNvPr id="65" name="Shape 65"/>
          <p:cNvSpPr txBox="1"/>
          <p:nvPr>
            <p:ph idx="10" type="dt"/>
          </p:nvPr>
        </p:nvSpPr>
        <p:spPr>
          <a:xfrm>
            <a:off x="609600" y="6245225"/>
            <a:ext cx="2844800"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4165600" y="6245225"/>
            <a:ext cx="3860799"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737600" y="6245225"/>
            <a:ext cx="2844800"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609600" y="274637"/>
            <a:ext cx="10972799"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7" name="Shape 7"/>
          <p:cNvSpPr txBox="1"/>
          <p:nvPr>
            <p:ph idx="1" type="body"/>
          </p:nvPr>
        </p:nvSpPr>
        <p:spPr>
          <a:xfrm>
            <a:off x="609600" y="1600200"/>
            <a:ext cx="10972799"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 name="Shape 8"/>
          <p:cNvSpPr txBox="1"/>
          <p:nvPr>
            <p:ph idx="10" type="dt"/>
          </p:nvPr>
        </p:nvSpPr>
        <p:spPr>
          <a:xfrm>
            <a:off x="609600" y="6245225"/>
            <a:ext cx="2844800"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4165600" y="6245225"/>
            <a:ext cx="3860799"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8737600" y="6245225"/>
            <a:ext cx="2844800"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png"/><Relationship Id="rId4"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cs.pitt.edu/mpqa/#subj_lexic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242552" y="0"/>
            <a:ext cx="11706896" cy="1229456"/>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sng" cap="none" strike="noStrike">
                <a:solidFill>
                  <a:schemeClr val="lt1"/>
                </a:solidFill>
                <a:latin typeface="Arial"/>
                <a:ea typeface="Arial"/>
                <a:cs typeface="Arial"/>
                <a:sym typeface="Arial"/>
              </a:rPr>
              <a:t>Text and sentiment analysis on tweets- Indian premier league (IPL)</a:t>
            </a:r>
          </a:p>
        </p:txBody>
      </p:sp>
      <p:sp>
        <p:nvSpPr>
          <p:cNvPr id="85" name="Shape 85"/>
          <p:cNvSpPr txBox="1"/>
          <p:nvPr>
            <p:ph idx="1" type="subTitle"/>
          </p:nvPr>
        </p:nvSpPr>
        <p:spPr>
          <a:xfrm>
            <a:off x="1595269" y="5011246"/>
            <a:ext cx="9001461" cy="1655761"/>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ctr">
              <a:spcBef>
                <a:spcPts val="480"/>
              </a:spcBef>
              <a:spcAft>
                <a:spcPts val="0"/>
              </a:spcAft>
              <a:buClr>
                <a:schemeClr val="lt1"/>
              </a:buClr>
              <a:buSzPct val="25000"/>
              <a:buFont typeface="Arial"/>
              <a:buNone/>
            </a:pPr>
            <a:r>
              <a:rPr b="0" i="0" lang="en-US" sz="2400" u="none" cap="none" strike="noStrike">
                <a:solidFill>
                  <a:schemeClr val="lt1"/>
                </a:solidFill>
                <a:latin typeface="Arial"/>
                <a:ea typeface="Arial"/>
                <a:cs typeface="Arial"/>
                <a:sym typeface="Arial"/>
              </a:rPr>
              <a:t>By:</a:t>
            </a:r>
          </a:p>
          <a:p>
            <a:pPr indent="0" lvl="0" marL="0" marR="0" rtl="0" algn="ctr">
              <a:spcBef>
                <a:spcPts val="480"/>
              </a:spcBef>
              <a:spcAft>
                <a:spcPts val="0"/>
              </a:spcAft>
              <a:buClr>
                <a:schemeClr val="lt1"/>
              </a:buClr>
              <a:buSzPct val="25000"/>
              <a:buFont typeface="Arial"/>
              <a:buNone/>
            </a:pPr>
            <a:r>
              <a:rPr b="0" i="0" lang="en-US" sz="2400" u="none" cap="none" strike="noStrike">
                <a:solidFill>
                  <a:schemeClr val="lt1"/>
                </a:solidFill>
                <a:latin typeface="Arial"/>
                <a:ea typeface="Arial"/>
                <a:cs typeface="Arial"/>
                <a:sym typeface="Arial"/>
              </a:rPr>
              <a:t>Vishwas, Anirudh, Gautham</a:t>
            </a:r>
          </a:p>
        </p:txBody>
      </p:sp>
      <p:pic>
        <p:nvPicPr>
          <p:cNvPr id="86" name="Shape 86"/>
          <p:cNvPicPr preferRelativeResize="0"/>
          <p:nvPr/>
        </p:nvPicPr>
        <p:blipFill rotWithShape="1">
          <a:blip r:embed="rId3">
            <a:alphaModFix/>
          </a:blip>
          <a:srcRect b="0" l="0" r="0" t="0"/>
          <a:stretch/>
        </p:blipFill>
        <p:spPr>
          <a:xfrm>
            <a:off x="8886422" y="1591429"/>
            <a:ext cx="3305576" cy="3419817"/>
          </a:xfrm>
          <a:prstGeom prst="rect">
            <a:avLst/>
          </a:prstGeom>
          <a:noFill/>
          <a:ln>
            <a:noFill/>
          </a:ln>
        </p:spPr>
      </p:pic>
      <p:pic>
        <p:nvPicPr>
          <p:cNvPr id="87" name="Shape 87"/>
          <p:cNvPicPr preferRelativeResize="0"/>
          <p:nvPr/>
        </p:nvPicPr>
        <p:blipFill rotWithShape="1">
          <a:blip r:embed="rId4">
            <a:alphaModFix/>
          </a:blip>
          <a:srcRect b="26968" l="34014" r="34190" t="0"/>
          <a:stretch/>
        </p:blipFill>
        <p:spPr>
          <a:xfrm>
            <a:off x="0" y="1591429"/>
            <a:ext cx="3387143" cy="3419816"/>
          </a:xfrm>
          <a:prstGeom prst="rect">
            <a:avLst/>
          </a:prstGeom>
          <a:noFill/>
          <a:ln>
            <a:noFill/>
          </a:ln>
        </p:spPr>
      </p:pic>
      <p:pic>
        <p:nvPicPr>
          <p:cNvPr id="88" name="Shape 88"/>
          <p:cNvPicPr preferRelativeResize="0"/>
          <p:nvPr/>
        </p:nvPicPr>
        <p:blipFill rotWithShape="1">
          <a:blip r:embed="rId5">
            <a:alphaModFix/>
          </a:blip>
          <a:srcRect b="0" l="0" r="0" t="0"/>
          <a:stretch/>
        </p:blipFill>
        <p:spPr>
          <a:xfrm>
            <a:off x="3387144" y="1591429"/>
            <a:ext cx="5499279" cy="380999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609600" y="274637"/>
            <a:ext cx="10972799"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1" lang="en-US" sz="4400" u="sng" cap="none" strike="noStrike">
                <a:solidFill>
                  <a:schemeClr val="lt1"/>
                </a:solidFill>
                <a:latin typeface="Arial"/>
                <a:ea typeface="Arial"/>
                <a:cs typeface="Arial"/>
                <a:sym typeface="Arial"/>
              </a:rPr>
              <a:t>Trending</a:t>
            </a:r>
            <a:r>
              <a:rPr b="0" i="0" lang="en-US" sz="4400" u="none" cap="none" strike="noStrike">
                <a:solidFill>
                  <a:schemeClr val="lt1"/>
                </a:solidFill>
                <a:latin typeface="Arial"/>
                <a:ea typeface="Arial"/>
                <a:cs typeface="Arial"/>
                <a:sym typeface="Arial"/>
              </a:rPr>
              <a:t>                              </a:t>
            </a:r>
          </a:p>
        </p:txBody>
      </p:sp>
      <p:pic>
        <p:nvPicPr>
          <p:cNvPr id="150" name="Shape 150"/>
          <p:cNvPicPr preferRelativeResize="0"/>
          <p:nvPr/>
        </p:nvPicPr>
        <p:blipFill rotWithShape="1">
          <a:blip r:embed="rId3">
            <a:alphaModFix/>
          </a:blip>
          <a:srcRect b="0" l="22323" r="21307" t="0"/>
          <a:stretch/>
        </p:blipFill>
        <p:spPr>
          <a:xfrm>
            <a:off x="3481625" y="1759308"/>
            <a:ext cx="5218099" cy="4641491"/>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551001" y="149450"/>
            <a:ext cx="10353900" cy="13263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1" lang="en-US" sz="4400" u="sng" cap="none" strike="noStrike">
                <a:solidFill>
                  <a:schemeClr val="lt1"/>
                </a:solidFill>
                <a:latin typeface="Arial"/>
                <a:ea typeface="Arial"/>
                <a:cs typeface="Arial"/>
                <a:sym typeface="Arial"/>
              </a:rPr>
              <a:t>Emotion word cloud</a:t>
            </a:r>
          </a:p>
        </p:txBody>
      </p:sp>
      <p:pic>
        <p:nvPicPr>
          <p:cNvPr id="156" name="Shape 156"/>
          <p:cNvPicPr preferRelativeResize="0"/>
          <p:nvPr/>
        </p:nvPicPr>
        <p:blipFill rotWithShape="1">
          <a:blip r:embed="rId3">
            <a:alphaModFix/>
          </a:blip>
          <a:srcRect b="0" l="19466" r="20354" t="0"/>
          <a:stretch/>
        </p:blipFill>
        <p:spPr>
          <a:xfrm>
            <a:off x="2361059" y="1192062"/>
            <a:ext cx="7431000" cy="55908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609600" y="274637"/>
            <a:ext cx="10972799"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1" lang="en-US" sz="4400" u="sng" cap="none" strike="noStrike">
                <a:solidFill>
                  <a:schemeClr val="lt1"/>
                </a:solidFill>
                <a:latin typeface="Arial"/>
                <a:ea typeface="Arial"/>
                <a:cs typeface="Arial"/>
                <a:sym typeface="Arial"/>
              </a:rPr>
              <a:t>Polarity</a:t>
            </a:r>
          </a:p>
        </p:txBody>
      </p:sp>
      <p:pic>
        <p:nvPicPr>
          <p:cNvPr id="162" name="Shape 162"/>
          <p:cNvPicPr preferRelativeResize="0"/>
          <p:nvPr/>
        </p:nvPicPr>
        <p:blipFill rotWithShape="1">
          <a:blip r:embed="rId3">
            <a:alphaModFix/>
          </a:blip>
          <a:srcRect b="0" l="0" r="0" t="0"/>
          <a:stretch/>
        </p:blipFill>
        <p:spPr>
          <a:xfrm>
            <a:off x="1825983" y="1746428"/>
            <a:ext cx="8283931" cy="4153633"/>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609600" y="274637"/>
            <a:ext cx="10972799"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1" lang="en-US" sz="4400" u="sng" cap="none" strike="noStrike">
                <a:solidFill>
                  <a:schemeClr val="lt1"/>
                </a:solidFill>
                <a:latin typeface="Arial"/>
                <a:ea typeface="Arial"/>
                <a:cs typeface="Arial"/>
                <a:sym typeface="Arial"/>
              </a:rPr>
              <a:t>Sentiment analysis</a:t>
            </a:r>
          </a:p>
        </p:txBody>
      </p:sp>
      <p:pic>
        <p:nvPicPr>
          <p:cNvPr id="168" name="Shape 168"/>
          <p:cNvPicPr preferRelativeResize="0"/>
          <p:nvPr/>
        </p:nvPicPr>
        <p:blipFill rotWithShape="1">
          <a:blip r:embed="rId3">
            <a:alphaModFix/>
          </a:blip>
          <a:srcRect b="0" l="0" r="0" t="0"/>
          <a:stretch/>
        </p:blipFill>
        <p:spPr>
          <a:xfrm>
            <a:off x="1722951" y="1669156"/>
            <a:ext cx="9256907" cy="4641491"/>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0" l="0" r="0" t="0"/>
          <a:stretch/>
        </p:blipFill>
        <p:spPr>
          <a:xfrm>
            <a:off x="0" y="-1111346"/>
            <a:ext cx="12192000" cy="9289142"/>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913795" y="609600"/>
            <a:ext cx="10353760" cy="198781"/>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US" sz="3959" u="sng" cap="none" strike="noStrike">
                <a:solidFill>
                  <a:schemeClr val="lt1"/>
                </a:solidFill>
                <a:latin typeface="Arial"/>
                <a:ea typeface="Arial"/>
                <a:cs typeface="Arial"/>
                <a:sym typeface="Arial"/>
              </a:rPr>
              <a:t>MOTIVATION</a:t>
            </a:r>
          </a:p>
        </p:txBody>
      </p:sp>
      <p:sp>
        <p:nvSpPr>
          <p:cNvPr id="94" name="Shape 94"/>
          <p:cNvSpPr txBox="1"/>
          <p:nvPr>
            <p:ph idx="1" type="body"/>
          </p:nvPr>
        </p:nvSpPr>
        <p:spPr>
          <a:xfrm>
            <a:off x="913795" y="1020416"/>
            <a:ext cx="10353761" cy="542014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None/>
            </a:pPr>
            <a:r>
              <a:t/>
            </a:r>
            <a:endParaRPr b="0" i="0" sz="3200" u="none" cap="none" strike="noStrike">
              <a:solidFill>
                <a:schemeClr val="lt1"/>
              </a:solidFill>
              <a:latin typeface="Arial"/>
              <a:ea typeface="Arial"/>
              <a:cs typeface="Arial"/>
              <a:sym typeface="Arial"/>
            </a:endParaRPr>
          </a:p>
          <a:p>
            <a:pPr indent="-342900" lvl="0" marL="342900" marR="0" rtl="0" algn="l">
              <a:spcBef>
                <a:spcPts val="480"/>
              </a:spcBef>
              <a:spcAft>
                <a:spcPts val="0"/>
              </a:spcAft>
              <a:buClr>
                <a:schemeClr val="lt1"/>
              </a:buClr>
              <a:buSzPct val="100000"/>
              <a:buFont typeface="Arial"/>
              <a:buChar char="•"/>
            </a:pPr>
            <a:r>
              <a:rPr b="0" i="0" lang="en-US" sz="2400" u="none" cap="none" strike="noStrike">
                <a:solidFill>
                  <a:schemeClr val="lt1"/>
                </a:solidFill>
                <a:latin typeface="Arial"/>
                <a:ea typeface="Arial"/>
                <a:cs typeface="Arial"/>
                <a:sym typeface="Arial"/>
              </a:rPr>
              <a:t>The most popular communication tool to share everyday opinions and life events is social media. Twitter, an online social networking service, can be used to analyze sports-related tweets in real time, and infer meaningful relationships.</a:t>
            </a:r>
          </a:p>
          <a:p>
            <a:pPr indent="-342900" lvl="0" marL="342900" marR="0" rtl="0" algn="l">
              <a:spcBef>
                <a:spcPts val="480"/>
              </a:spcBef>
              <a:spcAft>
                <a:spcPts val="0"/>
              </a:spcAft>
              <a:buClr>
                <a:schemeClr val="dk1"/>
              </a:buClr>
              <a:buSzPct val="100000"/>
              <a:buFont typeface="Arial"/>
              <a:buNone/>
            </a:pPr>
            <a:r>
              <a:t/>
            </a:r>
            <a:endParaRPr b="0" i="0" sz="2400" u="none" cap="none" strike="noStrike">
              <a:solidFill>
                <a:schemeClr val="lt1"/>
              </a:solidFill>
              <a:latin typeface="Arial"/>
              <a:ea typeface="Arial"/>
              <a:cs typeface="Arial"/>
              <a:sym typeface="Arial"/>
            </a:endParaRPr>
          </a:p>
          <a:p>
            <a:pPr indent="-342900" lvl="0" marL="342900" marR="0" rtl="0" algn="l">
              <a:spcBef>
                <a:spcPts val="480"/>
              </a:spcBef>
              <a:spcAft>
                <a:spcPts val="0"/>
              </a:spcAft>
              <a:buClr>
                <a:schemeClr val="lt1"/>
              </a:buClr>
              <a:buSzPct val="100000"/>
              <a:buFont typeface="Arial"/>
              <a:buChar char="•"/>
            </a:pPr>
            <a:r>
              <a:rPr b="0" i="0" lang="en-US" sz="2400" u="none" cap="none" strike="noStrike">
                <a:solidFill>
                  <a:schemeClr val="lt1"/>
                </a:solidFill>
                <a:latin typeface="Arial"/>
                <a:ea typeface="Arial"/>
                <a:cs typeface="Arial"/>
                <a:sym typeface="Arial"/>
              </a:rPr>
              <a:t>These tweets reflect public sentiment towards Sports when aggregated. We can extract the sentiment and look at the general correlation between these sentiments and a sports event. A large collection of such tweets could be leveraged to provide a useful reflection of public sentiment towards sports events. We have chosen the “Indian Premier League (IPL)” as our event.</a:t>
            </a: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913795" y="609600"/>
            <a:ext cx="10353760" cy="291548"/>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US" sz="3959" u="sng" cap="none" strike="noStrike">
                <a:solidFill>
                  <a:schemeClr val="lt1"/>
                </a:solidFill>
                <a:latin typeface="Arial"/>
                <a:ea typeface="Arial"/>
                <a:cs typeface="Arial"/>
                <a:sym typeface="Arial"/>
              </a:rPr>
              <a:t>WHAT IS THE “IPL” ?</a:t>
            </a:r>
          </a:p>
        </p:txBody>
      </p:sp>
      <p:sp>
        <p:nvSpPr>
          <p:cNvPr id="100" name="Shape 100"/>
          <p:cNvSpPr txBox="1"/>
          <p:nvPr>
            <p:ph idx="1" type="body"/>
          </p:nvPr>
        </p:nvSpPr>
        <p:spPr>
          <a:xfrm>
            <a:off x="913794" y="755375"/>
            <a:ext cx="10353761" cy="545989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t/>
            </a:r>
            <a:endParaRPr b="0" i="0" sz="3200" u="none" cap="none" strike="noStrike">
              <a:solidFill>
                <a:schemeClr val="lt1"/>
              </a:solidFill>
              <a:latin typeface="Arial"/>
              <a:ea typeface="Arial"/>
              <a:cs typeface="Arial"/>
              <a:sym typeface="Arial"/>
            </a:endParaRPr>
          </a:p>
          <a:p>
            <a:pPr indent="-342900" lvl="0" marL="342900" marR="0" rtl="0" algn="l">
              <a:spcBef>
                <a:spcPts val="480"/>
              </a:spcBef>
              <a:spcAft>
                <a:spcPts val="0"/>
              </a:spcAft>
              <a:buClr>
                <a:schemeClr val="lt1"/>
              </a:buClr>
              <a:buSzPct val="100000"/>
              <a:buFont typeface="Arial"/>
              <a:buChar char="•"/>
            </a:pPr>
            <a:r>
              <a:rPr b="0" i="0" lang="en-US" sz="2400" u="none" cap="none" strike="noStrike">
                <a:solidFill>
                  <a:schemeClr val="lt1"/>
                </a:solidFill>
                <a:latin typeface="Arial"/>
                <a:ea typeface="Arial"/>
                <a:cs typeface="Arial"/>
                <a:sym typeface="Arial"/>
              </a:rPr>
              <a:t>The ”</a:t>
            </a:r>
            <a:r>
              <a:rPr b="1" i="0" lang="en-US" sz="2400" u="none" cap="none" strike="noStrike">
                <a:solidFill>
                  <a:schemeClr val="lt1"/>
                </a:solidFill>
                <a:latin typeface="Arial"/>
                <a:ea typeface="Arial"/>
                <a:cs typeface="Arial"/>
                <a:sym typeface="Arial"/>
              </a:rPr>
              <a:t>Indian Premier League</a:t>
            </a:r>
            <a:r>
              <a:rPr b="0" i="0" lang="en-US" sz="2400" u="none" cap="none" strike="noStrike">
                <a:solidFill>
                  <a:schemeClr val="lt1"/>
                </a:solidFill>
                <a:latin typeface="Arial"/>
                <a:ea typeface="Arial"/>
                <a:cs typeface="Arial"/>
                <a:sym typeface="Arial"/>
              </a:rPr>
              <a:t> (</a:t>
            </a:r>
            <a:r>
              <a:rPr b="1" i="0" lang="en-US" sz="2400" u="none" cap="none" strike="noStrike">
                <a:solidFill>
                  <a:schemeClr val="lt1"/>
                </a:solidFill>
                <a:latin typeface="Arial"/>
                <a:ea typeface="Arial"/>
                <a:cs typeface="Arial"/>
                <a:sym typeface="Arial"/>
              </a:rPr>
              <a:t>IPL</a:t>
            </a:r>
            <a:r>
              <a:rPr b="0" i="0" lang="en-US" sz="2400" u="none" cap="none" strike="noStrike">
                <a:solidFill>
                  <a:schemeClr val="lt1"/>
                </a:solidFill>
                <a:latin typeface="Arial"/>
                <a:ea typeface="Arial"/>
                <a:cs typeface="Arial"/>
                <a:sym typeface="Arial"/>
              </a:rPr>
              <a:t>)” is a professional Twenty20 cricket league in India contested annually by franchise teams representing Indian cities. The league, founded by the Board of Control for Cricket in India (BCCI) member Lalit Modi in 2007, is scheduled over April and May of every year. The current title sponsor of IPL is Vivo Electronics, thus the league is now officially known as the “</a:t>
            </a:r>
            <a:r>
              <a:rPr b="1" i="0" lang="en-US" sz="2400" u="none" cap="none" strike="noStrike">
                <a:solidFill>
                  <a:schemeClr val="lt1"/>
                </a:solidFill>
                <a:latin typeface="Arial"/>
                <a:ea typeface="Arial"/>
                <a:cs typeface="Arial"/>
                <a:sym typeface="Arial"/>
              </a:rPr>
              <a:t>Vivo Indian Premier League”</a:t>
            </a:r>
            <a:r>
              <a:rPr b="0" i="0" lang="en-US" sz="2400" u="none" cap="none" strike="noStrike">
                <a:solidFill>
                  <a:schemeClr val="lt1"/>
                </a:solidFill>
                <a:latin typeface="Arial"/>
                <a:ea typeface="Arial"/>
                <a:cs typeface="Arial"/>
                <a:sym typeface="Arial"/>
              </a:rPr>
              <a:t>.</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lt1"/>
              </a:buClr>
              <a:buSzPct val="25000"/>
              <a:buFont typeface="Arial"/>
              <a:buNone/>
            </a:pPr>
            <a:r>
              <a:rPr b="0" i="0" lang="en-US" sz="2400" u="none" cap="none" strike="noStrike">
                <a:solidFill>
                  <a:schemeClr val="lt1"/>
                </a:solidFill>
                <a:latin typeface="Arial"/>
                <a:ea typeface="Arial"/>
                <a:cs typeface="Arial"/>
                <a:sym typeface="Arial"/>
              </a:rPr>
              <a:t>                                        </a:t>
            </a:r>
          </a:p>
        </p:txBody>
      </p:sp>
      <p:pic>
        <p:nvPicPr>
          <p:cNvPr id="101" name="Shape 101"/>
          <p:cNvPicPr preferRelativeResize="0"/>
          <p:nvPr/>
        </p:nvPicPr>
        <p:blipFill rotWithShape="1">
          <a:blip r:embed="rId3">
            <a:alphaModFix/>
          </a:blip>
          <a:srcRect b="0" l="0" r="0" t="0"/>
          <a:stretch/>
        </p:blipFill>
        <p:spPr>
          <a:xfrm>
            <a:off x="3090300" y="3988903"/>
            <a:ext cx="6000750" cy="2451652"/>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913795" y="609600"/>
            <a:ext cx="10353760" cy="265042"/>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US" sz="3959" u="sng" cap="none" strike="noStrike">
                <a:solidFill>
                  <a:schemeClr val="lt1"/>
                </a:solidFill>
                <a:latin typeface="Arial"/>
                <a:ea typeface="Arial"/>
                <a:cs typeface="Arial"/>
                <a:sym typeface="Arial"/>
              </a:rPr>
              <a:t>COLLECTING DATA</a:t>
            </a:r>
          </a:p>
        </p:txBody>
      </p:sp>
      <p:sp>
        <p:nvSpPr>
          <p:cNvPr id="107" name="Shape 107"/>
          <p:cNvSpPr txBox="1"/>
          <p:nvPr>
            <p:ph idx="1" type="body"/>
          </p:nvPr>
        </p:nvSpPr>
        <p:spPr>
          <a:xfrm>
            <a:off x="913795" y="1086678"/>
            <a:ext cx="10353761" cy="5473147"/>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None/>
            </a:pPr>
            <a:r>
              <a:t/>
            </a:r>
            <a:endParaRPr b="0" i="0" sz="3200" u="none" cap="none" strike="noStrike">
              <a:solidFill>
                <a:schemeClr val="lt1"/>
              </a:solidFill>
              <a:latin typeface="Arial"/>
              <a:ea typeface="Arial"/>
              <a:cs typeface="Arial"/>
              <a:sym typeface="Arial"/>
            </a:endParaRPr>
          </a:p>
          <a:p>
            <a:pPr indent="-342900" lvl="0" marL="342900" marR="0" rtl="0" algn="l">
              <a:spcBef>
                <a:spcPts val="480"/>
              </a:spcBef>
              <a:spcAft>
                <a:spcPts val="0"/>
              </a:spcAft>
              <a:buClr>
                <a:schemeClr val="lt1"/>
              </a:buClr>
              <a:buSzPct val="100000"/>
              <a:buFont typeface="Arial"/>
              <a:buChar char="•"/>
            </a:pPr>
            <a:r>
              <a:rPr b="0" i="0" lang="en-US" sz="2400" u="none" cap="none" strike="noStrike">
                <a:solidFill>
                  <a:schemeClr val="lt1"/>
                </a:solidFill>
                <a:latin typeface="Arial"/>
                <a:ea typeface="Arial"/>
                <a:cs typeface="Arial"/>
                <a:sym typeface="Arial"/>
              </a:rPr>
              <a:t>The first task is to build a data set. Twitter provides APIs that we can use to interact with their service. We used  the ‘Tweepy” library for this purpose.</a:t>
            </a:r>
          </a:p>
          <a:p>
            <a:pPr indent="-342900" lvl="0" marL="342900" marR="0" rtl="0" algn="l">
              <a:spcBef>
                <a:spcPts val="480"/>
              </a:spcBef>
              <a:spcAft>
                <a:spcPts val="0"/>
              </a:spcAft>
              <a:buClr>
                <a:schemeClr val="dk1"/>
              </a:buClr>
              <a:buSzPct val="100000"/>
              <a:buFont typeface="Arial"/>
              <a:buNone/>
            </a:pPr>
            <a:r>
              <a:t/>
            </a:r>
            <a:endParaRPr b="0" i="0" sz="2400" u="none" cap="none" strike="noStrike">
              <a:solidFill>
                <a:schemeClr val="lt1"/>
              </a:solidFill>
              <a:latin typeface="Arial"/>
              <a:ea typeface="Arial"/>
              <a:cs typeface="Arial"/>
              <a:sym typeface="Arial"/>
            </a:endParaRPr>
          </a:p>
          <a:p>
            <a:pPr indent="-342900" lvl="0" marL="342900" marR="0" rtl="0" algn="l">
              <a:spcBef>
                <a:spcPts val="480"/>
              </a:spcBef>
              <a:spcAft>
                <a:spcPts val="0"/>
              </a:spcAft>
              <a:buClr>
                <a:schemeClr val="lt1"/>
              </a:buClr>
              <a:buSzPct val="100000"/>
              <a:buFont typeface="Arial"/>
              <a:buChar char="•"/>
            </a:pPr>
            <a:r>
              <a:rPr b="0" i="0" lang="en-US" sz="2400" u="none" cap="none" strike="noStrike">
                <a:solidFill>
                  <a:schemeClr val="lt1"/>
                </a:solidFill>
                <a:latin typeface="Arial"/>
                <a:ea typeface="Arial"/>
                <a:cs typeface="Arial"/>
                <a:sym typeface="Arial"/>
              </a:rPr>
              <a:t>The Twitter streaming API was made use of to download the tweets in real time. In tweepy, an instance of ‘tweepy.Stream’ establishes a streaming session and routes all messages to the ‘StreamListener’ instance. The ‘on_data’ method of a stream listener receives all messages and calls functions according the message type.</a:t>
            </a:r>
          </a:p>
          <a:p>
            <a:pPr indent="-342900" lvl="0" marL="342900" marR="0" rtl="0" algn="l">
              <a:spcBef>
                <a:spcPts val="480"/>
              </a:spcBef>
              <a:spcAft>
                <a:spcPts val="0"/>
              </a:spcAft>
              <a:buClr>
                <a:schemeClr val="dk1"/>
              </a:buClr>
              <a:buSzPct val="100000"/>
              <a:buFont typeface="Arial"/>
              <a:buNone/>
            </a:pPr>
            <a:r>
              <a:t/>
            </a:r>
            <a:endParaRPr b="0" i="0" sz="2400" u="none" cap="none" strike="noStrike">
              <a:solidFill>
                <a:schemeClr val="lt1"/>
              </a:solidFill>
              <a:latin typeface="Arial"/>
              <a:ea typeface="Arial"/>
              <a:cs typeface="Arial"/>
              <a:sym typeface="Arial"/>
            </a:endParaRPr>
          </a:p>
          <a:p>
            <a:pPr indent="-342900" lvl="0" marL="342900" marR="0" rtl="0" algn="l">
              <a:spcBef>
                <a:spcPts val="480"/>
              </a:spcBef>
              <a:spcAft>
                <a:spcPts val="0"/>
              </a:spcAft>
              <a:buClr>
                <a:schemeClr val="lt1"/>
              </a:buClr>
              <a:buSzPct val="100000"/>
              <a:buFont typeface="Arial"/>
              <a:buChar char="•"/>
            </a:pPr>
            <a:r>
              <a:rPr b="0" i="0" lang="en-US" sz="2400" u="none" cap="none" strike="noStrike">
                <a:solidFill>
                  <a:schemeClr val="lt1"/>
                </a:solidFill>
                <a:latin typeface="Arial"/>
                <a:ea typeface="Arial"/>
                <a:cs typeface="Arial"/>
                <a:sym typeface="Arial"/>
              </a:rPr>
              <a:t>We ran the program for 3 entire days in order to collect the  Twitter data related to IPL 2016.</a:t>
            </a:r>
          </a:p>
          <a:p>
            <a:pPr indent="-342900" lvl="0" marL="342900" marR="0" rtl="0" algn="l">
              <a:spcBef>
                <a:spcPts val="480"/>
              </a:spcBef>
              <a:spcAft>
                <a:spcPts val="0"/>
              </a:spcAft>
              <a:buClr>
                <a:schemeClr val="dk1"/>
              </a:buClr>
              <a:buSzPct val="100000"/>
              <a:buFont typeface="Arial"/>
              <a:buNone/>
            </a:pPr>
            <a:r>
              <a:t/>
            </a:r>
            <a:endParaRPr b="0" i="0" sz="2400" u="none" cap="none" strike="noStrike">
              <a:solidFill>
                <a:schemeClr val="lt1"/>
              </a:solidFill>
              <a:latin typeface="Arial"/>
              <a:ea typeface="Arial"/>
              <a:cs typeface="Arial"/>
              <a:sym typeface="Arial"/>
            </a:endParaRPr>
          </a:p>
          <a:p>
            <a:pPr indent="-342900" lvl="0" marL="342900" marR="0" rtl="0" algn="l">
              <a:spcBef>
                <a:spcPts val="480"/>
              </a:spcBef>
              <a:spcAft>
                <a:spcPts val="0"/>
              </a:spcAft>
              <a:buClr>
                <a:schemeClr val="dk1"/>
              </a:buClr>
              <a:buSzPct val="100000"/>
              <a:buFont typeface="Arial"/>
              <a:buNone/>
            </a:pPr>
            <a:r>
              <a:t/>
            </a:r>
            <a:endParaRPr b="0" i="0" sz="2400" u="none" cap="none" strike="noStrike">
              <a:solidFill>
                <a:schemeClr val="lt1"/>
              </a:solidFill>
              <a:latin typeface="Arial"/>
              <a:ea typeface="Arial"/>
              <a:cs typeface="Arial"/>
              <a:sym typeface="Arial"/>
            </a:endParaRPr>
          </a:p>
          <a:p>
            <a:pPr indent="-342900" lvl="0" marL="342900" marR="0" rtl="0" algn="l">
              <a:spcBef>
                <a:spcPts val="480"/>
              </a:spcBef>
              <a:spcAft>
                <a:spcPts val="0"/>
              </a:spcAft>
              <a:buClr>
                <a:schemeClr val="dk1"/>
              </a:buClr>
              <a:buSzPct val="100000"/>
              <a:buFont typeface="Arial"/>
              <a:buNone/>
            </a:pPr>
            <a:r>
              <a:t/>
            </a:r>
            <a:endParaRPr b="0" i="0" sz="2400" u="none" cap="none" strike="noStrike">
              <a:solidFill>
                <a:schemeClr val="lt1"/>
              </a:solidFill>
              <a:latin typeface="Arial"/>
              <a:ea typeface="Arial"/>
              <a:cs typeface="Arial"/>
              <a:sym typeface="Arial"/>
            </a:endParaRPr>
          </a:p>
          <a:p>
            <a:pPr indent="-342900" lvl="0" marL="342900" marR="0" rtl="0" algn="l">
              <a:spcBef>
                <a:spcPts val="480"/>
              </a:spcBef>
              <a:spcAft>
                <a:spcPts val="0"/>
              </a:spcAft>
              <a:buClr>
                <a:schemeClr val="dk1"/>
              </a:buClr>
              <a:buSzPct val="100000"/>
              <a:buFont typeface="Arial"/>
              <a:buNone/>
            </a:pPr>
            <a:r>
              <a:t/>
            </a:r>
            <a:endParaRPr b="0" i="0" sz="2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913795" y="609600"/>
            <a:ext cx="10353760" cy="715616"/>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US" sz="3959" u="sng" cap="none" strike="noStrike">
                <a:solidFill>
                  <a:schemeClr val="lt1"/>
                </a:solidFill>
                <a:latin typeface="Arial"/>
                <a:ea typeface="Arial"/>
                <a:cs typeface="Arial"/>
                <a:sym typeface="Arial"/>
              </a:rPr>
              <a:t>DESIGN</a:t>
            </a:r>
          </a:p>
        </p:txBody>
      </p:sp>
      <p:sp>
        <p:nvSpPr>
          <p:cNvPr id="113" name="Shape 113"/>
          <p:cNvSpPr/>
          <p:nvPr/>
        </p:nvSpPr>
        <p:spPr>
          <a:xfrm>
            <a:off x="6240360" y="4848323"/>
            <a:ext cx="1725900" cy="1461900"/>
          </a:xfrm>
          <a:prstGeom prst="verticalScroll">
            <a:avLst>
              <a:gd fmla="val 12500" name="adj"/>
            </a:avLst>
          </a:prstGeom>
          <a:solidFill>
            <a:srgbClr val="CCCCCC"/>
          </a:solidFill>
          <a:ln cap="flat" cmpd="sng" w="12700">
            <a:solidFill>
              <a:srgbClr val="88A3A5"/>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dk1"/>
                </a:solidFill>
                <a:latin typeface="Arial"/>
                <a:ea typeface="Arial"/>
                <a:cs typeface="Arial"/>
                <a:sym typeface="Arial"/>
              </a:rPr>
              <a:t>Sentiment Analyzer</a:t>
            </a:r>
          </a:p>
        </p:txBody>
      </p:sp>
      <p:sp>
        <p:nvSpPr>
          <p:cNvPr id="114" name="Shape 114"/>
          <p:cNvSpPr/>
          <p:nvPr/>
        </p:nvSpPr>
        <p:spPr>
          <a:xfrm>
            <a:off x="5129355" y="1707553"/>
            <a:ext cx="2616826" cy="1435793"/>
          </a:xfrm>
          <a:prstGeom prst="rect">
            <a:avLst/>
          </a:prstGeom>
          <a:solidFill>
            <a:srgbClr val="CCCCCC"/>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dk1"/>
                </a:solidFill>
                <a:latin typeface="Arial"/>
                <a:ea typeface="Arial"/>
                <a:cs typeface="Arial"/>
                <a:sym typeface="Arial"/>
              </a:rPr>
              <a:t>Streaming API</a:t>
            </a:r>
          </a:p>
        </p:txBody>
      </p:sp>
      <p:pic>
        <p:nvPicPr>
          <p:cNvPr id="115" name="Shape 115"/>
          <p:cNvPicPr preferRelativeResize="0"/>
          <p:nvPr/>
        </p:nvPicPr>
        <p:blipFill rotWithShape="1">
          <a:blip r:embed="rId3">
            <a:alphaModFix/>
          </a:blip>
          <a:srcRect b="0" l="0" r="0" t="0"/>
          <a:stretch/>
        </p:blipFill>
        <p:spPr>
          <a:xfrm>
            <a:off x="0" y="1382462"/>
            <a:ext cx="3333750" cy="2085975"/>
          </a:xfrm>
          <a:prstGeom prst="rect">
            <a:avLst/>
          </a:prstGeom>
          <a:noFill/>
          <a:ln>
            <a:noFill/>
          </a:ln>
        </p:spPr>
      </p:pic>
      <p:sp>
        <p:nvSpPr>
          <p:cNvPr id="116" name="Shape 116"/>
          <p:cNvSpPr/>
          <p:nvPr/>
        </p:nvSpPr>
        <p:spPr>
          <a:xfrm>
            <a:off x="9677401" y="3206000"/>
            <a:ext cx="1725900" cy="1435800"/>
          </a:xfrm>
          <a:prstGeom prst="rect">
            <a:avLst/>
          </a:prstGeom>
          <a:solidFill>
            <a:srgbClr val="CCCCCC"/>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solidFill>
                  <a:schemeClr val="dk1"/>
                </a:solidFill>
              </a:rPr>
              <a:t>Pre-Process</a:t>
            </a:r>
          </a:p>
        </p:txBody>
      </p:sp>
      <p:pic>
        <p:nvPicPr>
          <p:cNvPr id="117" name="Shape 117"/>
          <p:cNvPicPr preferRelativeResize="0"/>
          <p:nvPr/>
        </p:nvPicPr>
        <p:blipFill rotWithShape="1">
          <a:blip r:embed="rId4">
            <a:alphaModFix/>
          </a:blip>
          <a:srcRect b="0" l="0" r="0" t="0"/>
          <a:stretch/>
        </p:blipFill>
        <p:spPr>
          <a:xfrm>
            <a:off x="1238250" y="4511839"/>
            <a:ext cx="2095499" cy="2095501"/>
          </a:xfrm>
          <a:prstGeom prst="rect">
            <a:avLst/>
          </a:prstGeom>
          <a:noFill/>
          <a:ln>
            <a:noFill/>
          </a:ln>
        </p:spPr>
      </p:pic>
      <p:cxnSp>
        <p:nvCxnSpPr>
          <p:cNvPr id="118" name="Shape 118"/>
          <p:cNvCxnSpPr/>
          <p:nvPr/>
        </p:nvCxnSpPr>
        <p:spPr>
          <a:xfrm>
            <a:off x="3505200" y="2425450"/>
            <a:ext cx="1624154" cy="0"/>
          </a:xfrm>
          <a:prstGeom prst="straightConnector1">
            <a:avLst/>
          </a:prstGeom>
          <a:noFill/>
          <a:ln cap="flat" cmpd="sng" w="76200">
            <a:solidFill>
              <a:schemeClr val="lt1"/>
            </a:solidFill>
            <a:prstDash val="solid"/>
            <a:miter/>
            <a:headEnd len="med" w="med" type="none"/>
            <a:tailEnd len="lg" w="lg" type="triangle"/>
          </a:ln>
        </p:spPr>
      </p:cxnSp>
      <p:cxnSp>
        <p:nvCxnSpPr>
          <p:cNvPr id="119" name="Shape 119"/>
          <p:cNvCxnSpPr/>
          <p:nvPr/>
        </p:nvCxnSpPr>
        <p:spPr>
          <a:xfrm>
            <a:off x="7746181" y="2705100"/>
            <a:ext cx="1931218" cy="763338"/>
          </a:xfrm>
          <a:prstGeom prst="straightConnector1">
            <a:avLst/>
          </a:prstGeom>
          <a:noFill/>
          <a:ln cap="flat" cmpd="sng" w="76200">
            <a:solidFill>
              <a:schemeClr val="lt1"/>
            </a:solidFill>
            <a:prstDash val="solid"/>
            <a:miter/>
            <a:headEnd len="med" w="med" type="none"/>
            <a:tailEnd len="lg" w="lg" type="triangle"/>
          </a:ln>
        </p:spPr>
      </p:cxnSp>
      <p:cxnSp>
        <p:nvCxnSpPr>
          <p:cNvPr id="120" name="Shape 120"/>
          <p:cNvCxnSpPr/>
          <p:nvPr/>
        </p:nvCxnSpPr>
        <p:spPr>
          <a:xfrm flipH="1">
            <a:off x="7861299" y="4318000"/>
            <a:ext cx="1680486" cy="1241589"/>
          </a:xfrm>
          <a:prstGeom prst="straightConnector1">
            <a:avLst/>
          </a:prstGeom>
          <a:noFill/>
          <a:ln cap="flat" cmpd="sng" w="76200">
            <a:solidFill>
              <a:schemeClr val="lt1"/>
            </a:solidFill>
            <a:prstDash val="solid"/>
            <a:miter/>
            <a:headEnd len="med" w="med" type="none"/>
            <a:tailEnd len="lg" w="lg" type="triangle"/>
          </a:ln>
        </p:spPr>
      </p:cxnSp>
      <p:cxnSp>
        <p:nvCxnSpPr>
          <p:cNvPr id="121" name="Shape 121"/>
          <p:cNvCxnSpPr>
            <a:stCxn id="113" idx="1"/>
          </p:cNvCxnSpPr>
          <p:nvPr/>
        </p:nvCxnSpPr>
        <p:spPr>
          <a:xfrm rot="10800000">
            <a:off x="2958398" y="5559473"/>
            <a:ext cx="3464700" cy="19800"/>
          </a:xfrm>
          <a:prstGeom prst="straightConnector1">
            <a:avLst/>
          </a:prstGeom>
          <a:noFill/>
          <a:ln cap="flat" cmpd="sng" w="76200">
            <a:solidFill>
              <a:schemeClr val="lt1"/>
            </a:solidFill>
            <a:prstDash val="solid"/>
            <a:miter/>
            <a:headEnd len="med" w="med" type="none"/>
            <a:tailEnd len="lg" w="lg" type="triangle"/>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913795" y="609600"/>
            <a:ext cx="10353760" cy="238538"/>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US" sz="3959" u="sng" cap="none" strike="noStrike">
                <a:solidFill>
                  <a:schemeClr val="lt1"/>
                </a:solidFill>
                <a:latin typeface="Arial"/>
                <a:ea typeface="Arial"/>
                <a:cs typeface="Arial"/>
                <a:sym typeface="Arial"/>
              </a:rPr>
              <a:t>TEXT PRE-PROCESSING</a:t>
            </a:r>
          </a:p>
        </p:txBody>
      </p:sp>
      <p:sp>
        <p:nvSpPr>
          <p:cNvPr id="127" name="Shape 127"/>
          <p:cNvSpPr txBox="1"/>
          <p:nvPr>
            <p:ph idx="1" type="body"/>
          </p:nvPr>
        </p:nvSpPr>
        <p:spPr>
          <a:xfrm>
            <a:off x="913795" y="1033669"/>
            <a:ext cx="10353761" cy="5406887"/>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None/>
            </a:pPr>
            <a:r>
              <a:t/>
            </a:r>
            <a:endParaRPr b="1" i="0" sz="2800" u="sng" cap="none" strike="noStrike">
              <a:solidFill>
                <a:schemeClr val="lt1"/>
              </a:solidFill>
              <a:latin typeface="Arial"/>
              <a:ea typeface="Arial"/>
              <a:cs typeface="Arial"/>
              <a:sym typeface="Arial"/>
            </a:endParaRPr>
          </a:p>
          <a:p>
            <a:pPr indent="0" lvl="0" marL="0" marR="0" rtl="0" algn="l">
              <a:spcBef>
                <a:spcPts val="560"/>
              </a:spcBef>
              <a:spcAft>
                <a:spcPts val="0"/>
              </a:spcAft>
              <a:buClr>
                <a:schemeClr val="lt1"/>
              </a:buClr>
              <a:buSzPct val="25000"/>
              <a:buFont typeface="Arial"/>
              <a:buNone/>
            </a:pPr>
            <a:r>
              <a:rPr b="1" i="0" lang="en-US" sz="2800" u="sng" cap="none" strike="noStrike">
                <a:solidFill>
                  <a:schemeClr val="lt1"/>
                </a:solidFill>
                <a:latin typeface="Arial"/>
                <a:ea typeface="Arial"/>
                <a:cs typeface="Arial"/>
                <a:sym typeface="Arial"/>
              </a:rPr>
              <a:t>(1) Data Cleaning:</a:t>
            </a:r>
          </a:p>
          <a:p>
            <a:pPr indent="-342900" lvl="0" marL="342900" marR="0" rtl="0" algn="l">
              <a:spcBef>
                <a:spcPts val="480"/>
              </a:spcBef>
              <a:spcAft>
                <a:spcPts val="0"/>
              </a:spcAft>
              <a:buClr>
                <a:schemeClr val="lt1"/>
              </a:buClr>
              <a:buSzPct val="100000"/>
              <a:buFont typeface="Arial"/>
              <a:buChar char="•"/>
            </a:pPr>
            <a:r>
              <a:rPr b="0" i="0" lang="en-US" sz="2400" u="none" cap="none" strike="noStrike">
                <a:solidFill>
                  <a:schemeClr val="lt1"/>
                </a:solidFill>
                <a:latin typeface="Arial"/>
                <a:ea typeface="Arial"/>
                <a:cs typeface="Arial"/>
                <a:sym typeface="Arial"/>
              </a:rPr>
              <a:t>We did data cleanup and the pre-processing of the twitter data by tokenizing the tweets and making use of a list of “stopwords” (and removing the same). </a:t>
            </a:r>
          </a:p>
          <a:p>
            <a:pPr indent="-342900" lvl="0" marL="342900" marR="0" rtl="0" algn="l">
              <a:spcBef>
                <a:spcPts val="480"/>
              </a:spcBef>
              <a:spcAft>
                <a:spcPts val="0"/>
              </a:spcAft>
              <a:buClr>
                <a:schemeClr val="dk1"/>
              </a:buClr>
              <a:buSzPct val="100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560"/>
              </a:spcBef>
              <a:spcAft>
                <a:spcPts val="0"/>
              </a:spcAft>
              <a:buClr>
                <a:schemeClr val="lt1"/>
              </a:buClr>
              <a:buSzPct val="25000"/>
              <a:buFont typeface="Arial"/>
              <a:buNone/>
            </a:pPr>
            <a:r>
              <a:rPr b="1" i="0" lang="en-US" sz="2800" u="sng" cap="none" strike="noStrike">
                <a:solidFill>
                  <a:schemeClr val="lt1"/>
                </a:solidFill>
                <a:latin typeface="Arial"/>
                <a:ea typeface="Arial"/>
                <a:cs typeface="Arial"/>
                <a:sym typeface="Arial"/>
              </a:rPr>
              <a:t>(2) Data Transformation:</a:t>
            </a:r>
          </a:p>
          <a:p>
            <a:pPr indent="-342900" lvl="0" marL="342900" marR="0" rtl="0" algn="l">
              <a:spcBef>
                <a:spcPts val="480"/>
              </a:spcBef>
              <a:spcAft>
                <a:spcPts val="0"/>
              </a:spcAft>
              <a:buClr>
                <a:schemeClr val="lt1"/>
              </a:buClr>
              <a:buSzPct val="100000"/>
              <a:buFont typeface="Arial"/>
              <a:buChar char="•"/>
            </a:pPr>
            <a:r>
              <a:rPr b="0" i="0" lang="en-US" sz="2400" u="none" cap="none" strike="noStrike">
                <a:solidFill>
                  <a:schemeClr val="lt1"/>
                </a:solidFill>
                <a:latin typeface="Arial"/>
                <a:ea typeface="Arial"/>
                <a:cs typeface="Arial"/>
                <a:sym typeface="Arial"/>
              </a:rPr>
              <a:t>We performed the normalization and aggregation of the data which were further used to create our data visualization (Word Clouds).</a:t>
            </a:r>
          </a:p>
          <a:p>
            <a:pPr indent="-342900" lvl="0" marL="342900" marR="0" rtl="0" algn="l">
              <a:spcBef>
                <a:spcPts val="480"/>
              </a:spcBef>
              <a:spcAft>
                <a:spcPts val="0"/>
              </a:spcAft>
              <a:buClr>
                <a:schemeClr val="dk1"/>
              </a:buClr>
              <a:buSzPct val="100000"/>
              <a:buFont typeface="Arial"/>
              <a:buNone/>
            </a:pPr>
            <a:r>
              <a:t/>
            </a:r>
            <a:endParaRPr b="0" i="0" sz="2400" u="none" cap="none" strike="noStrike">
              <a:solidFill>
                <a:schemeClr val="lt1"/>
              </a:solidFill>
              <a:latin typeface="Arial"/>
              <a:ea typeface="Arial"/>
              <a:cs typeface="Arial"/>
              <a:sym typeface="Arial"/>
            </a:endParaRPr>
          </a:p>
          <a:p>
            <a:pPr indent="-342900" lvl="0" marL="342900" marR="0" rtl="0" algn="l">
              <a:spcBef>
                <a:spcPts val="480"/>
              </a:spcBef>
              <a:spcAft>
                <a:spcPts val="0"/>
              </a:spcAft>
              <a:buClr>
                <a:schemeClr val="dk1"/>
              </a:buClr>
              <a:buSzPct val="100000"/>
              <a:buFont typeface="Arial"/>
              <a:buNone/>
            </a:pPr>
            <a:r>
              <a:t/>
            </a:r>
            <a:endParaRPr b="0" i="0" sz="2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609600" y="274637"/>
            <a:ext cx="10972799"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US" sz="4400" u="sng" cap="none" strike="noStrike">
                <a:solidFill>
                  <a:schemeClr val="lt1"/>
                </a:solidFill>
                <a:latin typeface="Arial"/>
                <a:ea typeface="Arial"/>
                <a:cs typeface="Arial"/>
                <a:sym typeface="Arial"/>
              </a:rPr>
              <a:t>IMPLEMENTATION</a:t>
            </a:r>
          </a:p>
        </p:txBody>
      </p:sp>
      <p:sp>
        <p:nvSpPr>
          <p:cNvPr id="133" name="Shape 133"/>
          <p:cNvSpPr txBox="1"/>
          <p:nvPr>
            <p:ph idx="1" type="body"/>
          </p:nvPr>
        </p:nvSpPr>
        <p:spPr>
          <a:xfrm>
            <a:off x="609600" y="1600200"/>
            <a:ext cx="10972799"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1"/>
              </a:buClr>
              <a:buSzPct val="100000"/>
              <a:buFont typeface="Arial"/>
              <a:buChar char="•"/>
            </a:pPr>
            <a:r>
              <a:rPr b="0" i="0" lang="en-US" sz="3200" u="none" cap="none" strike="noStrike">
                <a:solidFill>
                  <a:schemeClr val="lt1"/>
                </a:solidFill>
                <a:latin typeface="Arial"/>
                <a:ea typeface="Arial"/>
                <a:cs typeface="Arial"/>
                <a:sym typeface="Arial"/>
              </a:rPr>
              <a:t>Used Twitter streaming API to retrieve tweets in real time.</a:t>
            </a:r>
          </a:p>
          <a:p>
            <a:pPr indent="-342900" lvl="0" marL="342900" marR="0" rtl="0" algn="l">
              <a:spcBef>
                <a:spcPts val="640"/>
              </a:spcBef>
              <a:spcAft>
                <a:spcPts val="0"/>
              </a:spcAft>
              <a:buClr>
                <a:schemeClr val="lt1"/>
              </a:buClr>
              <a:buSzPct val="100000"/>
              <a:buFont typeface="Arial"/>
              <a:buChar char="•"/>
            </a:pPr>
            <a:r>
              <a:rPr b="0" i="0" lang="en-US" sz="3200" u="none" cap="none" strike="noStrike">
                <a:solidFill>
                  <a:schemeClr val="lt1"/>
                </a:solidFill>
                <a:latin typeface="Arial"/>
                <a:ea typeface="Arial"/>
                <a:cs typeface="Arial"/>
                <a:sym typeface="Arial"/>
              </a:rPr>
              <a:t>Imported stop words and punctuations list to clean data.</a:t>
            </a:r>
          </a:p>
          <a:p>
            <a:pPr indent="-342900" lvl="0" marL="342900" marR="0" rtl="0" algn="l">
              <a:spcBef>
                <a:spcPts val="640"/>
              </a:spcBef>
              <a:spcAft>
                <a:spcPts val="0"/>
              </a:spcAft>
              <a:buClr>
                <a:schemeClr val="lt1"/>
              </a:buClr>
              <a:buSzPct val="100000"/>
              <a:buFont typeface="Arial"/>
              <a:buChar char="•"/>
            </a:pPr>
            <a:r>
              <a:rPr b="0" i="0" lang="en-US" sz="3200" u="none" cap="none" strike="noStrike">
                <a:solidFill>
                  <a:schemeClr val="lt1"/>
                </a:solidFill>
                <a:latin typeface="Arial"/>
                <a:ea typeface="Arial"/>
                <a:cs typeface="Arial"/>
                <a:sym typeface="Arial"/>
              </a:rPr>
              <a:t>Imported </a:t>
            </a:r>
            <a:r>
              <a:rPr lang="en-US">
                <a:solidFill>
                  <a:schemeClr val="lt1"/>
                </a:solidFill>
              </a:rPr>
              <a:t>lexicons</a:t>
            </a:r>
            <a:r>
              <a:rPr b="0" i="0" lang="en-US" sz="3200" u="none" cap="none" strike="noStrike">
                <a:solidFill>
                  <a:schemeClr val="lt1"/>
                </a:solidFill>
                <a:latin typeface="Arial"/>
                <a:ea typeface="Arial"/>
                <a:cs typeface="Arial"/>
                <a:sym typeface="Arial"/>
              </a:rPr>
              <a:t>.</a:t>
            </a:r>
          </a:p>
          <a:p>
            <a:pPr indent="-342900" lvl="0" marL="342900" marR="0" rtl="0" algn="l">
              <a:spcBef>
                <a:spcPts val="640"/>
              </a:spcBef>
              <a:spcAft>
                <a:spcPts val="0"/>
              </a:spcAft>
              <a:buClr>
                <a:schemeClr val="lt1"/>
              </a:buClr>
              <a:buSzPct val="100000"/>
              <a:buFont typeface="Arial"/>
              <a:buChar char="•"/>
            </a:pPr>
            <a:r>
              <a:rPr b="0" i="0" lang="en-US" sz="3200" u="none" cap="none" strike="noStrike">
                <a:solidFill>
                  <a:schemeClr val="lt1"/>
                </a:solidFill>
                <a:latin typeface="Arial"/>
                <a:ea typeface="Arial"/>
                <a:cs typeface="Arial"/>
                <a:sym typeface="Arial"/>
              </a:rPr>
              <a:t>Assigned weightage to each word based on intensity.</a:t>
            </a:r>
          </a:p>
          <a:p>
            <a:pPr indent="-342900" lvl="0" marL="342900" marR="0" rtl="0" algn="l">
              <a:spcBef>
                <a:spcPts val="640"/>
              </a:spcBef>
              <a:spcAft>
                <a:spcPts val="0"/>
              </a:spcAft>
              <a:buClr>
                <a:schemeClr val="lt1"/>
              </a:buClr>
              <a:buSzPct val="100000"/>
              <a:buFont typeface="Arial"/>
              <a:buChar char="•"/>
            </a:pPr>
            <a:r>
              <a:rPr b="0" i="0" lang="en-US" sz="3200" u="none" cap="none" strike="noStrike">
                <a:solidFill>
                  <a:schemeClr val="lt1"/>
                </a:solidFill>
                <a:latin typeface="Arial"/>
                <a:ea typeface="Arial"/>
                <a:cs typeface="Arial"/>
                <a:sym typeface="Arial"/>
              </a:rPr>
              <a:t>Used R in conjunction with Python to develop a sentiment classifier which predicts scores.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609600" y="274637"/>
            <a:ext cx="10972800" cy="1143000"/>
          </a:xfrm>
          <a:prstGeom prst="rect">
            <a:avLst/>
          </a:prstGeom>
        </p:spPr>
        <p:txBody>
          <a:bodyPr anchorCtr="0" anchor="ctr" bIns="91425" lIns="91425" rIns="91425" tIns="91425">
            <a:noAutofit/>
          </a:bodyPr>
          <a:lstStyle/>
          <a:p>
            <a:pPr lvl="0">
              <a:spcBef>
                <a:spcPts val="0"/>
              </a:spcBef>
              <a:buNone/>
            </a:pPr>
            <a:r>
              <a:rPr lang="en-US" u="sng">
                <a:solidFill>
                  <a:srgbClr val="FFFFFF"/>
                </a:solidFill>
              </a:rPr>
              <a:t>SENTIMENT ANALYSIS</a:t>
            </a:r>
          </a:p>
        </p:txBody>
      </p:sp>
      <p:sp>
        <p:nvSpPr>
          <p:cNvPr id="139" name="Shape 139"/>
          <p:cNvSpPr txBox="1"/>
          <p:nvPr>
            <p:ph idx="1" type="body"/>
          </p:nvPr>
        </p:nvSpPr>
        <p:spPr>
          <a:xfrm>
            <a:off x="609600" y="1600200"/>
            <a:ext cx="10972800" cy="4526100"/>
          </a:xfrm>
          <a:prstGeom prst="rect">
            <a:avLst/>
          </a:prstGeom>
        </p:spPr>
        <p:txBody>
          <a:bodyPr anchorCtr="0" anchor="t" bIns="91425" lIns="91425" rIns="91425" tIns="91425">
            <a:noAutofit/>
          </a:bodyPr>
          <a:lstStyle/>
          <a:p>
            <a:pPr indent="-228600" lvl="0" marL="457200" rtl="0">
              <a:spcBef>
                <a:spcPts val="0"/>
              </a:spcBef>
              <a:buClr>
                <a:srgbClr val="FFFFFF"/>
              </a:buClr>
            </a:pPr>
            <a:r>
              <a:rPr lang="en-US">
                <a:solidFill>
                  <a:srgbClr val="FFFFFF"/>
                </a:solidFill>
              </a:rPr>
              <a:t>Bayes classifier.</a:t>
            </a:r>
          </a:p>
          <a:p>
            <a:pPr indent="-228600" lvl="1" marL="914400" rtl="0">
              <a:spcBef>
                <a:spcPts val="0"/>
              </a:spcBef>
              <a:buClr>
                <a:srgbClr val="FFFFFF"/>
              </a:buClr>
            </a:pPr>
            <a:r>
              <a:rPr lang="en-US">
                <a:solidFill>
                  <a:srgbClr val="FFFFFF"/>
                </a:solidFill>
              </a:rPr>
              <a:t>Classification of words using ‘Bayes Theorem’</a:t>
            </a:r>
          </a:p>
          <a:p>
            <a:pPr indent="-228600" lvl="1" marL="914400" rtl="0">
              <a:spcBef>
                <a:spcPts val="0"/>
              </a:spcBef>
              <a:buClr>
                <a:srgbClr val="FFFFFF"/>
              </a:buClr>
            </a:pPr>
            <a:r>
              <a:rPr lang="en-US">
                <a:solidFill>
                  <a:srgbClr val="FFFFFF"/>
                </a:solidFill>
              </a:rPr>
              <a:t>It’s a ‘Bag of words’ approach (text represented as collection of words, discarding grammar) for subjective analysis of content</a:t>
            </a:r>
          </a:p>
          <a:p>
            <a:pPr indent="-228600" lvl="1" marL="914400" rtl="0">
              <a:spcBef>
                <a:spcPts val="0"/>
              </a:spcBef>
              <a:buClr>
                <a:srgbClr val="FFFFFF"/>
              </a:buClr>
            </a:pPr>
            <a:r>
              <a:rPr lang="en-US">
                <a:solidFill>
                  <a:srgbClr val="FFFFFF"/>
                </a:solidFill>
              </a:rPr>
              <a:t>Emotion classifier trained on NRC Emotion Lexicon</a:t>
            </a:r>
          </a:p>
          <a:p>
            <a:pPr indent="-228600" lvl="1" marL="914400" rtl="0">
              <a:spcBef>
                <a:spcPts val="0"/>
              </a:spcBef>
              <a:buClr>
                <a:srgbClr val="FFFFFF"/>
              </a:buClr>
            </a:pPr>
            <a:r>
              <a:rPr lang="en-US">
                <a:solidFill>
                  <a:srgbClr val="FFFFFF"/>
                </a:solidFill>
              </a:rPr>
              <a:t>Polarity classifier trained on </a:t>
            </a:r>
            <a:r>
              <a:rPr lang="en-US" u="sng">
                <a:solidFill>
                  <a:schemeClr val="hlink"/>
                </a:solidFill>
                <a:hlinkClick r:id="rId3"/>
              </a:rPr>
              <a:t>Janyce Wiebe’s subjectivity lexicon</a:t>
            </a:r>
            <a:r>
              <a:rPr lang="en-US"/>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965311" y="2567189"/>
            <a:ext cx="10353760" cy="132632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US" sz="4400" u="sng" cap="none" strike="noStrike">
                <a:solidFill>
                  <a:schemeClr val="lt1"/>
                </a:solidFill>
                <a:latin typeface="Arial"/>
                <a:ea typeface="Arial"/>
                <a:cs typeface="Arial"/>
                <a:sym typeface="Arial"/>
              </a:rPr>
              <a:t>DATA VISUALIZATION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