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9" r:id="rId13"/>
    <p:sldId id="266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0272" y="162595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Bell MT" panose="02020503060305020303" pitchFamily="18" charset="0"/>
              </a:rPr>
              <a:t>Unsupervised Modeling of Twitter Conversations</a:t>
            </a:r>
            <a:endParaRPr lang="en-US" sz="4800" b="1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2847" y="4210709"/>
            <a:ext cx="8915399" cy="1126283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1200" dirty="0" smtClean="0">
                <a:latin typeface="Bell MT" panose="02020503060305020303" pitchFamily="18" charset="0"/>
              </a:rPr>
              <a:t>By </a:t>
            </a:r>
            <a:r>
              <a:rPr lang="en-US" sz="11200" b="1" dirty="0" smtClean="0">
                <a:latin typeface="Bell MT" panose="02020503060305020303" pitchFamily="18" charset="0"/>
              </a:rPr>
              <a:t>Alan Ritter, Colin Cherry and Bill Dolan</a:t>
            </a:r>
          </a:p>
          <a:p>
            <a:pPr algn="ctr"/>
            <a:endParaRPr lang="en-US" sz="11200" dirty="0" smtClean="0">
              <a:latin typeface="Bell MT" panose="02020503060305020303" pitchFamily="18" charset="0"/>
            </a:endParaRPr>
          </a:p>
          <a:p>
            <a:pPr algn="ctr"/>
            <a:r>
              <a:rPr lang="en-US" sz="11200" dirty="0" smtClean="0">
                <a:latin typeface="Bell MT" panose="02020503060305020303" pitchFamily="18" charset="0"/>
              </a:rPr>
              <a:t>Presented By</a:t>
            </a:r>
          </a:p>
          <a:p>
            <a:pPr algn="ctr"/>
            <a:r>
              <a:rPr lang="en-US" sz="11200" b="1" dirty="0" smtClean="0">
                <a:latin typeface="Bell MT" panose="02020503060305020303" pitchFamily="18" charset="0"/>
              </a:rPr>
              <a:t>Anirudh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Bell MT" panose="02020503060305020303" pitchFamily="18" charset="0"/>
              </a:rPr>
              <a:t>3. </a:t>
            </a:r>
            <a:r>
              <a:rPr lang="en-US" sz="4000" b="1" dirty="0" smtClean="0">
                <a:latin typeface="Bell MT" panose="02020503060305020303" pitchFamily="18" charset="0"/>
              </a:rPr>
              <a:t>DIALOGUE ANALYSIS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ell MT" panose="02020503060305020303" pitchFamily="18" charset="0"/>
              </a:rPr>
              <a:t>Two Models to Discover Dialogue acts in unsupervised manner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ll MT" panose="02020503060305020303" pitchFamily="18" charset="0"/>
              </a:rPr>
              <a:t>Conversation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ll MT" panose="02020503060305020303" pitchFamily="18" charset="0"/>
              </a:rPr>
              <a:t>Conversation + Topic Model</a:t>
            </a: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6503273" cy="97631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CONVERSATION MODEL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811" y="1673179"/>
            <a:ext cx="3756232" cy="44325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Conversation C is sequence of acts 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Each act produces a post, represented by a bag of words W plates.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Number of acts available to the model is fixed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Experimented with between 5 and 40.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Trained using EM.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1673179"/>
            <a:ext cx="7737516" cy="39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EM CONVERSATION MODEL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66" y="2320029"/>
            <a:ext cx="6406000" cy="34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CONVERSATION + TOPIC MODEL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90747" y="1403797"/>
            <a:ext cx="4313864" cy="450004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LDA (Latent Dirichlet Allocation) framework used for filtering out topic information.</a:t>
            </a:r>
          </a:p>
          <a:p>
            <a:r>
              <a:rPr lang="en-US" sz="2000" dirty="0" smtClean="0"/>
              <a:t>Goal is to separate words from dialogue indicators.</a:t>
            </a:r>
          </a:p>
          <a:p>
            <a:r>
              <a:rPr lang="en-US" sz="20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Conversation specific word multinomial ϴ</a:t>
            </a:r>
            <a:r>
              <a:rPr lang="en-US" sz="1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20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represents the topic.</a:t>
            </a: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Ψ</a:t>
            </a:r>
            <a:r>
              <a:rPr lang="en-US" sz="1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E </a:t>
            </a:r>
            <a:r>
              <a:rPr lang="en-US" sz="20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represents Universal General English Multinomial.</a:t>
            </a:r>
          </a:p>
          <a:p>
            <a:r>
              <a:rPr lang="en-US" sz="20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 determines source of each word.</a:t>
            </a:r>
          </a:p>
          <a:p>
            <a:r>
              <a:rPr lang="en-US" sz="20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Π</a:t>
            </a:r>
            <a:r>
              <a:rPr lang="en-US" sz="1200" dirty="0" err="1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12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is conversation specific distribution.</a:t>
            </a:r>
            <a:endParaRPr lang="en-US" sz="1200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05" y="1601227"/>
            <a:ext cx="6606862" cy="43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ESTIMATING LIKELIHOOD ON HELD-OUT DATA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3790" y="2949262"/>
            <a:ext cx="3142445" cy="117197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979572" y="2126222"/>
            <a:ext cx="7525039" cy="3777622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Bell MT" panose="02020503060305020303" pitchFamily="18" charset="0"/>
              </a:rPr>
              <a:t>Chibb</a:t>
            </a:r>
            <a:r>
              <a:rPr lang="en-US" sz="2400" dirty="0" smtClean="0">
                <a:latin typeface="Bell MT" panose="02020503060305020303" pitchFamily="18" charset="0"/>
              </a:rPr>
              <a:t> estimators estimate the probability of unseen data , P(w) to selecting a high probability assignment to hidden variables h*.</a:t>
            </a:r>
          </a:p>
          <a:p>
            <a:endParaRPr lang="en-US" sz="2400" dirty="0" smtClean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P(w) can be easily calculated by conditional probability formula.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Murray and </a:t>
            </a:r>
            <a:r>
              <a:rPr lang="en-US" sz="2400" dirty="0" err="1" smtClean="0">
                <a:latin typeface="Bell MT" panose="02020503060305020303" pitchFamily="18" charset="0"/>
              </a:rPr>
              <a:t>Salakhutdinov</a:t>
            </a:r>
            <a:r>
              <a:rPr lang="en-US" sz="2400" dirty="0" smtClean="0">
                <a:latin typeface="Bell MT" panose="02020503060305020303" pitchFamily="18" charset="0"/>
              </a:rPr>
              <a:t> (2008) provide an unbiased estimator for P(h*|w) calculated using stationary distribution of the Gibbs sampler.</a:t>
            </a: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BAYESIAN CONVERSATION MODEL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4254"/>
            <a:ext cx="8915400" cy="426272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Easier to Implement Bayesian Version of Model if Infrastructure necessary for Conversation + Topic Model Given</a:t>
            </a:r>
            <a:r>
              <a:rPr lang="en-US" sz="2400" dirty="0" smtClean="0">
                <a:latin typeface="Bell MT" panose="02020503060305020303" pitchFamily="18" charset="0"/>
              </a:rPr>
              <a:t>.</a:t>
            </a:r>
          </a:p>
          <a:p>
            <a:endParaRPr lang="en-US" sz="2400" dirty="0" smtClean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Replaces emission and transitions probabilities with Dirichlet priors</a:t>
            </a:r>
            <a:r>
              <a:rPr lang="en-US" sz="2400" dirty="0" smtClean="0">
                <a:latin typeface="Bell MT" panose="02020503060305020303" pitchFamily="18" charset="0"/>
              </a:rPr>
              <a:t>.</a:t>
            </a:r>
          </a:p>
          <a:p>
            <a:endParaRPr lang="en-US" sz="2400" dirty="0" smtClean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Replaces EM with Gibbs Sampling</a:t>
            </a:r>
            <a:r>
              <a:rPr lang="en-US" sz="2400" dirty="0" smtClean="0">
                <a:latin typeface="Bell MT" panose="02020503060305020303" pitchFamily="18" charset="0"/>
              </a:rPr>
              <a:t>.</a:t>
            </a:r>
          </a:p>
          <a:p>
            <a:endParaRPr lang="en-US" sz="2400" dirty="0" smtClean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Improvements observed for Unsupervised part-of-speech tagging (Goldwater and Griffiths).</a:t>
            </a: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EXPERIMENTS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285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Trained our models on set of 10,000 randomly sampled conversations with length 3 to 6.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5000 most frequent words used as vocabulary in the corpus.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Train for 100 iterations, evaluating performance on each iteration on test set and report maximum when using EM.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Smoothing Parameters are set using grid search on a development set.</a:t>
            </a: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7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Bell MT" panose="02020503060305020303" pitchFamily="18" charset="0"/>
              </a:rPr>
              <a:t>Contd..</a:t>
            </a:r>
            <a:endParaRPr lang="en-US" sz="4000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223751"/>
            <a:ext cx="8911687" cy="4228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Use 1000 samples for burn-in and take 10 samples at a lag of 100 when performing inference with Gibbs Sampling.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Taking multiple </a:t>
            </a:r>
            <a:r>
              <a:rPr lang="en-US" sz="2400" dirty="0">
                <a:latin typeface="Bell MT" panose="02020503060305020303" pitchFamily="18" charset="0"/>
              </a:rPr>
              <a:t>s</a:t>
            </a:r>
            <a:r>
              <a:rPr lang="en-US" sz="2400" dirty="0" smtClean="0">
                <a:latin typeface="Bell MT" panose="02020503060305020303" pitchFamily="18" charset="0"/>
              </a:rPr>
              <a:t>amples substantially improved performance during development.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Concentration parameters chosen in this manner were always sparse (&lt; 1) producing moderate improvement over an uninformed prior.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Bell MT" panose="02020503060305020303" pitchFamily="18" charset="0"/>
              </a:rPr>
              <a:t>QUALITATIVE EVALUATION</a:t>
            </a:r>
            <a:endParaRPr lang="en-US" sz="4000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Conversation + Topic model easiest to interpret.</a:t>
            </a:r>
          </a:p>
          <a:p>
            <a:endParaRPr lang="en-US" sz="2400" dirty="0" smtClean="0"/>
          </a:p>
          <a:p>
            <a:r>
              <a:rPr lang="en-US" sz="2400" dirty="0" smtClean="0"/>
              <a:t>10- act model has 8 acts that we found intuitive while the other 2 are used with low probability.</a:t>
            </a:r>
          </a:p>
          <a:p>
            <a:endParaRPr lang="en-US" sz="2400" dirty="0" smtClean="0"/>
          </a:p>
          <a:p>
            <a:r>
              <a:rPr lang="en-US" sz="2400" dirty="0" smtClean="0"/>
              <a:t>Conversation model whether trained by EM or Gibbs sampling suffered from inclusion of general terms and from conflation of topic and dialogue.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52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890478" cy="95999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VISUALIZATION OF MATRIX OF TRANSISTION PROBABILITES BETWEEN DIALOGUE ACTS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716" y="2133599"/>
            <a:ext cx="4137896" cy="4535509"/>
          </a:xfrm>
        </p:spPr>
        <p:txBody>
          <a:bodyPr/>
          <a:lstStyle/>
          <a:p>
            <a:r>
              <a:rPr lang="en-US" dirty="0" smtClean="0"/>
              <a:t>An arrow drawn from one act to another if probability is greater than 0.15.</a:t>
            </a:r>
          </a:p>
          <a:p>
            <a:r>
              <a:rPr lang="en-US" dirty="0" smtClean="0"/>
              <a:t>Status act gives information about what user is doing.</a:t>
            </a:r>
          </a:p>
          <a:p>
            <a:r>
              <a:rPr lang="en-US" dirty="0" smtClean="0"/>
              <a:t>Reference Broadcast consists of URL and Usernames</a:t>
            </a:r>
          </a:p>
          <a:p>
            <a:r>
              <a:rPr lang="en-US" dirty="0" smtClean="0"/>
              <a:t>Reaction is appreciation or excitement to information.</a:t>
            </a:r>
          </a:p>
          <a:p>
            <a:r>
              <a:rPr lang="en-US" dirty="0" smtClean="0"/>
              <a:t>Question to Followers represents user asking question.</a:t>
            </a:r>
          </a:p>
          <a:p>
            <a:r>
              <a:rPr lang="en-US" dirty="0" smtClean="0"/>
              <a:t>Question is response to initial post.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13" y="1584101"/>
            <a:ext cx="6452315" cy="50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088" y="64986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latin typeface="Bell MT" panose="02020503060305020303" pitchFamily="18" charset="0"/>
              </a:rPr>
              <a:t>1. </a:t>
            </a:r>
            <a:r>
              <a:rPr lang="en-US" sz="4400" b="1" dirty="0" smtClean="0">
                <a:latin typeface="Bell MT" panose="02020503060305020303" pitchFamily="18" charset="0"/>
              </a:rPr>
              <a:t>INTRODUCTION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200" dirty="0" smtClean="0">
                <a:latin typeface="Bell MT" panose="02020503060305020303" pitchFamily="18" charset="0"/>
              </a:rPr>
              <a:t>Understanding Human Conversations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088" y="2416935"/>
            <a:ext cx="8915400" cy="3777622"/>
          </a:xfrm>
        </p:spPr>
        <p:txBody>
          <a:bodyPr>
            <a:normAutofit/>
          </a:bodyPr>
          <a:lstStyle/>
          <a:p>
            <a:endParaRPr lang="en-US" sz="2400" dirty="0" smtClean="0">
              <a:latin typeface="Bell MT" panose="02020503060305020303" pitchFamily="18" charset="0"/>
            </a:endParaRPr>
          </a:p>
          <a:p>
            <a:r>
              <a:rPr lang="en-US" sz="2800" dirty="0" smtClean="0">
                <a:latin typeface="Bell MT" panose="02020503060305020303" pitchFamily="18" charset="0"/>
              </a:rPr>
              <a:t>Automatic Detection of Dialogue Structure</a:t>
            </a:r>
          </a:p>
          <a:p>
            <a:pPr marL="0" indent="0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ll MT" panose="02020503060305020303" pitchFamily="18" charset="0"/>
              </a:rPr>
              <a:t>Dialogue Acts annotates utterances with shallow discourse role (“Statement”, “Question”, “Answer”)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latin typeface="Bell MT" panose="0202050306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ll MT" panose="02020503060305020303" pitchFamily="18" charset="0"/>
              </a:rPr>
              <a:t>Used in Applications such as Conversational </a:t>
            </a:r>
            <a:r>
              <a:rPr lang="en-US" sz="2400" dirty="0">
                <a:latin typeface="Bell MT" panose="02020503060305020303" pitchFamily="18" charset="0"/>
              </a:rPr>
              <a:t>A</a:t>
            </a:r>
            <a:r>
              <a:rPr lang="en-US" sz="2400" dirty="0" smtClean="0">
                <a:latin typeface="Bell MT" panose="02020503060305020303" pitchFamily="18" charset="0"/>
              </a:rPr>
              <a:t>gents, </a:t>
            </a:r>
            <a:r>
              <a:rPr lang="en-US" sz="2400" dirty="0" smtClean="0">
                <a:latin typeface="Bell MT" panose="02020503060305020303" pitchFamily="18" charset="0"/>
              </a:rPr>
              <a:t>Dialogue Systems, Dialogue </a:t>
            </a:r>
            <a:r>
              <a:rPr lang="en-US" sz="2400" dirty="0" smtClean="0">
                <a:latin typeface="Bell MT" panose="02020503060305020303" pitchFamily="18" charset="0"/>
              </a:rPr>
              <a:t>Summarization and Flirtation Detection.</a:t>
            </a:r>
          </a:p>
        </p:txBody>
      </p:sp>
    </p:spTree>
    <p:extLst>
      <p:ext uri="{BB962C8B-B14F-4D97-AF65-F5344CB8AC3E}">
        <p14:creationId xmlns:p14="http://schemas.microsoft.com/office/powerpoint/2010/main" val="17977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WORD LIST AND EXAMPLE POSTS FOR EACH DIALOGUE ACT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41" y="2010110"/>
            <a:ext cx="10380371" cy="469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0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QUANTITATIVE EVALUATION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Measures model’s predictive power.</a:t>
            </a:r>
          </a:p>
          <a:p>
            <a:endParaRPr lang="en-US" sz="2400" dirty="0" smtClean="0"/>
          </a:p>
          <a:p>
            <a:r>
              <a:rPr lang="en-US" sz="2400" dirty="0" smtClean="0"/>
              <a:t>Test set consists of 1000 randomly selected conversations not found in the training data we generate n! permutations of the post.</a:t>
            </a:r>
          </a:p>
          <a:p>
            <a:endParaRPr lang="en-US" sz="2400" dirty="0" smtClean="0"/>
          </a:p>
          <a:p>
            <a:r>
              <a:rPr lang="en-US" sz="2400" dirty="0" smtClean="0"/>
              <a:t>Probability of each permutation is evaluated using either forward algorithm (EM) or Gibbs.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2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Contd..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We Employ Kendall’s </a:t>
            </a:r>
            <a:r>
              <a:rPr lang="el-GR" sz="2400" dirty="0" smtClean="0"/>
              <a:t>τ</a:t>
            </a:r>
            <a:r>
              <a:rPr lang="en-US" sz="2400" dirty="0" smtClean="0">
                <a:latin typeface="Bell MT" panose="02020503060305020303" pitchFamily="18" charset="0"/>
              </a:rPr>
              <a:t> to measure similarity of the max-probability permutation to the original order.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Where n+ is the number of pairs that share the same order in both permutations and n- is the number that do not.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Statistics ranges between -1 and +1, where -1 indicates inverse order and +1 indicates identical order.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A value greater than 0 indicates a positive correlation.</a:t>
            </a:r>
          </a:p>
          <a:p>
            <a:endParaRPr lang="en-US" sz="2400" dirty="0" smtClean="0">
              <a:latin typeface="Bell MT" panose="02020503060305020303" pitchFamily="18" charset="0"/>
            </a:endParaRPr>
          </a:p>
          <a:p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13" y="2889338"/>
            <a:ext cx="2941634" cy="113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9859" y="624110"/>
            <a:ext cx="10582141" cy="128089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PERFORMANCE AT PREDICTING ORDER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759" y="2126222"/>
            <a:ext cx="6273830" cy="449351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25803" y="2126221"/>
            <a:ext cx="4678808" cy="417154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 Bayesian Inference outperforms EM.</a:t>
            </a:r>
          </a:p>
          <a:p>
            <a:pPr marL="0" indent="0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Bayesian outperforms Conversation + Topic model.</a:t>
            </a: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LIKELIHOOD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1" y="1635617"/>
            <a:ext cx="5679582" cy="485489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Bayesian Method produce model with Higher Likelihood.</a:t>
            </a:r>
          </a:p>
          <a:p>
            <a:pPr marL="0" indent="0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Likelihood tends to decrease on test data as we increase the number of hidden states due to overfitting.</a:t>
            </a: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CONCLUSION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9295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Presented an approach that allows the unsupervised induction of dialogue structure.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Extended conversation sequence model to separate topic and dialogue words, resulting in an interpretable set of automatically generated dialogue acts.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Reflected Twitter’s nature as micro-blog.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Compared Bayesian inference to EM and showing clear advantage of Bayesian.</a:t>
            </a:r>
          </a:p>
          <a:p>
            <a:r>
              <a:rPr lang="en-US" sz="2400" dirty="0" smtClean="0">
                <a:latin typeface="Bell MT" panose="02020503060305020303" pitchFamily="18" charset="0"/>
              </a:rPr>
              <a:t>Collected Corpus of 1.3 Million Twitter conversation which can be used for future.</a:t>
            </a: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4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DIALOGUE ACT APPROACH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 smtClean="0">
                <a:latin typeface="Bell MT" panose="02020503060305020303" pitchFamily="18" charset="0"/>
              </a:rPr>
              <a:t>ANNOTATE TRAIN-TEST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ell MT" panose="02020503060305020303" pitchFamily="18" charset="0"/>
              </a:rPr>
              <a:t>Design of Annotation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ell MT" panose="02020503060305020303" pitchFamily="18" charset="0"/>
              </a:rPr>
              <a:t>Collection and Labeling of Corpora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ell MT" panose="02020503060305020303" pitchFamily="18" charset="0"/>
              </a:rPr>
              <a:t>Train tagger to automatically recognize dialogue acts</a:t>
            </a:r>
          </a:p>
          <a:p>
            <a:pPr marL="0" indent="0">
              <a:buNone/>
            </a:pPr>
            <a:endParaRPr lang="en-US" sz="2800" dirty="0" smtClean="0">
              <a:latin typeface="Bell MT" panose="02020503060305020303" pitchFamily="18" charset="0"/>
            </a:endParaRPr>
          </a:p>
          <a:p>
            <a:r>
              <a:rPr lang="en-US" sz="3000" dirty="0" smtClean="0">
                <a:latin typeface="Bell MT" panose="02020503060305020303" pitchFamily="18" charset="0"/>
              </a:rPr>
              <a:t>DISADVANTAGES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ell MT" panose="02020503060305020303" pitchFamily="18" charset="0"/>
              </a:rPr>
              <a:t>Slow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Bell MT" panose="02020503060305020303" pitchFamily="18" charset="0"/>
              </a:rPr>
              <a:t>Expensive</a:t>
            </a:r>
          </a:p>
          <a:p>
            <a:pPr marL="0" indent="0">
              <a:buNone/>
            </a:pPr>
            <a:endParaRPr lang="en-US" sz="2800" dirty="0" smtClean="0">
              <a:latin typeface="Bell MT" panose="02020503060305020303" pitchFamily="18" charset="0"/>
            </a:endParaRPr>
          </a:p>
          <a:p>
            <a:endParaRPr lang="en-US" sz="28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Bell MT" panose="0202050306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045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NEW APPROACH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Bell MT" panose="02020503060305020303" pitchFamily="18" charset="0"/>
              </a:rPr>
              <a:t>UNSUPERVISED CONVERSATION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ll MT" panose="02020503060305020303" pitchFamily="18" charset="0"/>
              </a:rPr>
              <a:t>Discovery of acts amounts to clustering utterances with similar conversational roles.</a:t>
            </a:r>
          </a:p>
          <a:p>
            <a:pPr marL="0" indent="0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Bell MT" panose="02020503060305020303" pitchFamily="18" charset="0"/>
              </a:rPr>
              <a:t>Allows the learning algorithm to tell us something about how people converse in new medium.</a:t>
            </a: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atin typeface="Bell MT" panose="02020503060305020303" pitchFamily="18" charset="0"/>
              </a:rPr>
              <a:t>UNSUPERVISED CONVERSATION MODELS</a:t>
            </a:r>
            <a:r>
              <a:rPr lang="en-US" dirty="0">
                <a:latin typeface="Bell MT" panose="02020503060305020303" pitchFamily="18" charset="0"/>
              </a:rPr>
              <a:t/>
            </a:r>
            <a:br>
              <a:rPr lang="en-US" dirty="0">
                <a:latin typeface="Bell MT" panose="020205030603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Bell MT" panose="02020503060305020303" pitchFamily="18" charset="0"/>
            </a:endParaRPr>
          </a:p>
          <a:p>
            <a:r>
              <a:rPr lang="en-US" sz="2400" dirty="0" err="1" smtClean="0">
                <a:latin typeface="Bell MT" panose="02020503060305020303" pitchFamily="18" charset="0"/>
              </a:rPr>
              <a:t>Woszczyna</a:t>
            </a:r>
            <a:r>
              <a:rPr lang="en-US" sz="2400" dirty="0" smtClean="0">
                <a:latin typeface="Bell MT" panose="02020503060305020303" pitchFamily="18" charset="0"/>
              </a:rPr>
              <a:t> and </a:t>
            </a:r>
            <a:r>
              <a:rPr lang="en-US" sz="2400" dirty="0" err="1" smtClean="0">
                <a:latin typeface="Bell MT" panose="02020503060305020303" pitchFamily="18" charset="0"/>
              </a:rPr>
              <a:t>Waibel</a:t>
            </a:r>
            <a:r>
              <a:rPr lang="en-US" sz="2400" dirty="0" smtClean="0">
                <a:latin typeface="Bell MT" panose="02020503060305020303" pitchFamily="18" charset="0"/>
              </a:rPr>
              <a:t> (1994) proposed Hidden Markov Model for dialogue structure in meeting domain. (Model Dialogue state at word level)</a:t>
            </a:r>
          </a:p>
          <a:p>
            <a:pPr marL="0" indent="0">
              <a:buNone/>
            </a:pPr>
            <a:endParaRPr lang="en-US" sz="2400" dirty="0" smtClean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Crook et al. (2009) use Dirichlet process mixture models to cluster utterances in to a flexible number of acts in a travel planning domain. (Did not examine sequential structure of Dialogue)</a:t>
            </a:r>
          </a:p>
        </p:txBody>
      </p:sp>
    </p:spTree>
    <p:extLst>
      <p:ext uri="{BB962C8B-B14F-4D97-AF65-F5344CB8AC3E}">
        <p14:creationId xmlns:p14="http://schemas.microsoft.com/office/powerpoint/2010/main" val="28395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Bell MT" panose="02020503060305020303" pitchFamily="18" charset="0"/>
              </a:rPr>
              <a:t>2.</a:t>
            </a:r>
            <a:r>
              <a:rPr lang="en-US" sz="4000" b="1" dirty="0" smtClean="0">
                <a:latin typeface="Bell MT" panose="02020503060305020303" pitchFamily="18" charset="0"/>
              </a:rPr>
              <a:t>DATA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Bell MT" panose="02020503060305020303" pitchFamily="18" charset="0"/>
              </a:rPr>
              <a:t>Corpus of 1.3 Million Conversation.</a:t>
            </a:r>
          </a:p>
          <a:p>
            <a:endParaRPr lang="en-US" sz="2800" dirty="0" smtClean="0">
              <a:latin typeface="Bell MT" panose="02020503060305020303" pitchFamily="18" charset="0"/>
            </a:endParaRPr>
          </a:p>
          <a:p>
            <a:r>
              <a:rPr lang="en-US" sz="2800" dirty="0" smtClean="0">
                <a:latin typeface="Bell MT" panose="02020503060305020303" pitchFamily="18" charset="0"/>
              </a:rPr>
              <a:t>Twitter posts are restricted to 140 characters max.</a:t>
            </a:r>
          </a:p>
          <a:p>
            <a:endParaRPr lang="en-US" sz="2800" dirty="0" smtClean="0">
              <a:latin typeface="Bell MT" panose="02020503060305020303" pitchFamily="18" charset="0"/>
            </a:endParaRPr>
          </a:p>
          <a:p>
            <a:r>
              <a:rPr lang="en-US" sz="2800" dirty="0" smtClean="0">
                <a:latin typeface="Bell MT" panose="02020503060305020303" pitchFamily="18" charset="0"/>
              </a:rPr>
              <a:t>Twitter API provides link from each reply to the post it is responding to, allowing accurate thread construction.</a:t>
            </a:r>
          </a:p>
          <a:p>
            <a:endParaRPr lang="en-US" sz="2800" dirty="0">
              <a:latin typeface="Bell MT" panose="02020503060305020303" pitchFamily="18" charset="0"/>
            </a:endParaRPr>
          </a:p>
          <a:p>
            <a:r>
              <a:rPr lang="en-US" sz="2800" dirty="0" smtClean="0">
                <a:latin typeface="Bell MT" panose="02020503060305020303" pitchFamily="18" charset="0"/>
              </a:rPr>
              <a:t>37% Posts on Twitter are conversational in nature.</a:t>
            </a:r>
          </a:p>
          <a:p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4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DATA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latin typeface="Bell MT" panose="02020503060305020303" pitchFamily="18" charset="0"/>
              </a:rPr>
              <a:t>Used Publicly Available API.</a:t>
            </a:r>
          </a:p>
          <a:p>
            <a:endParaRPr lang="en-US" sz="2800" dirty="0" smtClean="0">
              <a:latin typeface="Bell MT" panose="02020503060305020303" pitchFamily="18" charset="0"/>
            </a:endParaRPr>
          </a:p>
          <a:p>
            <a:r>
              <a:rPr lang="en-US" sz="2800" dirty="0" smtClean="0">
                <a:latin typeface="Bell MT" panose="02020503060305020303" pitchFamily="18" charset="0"/>
              </a:rPr>
              <a:t>Retained posts that were in reply to some other post.</a:t>
            </a:r>
          </a:p>
          <a:p>
            <a:endParaRPr lang="en-US" sz="2800" dirty="0" smtClean="0">
              <a:latin typeface="Bell MT" panose="02020503060305020303" pitchFamily="18" charset="0"/>
            </a:endParaRPr>
          </a:p>
          <a:p>
            <a:r>
              <a:rPr lang="en-US" sz="2800" dirty="0" smtClean="0">
                <a:latin typeface="Bell MT" panose="02020503060305020303" pitchFamily="18" charset="0"/>
              </a:rPr>
              <a:t>Removed Non-English Conversation using Filter.</a:t>
            </a:r>
          </a:p>
          <a:p>
            <a:endParaRPr lang="en-US" sz="2800" dirty="0" smtClean="0">
              <a:latin typeface="Bell MT" panose="02020503060305020303" pitchFamily="18" charset="0"/>
            </a:endParaRPr>
          </a:p>
          <a:p>
            <a:r>
              <a:rPr lang="en-US" sz="2800" dirty="0" smtClean="0">
                <a:latin typeface="Bell MT" panose="02020503060305020303" pitchFamily="18" charset="0"/>
              </a:rPr>
              <a:t>Each Conversation contains 2 to 243 post.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CHALLENGES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302" y="1715335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Bell MT" panose="02020503060305020303" pitchFamily="18" charset="0"/>
              </a:rPr>
              <a:t>Twitter’s noisy style makes processing Twitter text more difficult than other domains.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Posts are often highly ungrammatical and filled with spelling errors.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 smtClean="0">
                <a:latin typeface="Bell MT" panose="02020503060305020303" pitchFamily="18" charset="0"/>
              </a:rPr>
              <a:t>Ran </a:t>
            </a:r>
            <a:r>
              <a:rPr lang="en-US" sz="2400" dirty="0" err="1" smtClean="0">
                <a:latin typeface="Bell MT" panose="02020503060305020303" pitchFamily="18" charset="0"/>
              </a:rPr>
              <a:t>Jclusters</a:t>
            </a:r>
            <a:r>
              <a:rPr lang="en-US" sz="2400" dirty="0" smtClean="0">
                <a:latin typeface="Bell MT" panose="02020503060305020303" pitchFamily="18" charset="0"/>
              </a:rPr>
              <a:t> word clustering Algorithm and observed.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24347"/>
              </p:ext>
            </p:extLst>
          </p:nvPr>
        </p:nvGraphicFramePr>
        <p:xfrm>
          <a:off x="2592925" y="510082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Correct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Used in Conversations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COMING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COMMING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YOUR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YUHR, YUR, UR,YHUR,</a:t>
                      </a:r>
                      <a:r>
                        <a:rPr lang="en-US" baseline="0" dirty="0" smtClean="0">
                          <a:latin typeface="Bell MT" panose="02020503060305020303" pitchFamily="18" charset="0"/>
                        </a:rPr>
                        <a:t> YOUUR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ABOUT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ABT, BOU, ABOUR,ABUT,BOWT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8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ell MT" panose="02020503060305020303" pitchFamily="18" charset="0"/>
              </a:rPr>
              <a:t>Conversation Length vs Frequency</a:t>
            </a:r>
            <a:endParaRPr lang="en-US" sz="4000" b="1" dirty="0">
              <a:latin typeface="Bell MT" panose="020205030603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715" y="2034862"/>
            <a:ext cx="7830355" cy="40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1286</TotalTime>
  <Words>1018</Words>
  <Application>Microsoft Office PowerPoint</Application>
  <PresentationFormat>Widescreen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Bell MT</vt:lpstr>
      <vt:lpstr>Century Gothic</vt:lpstr>
      <vt:lpstr>Tahoma</vt:lpstr>
      <vt:lpstr>Wingdings 3</vt:lpstr>
      <vt:lpstr>Wisp</vt:lpstr>
      <vt:lpstr>Unsupervised Modeling of Twitter Conversations</vt:lpstr>
      <vt:lpstr>1. INTRODUCTION  Understanding Human Conversations </vt:lpstr>
      <vt:lpstr>DIALOGUE ACT APPROACH</vt:lpstr>
      <vt:lpstr>NEW APPROACH</vt:lpstr>
      <vt:lpstr>UNSUPERVISED CONVERSATION MODELS </vt:lpstr>
      <vt:lpstr>2.DATA</vt:lpstr>
      <vt:lpstr>DATA</vt:lpstr>
      <vt:lpstr>CHALLENGES</vt:lpstr>
      <vt:lpstr>Conversation Length vs Frequency</vt:lpstr>
      <vt:lpstr>3. DIALOGUE ANALYSIS</vt:lpstr>
      <vt:lpstr>CONVERSATION MODEL</vt:lpstr>
      <vt:lpstr>EM CONVERSATION MODEL</vt:lpstr>
      <vt:lpstr>CONVERSATION + TOPIC MODEL</vt:lpstr>
      <vt:lpstr>ESTIMATING LIKELIHOOD ON HELD-OUT DATA</vt:lpstr>
      <vt:lpstr>BAYESIAN CONVERSATION MODEL</vt:lpstr>
      <vt:lpstr>EXPERIMENTS</vt:lpstr>
      <vt:lpstr>Contd..</vt:lpstr>
      <vt:lpstr>QUALITATIVE EVALUATION</vt:lpstr>
      <vt:lpstr>VISUALIZATION OF MATRIX OF TRANSISTION PROBABILITES BETWEEN DIALOGUE ACTS </vt:lpstr>
      <vt:lpstr>WORD LIST AND EXAMPLE POSTS FOR EACH DIALOGUE ACT</vt:lpstr>
      <vt:lpstr>QUANTITATIVE EVALUATION</vt:lpstr>
      <vt:lpstr>Contd..</vt:lpstr>
      <vt:lpstr>PERFORMANCE AT PREDICTING ORDER</vt:lpstr>
      <vt:lpstr>LIKELIHOOD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Modeling of Twitter Conversations</dc:title>
  <dc:creator>ANIRUDH PILLAI</dc:creator>
  <cp:lastModifiedBy>ANIRUDH PILLAI</cp:lastModifiedBy>
  <cp:revision>73</cp:revision>
  <dcterms:created xsi:type="dcterms:W3CDTF">2016-02-22T03:32:13Z</dcterms:created>
  <dcterms:modified xsi:type="dcterms:W3CDTF">2016-02-24T22:00:47Z</dcterms:modified>
</cp:coreProperties>
</file>