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9f9fe151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9f9fe151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9f9fe151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9f9fe151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9f9fe15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9f9fe15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9fa92a60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9fa92a60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9fa92a60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9fa92a60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b124ee48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b124ee48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9fa92a60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9fa92a60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9f9fe151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9f9fe151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9f9fe151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9f9fe151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9f9fe1510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9f9fe1510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9f9fe1510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9f9fe1510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9f9fe1510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9f9fe1510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0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From Rules to Reasoning: Empowering LLMs for Effective Hate Speech Moderation</a:t>
            </a:r>
            <a:endParaRPr b="0" sz="3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latin typeface="Arial"/>
              <a:ea typeface="Arial"/>
              <a:cs typeface="Arial"/>
              <a:sym typeface="Arial"/>
            </a:endParaRPr>
          </a:p>
        </p:txBody>
      </p:sp>
      <p:sp>
        <p:nvSpPr>
          <p:cNvPr id="87" name="Google Shape;87;p13"/>
          <p:cNvSpPr txBox="1"/>
          <p:nvPr/>
        </p:nvSpPr>
        <p:spPr>
          <a:xfrm>
            <a:off x="324625" y="4168925"/>
            <a:ext cx="87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Lato"/>
                <a:ea typeface="Lato"/>
                <a:cs typeface="Lato"/>
                <a:sym typeface="Lato"/>
              </a:rPr>
              <a:t>Anirudh Ravi Kumar,  Arihant Banthia, Avantika Singh, Sharanya Kumari Shivakumar, </a:t>
            </a:r>
            <a:r>
              <a:rPr b="1" lang="en">
                <a:solidFill>
                  <a:schemeClr val="accent1"/>
                </a:solidFill>
                <a:latin typeface="Lato"/>
                <a:ea typeface="Lato"/>
                <a:cs typeface="Lato"/>
                <a:sym typeface="Lato"/>
              </a:rPr>
              <a:t>Vishnu</a:t>
            </a:r>
            <a:r>
              <a:rPr b="1" lang="en">
                <a:solidFill>
                  <a:schemeClr val="accent1"/>
                </a:solidFill>
                <a:latin typeface="Lato"/>
                <a:ea typeface="Lato"/>
                <a:cs typeface="Lato"/>
                <a:sym typeface="Lato"/>
              </a:rPr>
              <a:t> Shetty Belanje</a:t>
            </a:r>
            <a:endParaRPr b="1">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nvSpPr>
        <p:spPr>
          <a:xfrm>
            <a:off x="696125" y="640825"/>
            <a:ext cx="614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D0D0D"/>
                </a:solidFill>
                <a:latin typeface="Raleway"/>
                <a:ea typeface="Raleway"/>
                <a:cs typeface="Raleway"/>
                <a:sym typeface="Raleway"/>
              </a:rPr>
              <a:t>Phi-1_5</a:t>
            </a:r>
            <a:endParaRPr b="1" sz="2400">
              <a:solidFill>
                <a:srgbClr val="0D0D0D"/>
              </a:solidFill>
              <a:latin typeface="Raleway"/>
              <a:ea typeface="Raleway"/>
              <a:cs typeface="Raleway"/>
              <a:sym typeface="Raleway"/>
            </a:endParaRPr>
          </a:p>
        </p:txBody>
      </p:sp>
      <p:sp>
        <p:nvSpPr>
          <p:cNvPr id="144" name="Google Shape;144;p22"/>
          <p:cNvSpPr txBox="1"/>
          <p:nvPr/>
        </p:nvSpPr>
        <p:spPr>
          <a:xfrm>
            <a:off x="330150" y="2819225"/>
            <a:ext cx="84837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0D0D0D"/>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rgbClr val="0D0D0D"/>
              </a:buClr>
              <a:buSzPts val="1200"/>
              <a:buFont typeface="Lato"/>
              <a:buChar char="●"/>
            </a:pPr>
            <a:r>
              <a:rPr lang="en">
                <a:solidFill>
                  <a:srgbClr val="0D0D0D"/>
                </a:solidFill>
                <a:highlight>
                  <a:srgbClr val="FFFFFF"/>
                </a:highlight>
                <a:latin typeface="Lato"/>
                <a:ea typeface="Lato"/>
                <a:cs typeface="Lato"/>
                <a:sym typeface="Lato"/>
              </a:rPr>
              <a:t>From the above table, we can see that Few Shot Retrieval method has an F1 score of 69% on HateXplain while the other methods have lower scores. Similar trend can be observed across the other datasets.</a:t>
            </a:r>
            <a:endParaRPr>
              <a:solidFill>
                <a:srgbClr val="0D0D0D"/>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rgbClr val="0D0D0D"/>
              </a:buClr>
              <a:buSzPts val="1200"/>
              <a:buFont typeface="Lato"/>
              <a:buChar char="●"/>
            </a:pPr>
            <a:r>
              <a:rPr lang="en">
                <a:solidFill>
                  <a:srgbClr val="0D0D0D"/>
                </a:solidFill>
                <a:highlight>
                  <a:schemeClr val="lt1"/>
                </a:highlight>
                <a:latin typeface="Lato"/>
                <a:ea typeface="Lato"/>
                <a:cs typeface="Lato"/>
                <a:sym typeface="Lato"/>
              </a:rPr>
              <a:t>Zero-Shot prompting also shows remarkable results, emphasizing the model’s inherent capability to accurately interpret and classify content without specific training. </a:t>
            </a:r>
            <a:endParaRPr>
              <a:solidFill>
                <a:srgbClr val="0D0D0D"/>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a:solidFill>
                <a:srgbClr val="0D0D0D"/>
              </a:solidFill>
              <a:highlight>
                <a:srgbClr val="FFFFFF"/>
              </a:highlight>
              <a:latin typeface="Lato"/>
              <a:ea typeface="Lato"/>
              <a:cs typeface="Lato"/>
              <a:sym typeface="Lato"/>
            </a:endParaRPr>
          </a:p>
        </p:txBody>
      </p:sp>
      <p:sp>
        <p:nvSpPr>
          <p:cNvPr id="145" name="Google Shape;145;p22"/>
          <p:cNvSpPr txBox="1"/>
          <p:nvPr/>
        </p:nvSpPr>
        <p:spPr>
          <a:xfrm>
            <a:off x="0" y="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Results</a:t>
            </a:r>
            <a:endParaRPr/>
          </a:p>
        </p:txBody>
      </p:sp>
      <p:pic>
        <p:nvPicPr>
          <p:cNvPr id="146" name="Google Shape;146;p22"/>
          <p:cNvPicPr preferRelativeResize="0"/>
          <p:nvPr/>
        </p:nvPicPr>
        <p:blipFill>
          <a:blip r:embed="rId3">
            <a:alphaModFix/>
          </a:blip>
          <a:stretch>
            <a:fillRect/>
          </a:stretch>
        </p:blipFill>
        <p:spPr>
          <a:xfrm>
            <a:off x="49275" y="1423525"/>
            <a:ext cx="9017298" cy="110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732650" y="663650"/>
            <a:ext cx="614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D0D0D"/>
                </a:solidFill>
                <a:latin typeface="Raleway"/>
                <a:ea typeface="Raleway"/>
                <a:cs typeface="Raleway"/>
                <a:sym typeface="Raleway"/>
              </a:rPr>
              <a:t>Phi-2</a:t>
            </a:r>
            <a:endParaRPr b="1" sz="2400">
              <a:solidFill>
                <a:srgbClr val="0D0D0D"/>
              </a:solidFill>
              <a:latin typeface="Raleway"/>
              <a:ea typeface="Raleway"/>
              <a:cs typeface="Raleway"/>
              <a:sym typeface="Raleway"/>
            </a:endParaRPr>
          </a:p>
        </p:txBody>
      </p:sp>
      <p:sp>
        <p:nvSpPr>
          <p:cNvPr id="152" name="Google Shape;152;p23"/>
          <p:cNvSpPr txBox="1"/>
          <p:nvPr/>
        </p:nvSpPr>
        <p:spPr>
          <a:xfrm>
            <a:off x="427850" y="2755850"/>
            <a:ext cx="84942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D0D0D"/>
              </a:buClr>
              <a:buSzPts val="1400"/>
              <a:buFont typeface="Lato"/>
              <a:buChar char="●"/>
            </a:pPr>
            <a:r>
              <a:rPr lang="en">
                <a:solidFill>
                  <a:srgbClr val="0D0D0D"/>
                </a:solidFill>
                <a:highlight>
                  <a:srgbClr val="FFFFFF"/>
                </a:highlight>
                <a:latin typeface="Lato"/>
                <a:ea typeface="Lato"/>
                <a:cs typeface="Lato"/>
                <a:sym typeface="Lato"/>
              </a:rPr>
              <a:t>Even </a:t>
            </a:r>
            <a:r>
              <a:rPr lang="en">
                <a:solidFill>
                  <a:srgbClr val="0D0D0D"/>
                </a:solidFill>
                <a:highlight>
                  <a:srgbClr val="FFFFFF"/>
                </a:highlight>
                <a:latin typeface="Lato"/>
                <a:ea typeface="Lato"/>
                <a:cs typeface="Lato"/>
                <a:sym typeface="Lato"/>
              </a:rPr>
              <a:t>though Phi-2 performs worse than Phi1.5 across all the datasets, we can see that Few-Shot Retrieval method outperformed all other methods.</a:t>
            </a:r>
            <a:endParaRPr>
              <a:solidFill>
                <a:srgbClr val="0D0D0D"/>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0D0D0D"/>
              </a:buClr>
              <a:buSzPts val="1400"/>
              <a:buFont typeface="Lato"/>
              <a:buChar char="●"/>
            </a:pPr>
            <a:r>
              <a:rPr lang="en">
                <a:solidFill>
                  <a:srgbClr val="0D0D0D"/>
                </a:solidFill>
                <a:highlight>
                  <a:srgbClr val="FFFFFF"/>
                </a:highlight>
                <a:latin typeface="Lato"/>
                <a:ea typeface="Lato"/>
                <a:cs typeface="Lato"/>
                <a:sym typeface="Lato"/>
              </a:rPr>
              <a:t>Further, the results show that Few-Shot Retrieval in Phi 2 for Jigsaw is 59.23%  is  almost similar to Zero shot retrieval in Phi1.5 for Jigsaw.</a:t>
            </a:r>
            <a:endParaRPr>
              <a:solidFill>
                <a:srgbClr val="0D0D0D"/>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0D0D0D"/>
              </a:buClr>
              <a:buSzPts val="1400"/>
              <a:buFont typeface="Lato"/>
              <a:buChar char="●"/>
            </a:pPr>
            <a:r>
              <a:rPr lang="en">
                <a:solidFill>
                  <a:srgbClr val="0D0D0D"/>
                </a:solidFill>
                <a:highlight>
                  <a:srgbClr val="FFFFFF"/>
                </a:highlight>
                <a:latin typeface="Lato"/>
                <a:ea typeface="Lato"/>
                <a:cs typeface="Lato"/>
                <a:sym typeface="Lato"/>
              </a:rPr>
              <a:t>Similar patterns as Phi-1_5 suggests that Few-Shot Retrieval gives an advantage to the model in reasoning and recognising hate speech.</a:t>
            </a:r>
            <a:endParaRPr>
              <a:solidFill>
                <a:srgbClr val="0D0D0D"/>
              </a:solidFill>
              <a:highlight>
                <a:srgbClr val="FFFFFF"/>
              </a:highlight>
              <a:latin typeface="Lato"/>
              <a:ea typeface="Lato"/>
              <a:cs typeface="Lato"/>
              <a:sym typeface="Lato"/>
            </a:endParaRPr>
          </a:p>
        </p:txBody>
      </p:sp>
      <p:pic>
        <p:nvPicPr>
          <p:cNvPr id="153" name="Google Shape;153;p23"/>
          <p:cNvPicPr preferRelativeResize="0"/>
          <p:nvPr/>
        </p:nvPicPr>
        <p:blipFill>
          <a:blip r:embed="rId3">
            <a:alphaModFix/>
          </a:blip>
          <a:stretch>
            <a:fillRect/>
          </a:stretch>
        </p:blipFill>
        <p:spPr>
          <a:xfrm>
            <a:off x="66550" y="1370150"/>
            <a:ext cx="8932224" cy="1099075"/>
          </a:xfrm>
          <a:prstGeom prst="rect">
            <a:avLst/>
          </a:prstGeom>
          <a:noFill/>
          <a:ln>
            <a:noFill/>
          </a:ln>
        </p:spPr>
      </p:pic>
      <p:sp>
        <p:nvSpPr>
          <p:cNvPr id="154" name="Google Shape;154;p23"/>
          <p:cNvSpPr txBox="1"/>
          <p:nvPr/>
        </p:nvSpPr>
        <p:spPr>
          <a:xfrm>
            <a:off x="0" y="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02125" y="603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Mistral-7B</a:t>
            </a:r>
            <a:endParaRPr sz="2400"/>
          </a:p>
        </p:txBody>
      </p:sp>
      <p:sp>
        <p:nvSpPr>
          <p:cNvPr id="160" name="Google Shape;160;p24"/>
          <p:cNvSpPr txBox="1"/>
          <p:nvPr/>
        </p:nvSpPr>
        <p:spPr>
          <a:xfrm>
            <a:off x="321125" y="2659175"/>
            <a:ext cx="82116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0D0D0D"/>
              </a:solidFill>
              <a:highlight>
                <a:srgbClr val="CE9178"/>
              </a:highlight>
              <a:latin typeface="Lato"/>
              <a:ea typeface="Lato"/>
              <a:cs typeface="Lato"/>
              <a:sym typeface="Lato"/>
            </a:endParaRPr>
          </a:p>
          <a:p>
            <a:pPr indent="-304800" lvl="0" marL="457200" rtl="0" algn="l">
              <a:lnSpc>
                <a:spcPct val="115000"/>
              </a:lnSpc>
              <a:spcBef>
                <a:spcPts val="0"/>
              </a:spcBef>
              <a:spcAft>
                <a:spcPts val="0"/>
              </a:spcAft>
              <a:buClr>
                <a:srgbClr val="0D0D0D"/>
              </a:buClr>
              <a:buSzPts val="1200"/>
              <a:buFont typeface="Lato"/>
              <a:buChar char="●"/>
            </a:pPr>
            <a:r>
              <a:rPr lang="en">
                <a:solidFill>
                  <a:srgbClr val="0D0D0D"/>
                </a:solidFill>
                <a:highlight>
                  <a:srgbClr val="FFFFFF"/>
                </a:highlight>
                <a:latin typeface="Lato"/>
                <a:ea typeface="Lato"/>
                <a:cs typeface="Lato"/>
                <a:sym typeface="Lato"/>
              </a:rPr>
              <a:t>Mistral, being the biggest model considered and currently one of the best open-source LLMs, performs much better than Phi-1.5 and Phi-2 across all the datasets with the considered prompting methodologies.</a:t>
            </a:r>
            <a:endParaRPr>
              <a:solidFill>
                <a:srgbClr val="0D0D0D"/>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rgbClr val="0D0D0D"/>
              </a:buClr>
              <a:buSzPts val="1200"/>
              <a:buFont typeface="Lato"/>
              <a:buChar char="●"/>
            </a:pPr>
            <a:r>
              <a:rPr lang="en">
                <a:solidFill>
                  <a:srgbClr val="0D0D0D"/>
                </a:solidFill>
                <a:highlight>
                  <a:srgbClr val="FFFFFF"/>
                </a:highlight>
                <a:latin typeface="Lato"/>
                <a:ea typeface="Lato"/>
                <a:cs typeface="Lato"/>
                <a:sym typeface="Lato"/>
              </a:rPr>
              <a:t>Few-Shot Retrieval has the best accuracy and F1 scores of 55% and 71% respectively across all the datasets in comparison to the other prompting methodologies in the case of Mistral 7B.</a:t>
            </a:r>
            <a:endParaRPr>
              <a:solidFill>
                <a:srgbClr val="0D0D0D"/>
              </a:solidFill>
              <a:highlight>
                <a:srgbClr val="FFFFFF"/>
              </a:highlight>
              <a:latin typeface="Lato"/>
              <a:ea typeface="Lato"/>
              <a:cs typeface="Lato"/>
              <a:sym typeface="Lato"/>
            </a:endParaRPr>
          </a:p>
        </p:txBody>
      </p:sp>
      <p:pic>
        <p:nvPicPr>
          <p:cNvPr id="161" name="Google Shape;161;p24"/>
          <p:cNvPicPr preferRelativeResize="0"/>
          <p:nvPr/>
        </p:nvPicPr>
        <p:blipFill>
          <a:blip r:embed="rId3">
            <a:alphaModFix/>
          </a:blip>
          <a:stretch>
            <a:fillRect/>
          </a:stretch>
        </p:blipFill>
        <p:spPr>
          <a:xfrm>
            <a:off x="93350" y="1291250"/>
            <a:ext cx="8889923" cy="1093875"/>
          </a:xfrm>
          <a:prstGeom prst="rect">
            <a:avLst/>
          </a:prstGeom>
          <a:noFill/>
          <a:ln>
            <a:noFill/>
          </a:ln>
        </p:spPr>
      </p:pic>
      <p:sp>
        <p:nvSpPr>
          <p:cNvPr id="162" name="Google Shape;162;p24"/>
          <p:cNvSpPr txBox="1"/>
          <p:nvPr/>
        </p:nvSpPr>
        <p:spPr>
          <a:xfrm>
            <a:off x="0" y="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7650" y="55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a:t>
            </a:r>
            <a:endParaRPr/>
          </a:p>
        </p:txBody>
      </p:sp>
      <p:sp>
        <p:nvSpPr>
          <p:cNvPr id="168" name="Google Shape;168;p25"/>
          <p:cNvSpPr txBox="1"/>
          <p:nvPr>
            <p:ph idx="1" type="body"/>
          </p:nvPr>
        </p:nvSpPr>
        <p:spPr>
          <a:xfrm>
            <a:off x="729450" y="1360525"/>
            <a:ext cx="7688700" cy="29796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Clr>
                <a:srgbClr val="0D0D0D"/>
              </a:buClr>
              <a:buSzPct val="100000"/>
              <a:buChar char="●"/>
            </a:pPr>
            <a:r>
              <a:rPr lang="en" sz="1400">
                <a:solidFill>
                  <a:srgbClr val="0D0D0D"/>
                </a:solidFill>
              </a:rPr>
              <a:t>We introduce an architecture leveraging few-shot retrieval, which enhances LLM performance by selecting exemplars closely related to the prompt. This approach effectively overcomes the hurdles of in-context retrieval, limited context windows, and the complexity of managing diverse rules. </a:t>
            </a:r>
            <a:endParaRPr sz="1400">
              <a:solidFill>
                <a:srgbClr val="0D0D0D"/>
              </a:solidFill>
            </a:endParaRPr>
          </a:p>
          <a:p>
            <a:pPr indent="-310832" lvl="0" marL="457200" rtl="0" algn="l">
              <a:spcBef>
                <a:spcPts val="0"/>
              </a:spcBef>
              <a:spcAft>
                <a:spcPts val="0"/>
              </a:spcAft>
              <a:buClr>
                <a:srgbClr val="0D0D0D"/>
              </a:buClr>
              <a:buSzPct val="100000"/>
              <a:buChar char="●"/>
            </a:pPr>
            <a:r>
              <a:rPr lang="en" sz="1400">
                <a:solidFill>
                  <a:srgbClr val="0D0D0D"/>
                </a:solidFill>
              </a:rPr>
              <a:t>Our experiments demonstrate that this method surpasses zero-shot, few-shot and analogical prompting  techniques in various models across benchmark datasets.</a:t>
            </a:r>
            <a:endParaRPr sz="1400">
              <a:solidFill>
                <a:srgbClr val="0D0D0D"/>
              </a:solidFill>
            </a:endParaRPr>
          </a:p>
          <a:p>
            <a:pPr indent="0" lvl="0" marL="0" rtl="0" algn="l">
              <a:spcBef>
                <a:spcPts val="1200"/>
              </a:spcBef>
              <a:spcAft>
                <a:spcPts val="0"/>
              </a:spcAft>
              <a:buNone/>
            </a:pPr>
            <a:r>
              <a:rPr lang="en" sz="1400">
                <a:solidFill>
                  <a:srgbClr val="0D0D0D"/>
                </a:solidFill>
              </a:rPr>
              <a:t>In the future we aim to explore these two avenues with regards to LLMs and Hate Speech detection:</a:t>
            </a:r>
            <a:endParaRPr sz="1400">
              <a:solidFill>
                <a:srgbClr val="0D0D0D"/>
              </a:solidFill>
            </a:endParaRPr>
          </a:p>
          <a:p>
            <a:pPr indent="-310832" lvl="0" marL="457200" rtl="0" algn="l">
              <a:spcBef>
                <a:spcPts val="1200"/>
              </a:spcBef>
              <a:spcAft>
                <a:spcPts val="0"/>
              </a:spcAft>
              <a:buClr>
                <a:srgbClr val="0D0D0D"/>
              </a:buClr>
              <a:buSzPct val="100000"/>
              <a:buChar char="●"/>
            </a:pPr>
            <a:r>
              <a:rPr lang="en" sz="1400">
                <a:solidFill>
                  <a:srgbClr val="0D0D0D"/>
                </a:solidFill>
              </a:rPr>
              <a:t>Broader Application: Exploring the application of our framework to other areas of content moderation beyond hate speech, such as misinformation and online harassment.</a:t>
            </a:r>
            <a:endParaRPr sz="1400">
              <a:solidFill>
                <a:srgbClr val="0D0D0D"/>
              </a:solidFill>
            </a:endParaRPr>
          </a:p>
          <a:p>
            <a:pPr indent="-310832" lvl="0" marL="457200" rtl="0" algn="l">
              <a:spcBef>
                <a:spcPts val="0"/>
              </a:spcBef>
              <a:spcAft>
                <a:spcPts val="0"/>
              </a:spcAft>
              <a:buClr>
                <a:srgbClr val="0D0D0D"/>
              </a:buClr>
              <a:buSzPct val="100000"/>
              <a:buChar char="●"/>
            </a:pPr>
            <a:r>
              <a:rPr lang="en" sz="1400">
                <a:solidFill>
                  <a:srgbClr val="0D0D0D"/>
                </a:solidFill>
              </a:rPr>
              <a:t>Technical Enhancements: Advancing the retrieval mechanism to dynamically adapt to evolving language use and hate speech patterns on social media platforms.</a:t>
            </a:r>
            <a:endParaRPr sz="1400">
              <a:solidFill>
                <a:srgbClr val="0D0D0D"/>
              </a:solidFill>
              <a:highlight>
                <a:srgbClr val="FFFFFF"/>
              </a:highlight>
            </a:endParaRPr>
          </a:p>
          <a:p>
            <a:pPr indent="0" lvl="0" marL="0" rtl="0" algn="just">
              <a:lnSpc>
                <a:spcPct val="150000"/>
              </a:lnSpc>
              <a:spcBef>
                <a:spcPts val="0"/>
              </a:spcBef>
              <a:spcAft>
                <a:spcPts val="0"/>
              </a:spcAft>
              <a:buNone/>
            </a:pPr>
            <a:r>
              <a:t/>
            </a:r>
            <a:endParaRPr>
              <a:solidFill>
                <a:srgbClr val="0D0D0D"/>
              </a:solidFill>
              <a:highlight>
                <a:srgbClr val="FFFFFF"/>
              </a:highlight>
              <a:latin typeface="Arial"/>
              <a:ea typeface="Arial"/>
              <a:cs typeface="Arial"/>
              <a:sym typeface="Arial"/>
            </a:endParaRPr>
          </a:p>
          <a:p>
            <a:pPr indent="0" lvl="0" marL="0" rtl="0" algn="just">
              <a:spcBef>
                <a:spcPts val="1200"/>
              </a:spcBef>
              <a:spcAft>
                <a:spcPts val="1200"/>
              </a:spcAft>
              <a:buNone/>
            </a:pPr>
            <a:r>
              <a:t/>
            </a:r>
            <a:endParaRPr>
              <a:solidFill>
                <a:srgbClr val="0D0D0D"/>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72500" y="578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r>
              <a:rPr lang="en"/>
              <a:t>Description</a:t>
            </a:r>
            <a:endParaRPr/>
          </a:p>
        </p:txBody>
      </p:sp>
      <p:sp>
        <p:nvSpPr>
          <p:cNvPr id="93" name="Google Shape;93;p14"/>
          <p:cNvSpPr txBox="1"/>
          <p:nvPr>
            <p:ph idx="1" type="body"/>
          </p:nvPr>
        </p:nvSpPr>
        <p:spPr>
          <a:xfrm>
            <a:off x="729450" y="1480425"/>
            <a:ext cx="8018400" cy="345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0D0D0D"/>
              </a:solidFill>
              <a:latin typeface="Arial"/>
              <a:ea typeface="Arial"/>
              <a:cs typeface="Arial"/>
              <a:sym typeface="Arial"/>
            </a:endParaRPr>
          </a:p>
          <a:p>
            <a:pPr indent="-311150" lvl="0" marL="457200" rtl="0" algn="l">
              <a:spcBef>
                <a:spcPts val="1200"/>
              </a:spcBef>
              <a:spcAft>
                <a:spcPts val="0"/>
              </a:spcAft>
              <a:buClr>
                <a:schemeClr val="dk2"/>
              </a:buClr>
              <a:buSzPts val="1300"/>
              <a:buChar char="●"/>
            </a:pPr>
            <a:r>
              <a:rPr lang="en">
                <a:solidFill>
                  <a:schemeClr val="dk2"/>
                </a:solidFill>
              </a:rPr>
              <a:t>Hate speech presents a significant challenge for LLMs, often triggering unsafe responses due to their inability to apply logic beyond their training data.</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 LLMs face significant </a:t>
            </a:r>
            <a:r>
              <a:rPr b="1" lang="en">
                <a:solidFill>
                  <a:schemeClr val="dk2"/>
                </a:solidFill>
              </a:rPr>
              <a:t>challenges in accurately retrieving context</a:t>
            </a:r>
            <a:r>
              <a:rPr lang="en">
                <a:solidFill>
                  <a:schemeClr val="dk2"/>
                </a:solidFill>
              </a:rPr>
              <a:t> from large sets of rules for hate speech detection, leading to performance issues.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 complexity of managing </a:t>
            </a:r>
            <a:r>
              <a:rPr b="1" lang="en">
                <a:solidFill>
                  <a:schemeClr val="dk2"/>
                </a:solidFill>
              </a:rPr>
              <a:t>small context window</a:t>
            </a:r>
            <a:r>
              <a:rPr lang="en">
                <a:solidFill>
                  <a:schemeClr val="dk2"/>
                </a:solidFill>
              </a:rPr>
              <a:t> of an alongside a </a:t>
            </a:r>
            <a:r>
              <a:rPr b="1" lang="en">
                <a:solidFill>
                  <a:schemeClr val="dk2"/>
                </a:solidFill>
              </a:rPr>
              <a:t>diverse set of rules</a:t>
            </a:r>
            <a:r>
              <a:rPr lang="en">
                <a:solidFill>
                  <a:schemeClr val="dk2"/>
                </a:solidFill>
              </a:rPr>
              <a:t> exacerbates the difficulty in moderating content effectively.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Addressing the intricacies of reasoning within models requires an innovative approach that simplifies rule retrieval and enhances hate speech detection efficiency.</a:t>
            </a:r>
            <a:endParaRPr>
              <a:solidFill>
                <a:schemeClr val="dk2"/>
              </a:solidFill>
            </a:endParaRPr>
          </a:p>
          <a:p>
            <a:pPr indent="-311150" lvl="0" marL="457200" rtl="0" algn="just">
              <a:spcBef>
                <a:spcPts val="0"/>
              </a:spcBef>
              <a:spcAft>
                <a:spcPts val="0"/>
              </a:spcAft>
              <a:buClr>
                <a:srgbClr val="0D0D0D"/>
              </a:buClr>
              <a:buSzPts val="1300"/>
              <a:buFont typeface="Arial"/>
              <a:buChar char="●"/>
            </a:pPr>
            <a:r>
              <a:rPr lang="en">
                <a:solidFill>
                  <a:srgbClr val="0D0D0D"/>
                </a:solidFill>
                <a:latin typeface="Arial"/>
                <a:ea typeface="Arial"/>
                <a:cs typeface="Arial"/>
                <a:sym typeface="Arial"/>
              </a:rPr>
              <a:t>To address the problem, we propose an architecture based on the few-shot retrieval, aiming to refine LLMs' hate speech detection, enhance online safety and inclusivity, and improve detection precision.</a:t>
            </a:r>
            <a:endParaRPr>
              <a:solidFill>
                <a:srgbClr val="0D0D0D"/>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61475" y="570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99" name="Google Shape;99;p15"/>
          <p:cNvPicPr preferRelativeResize="0"/>
          <p:nvPr/>
        </p:nvPicPr>
        <p:blipFill>
          <a:blip r:embed="rId3">
            <a:alphaModFix/>
          </a:blip>
          <a:stretch>
            <a:fillRect/>
          </a:stretch>
        </p:blipFill>
        <p:spPr>
          <a:xfrm>
            <a:off x="827050" y="1619250"/>
            <a:ext cx="7445450" cy="267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41400"/>
            <a:ext cx="7688700" cy="47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r>
              <a:rPr lang="en"/>
              <a:t>: Datasets</a:t>
            </a:r>
            <a:endParaRPr/>
          </a:p>
        </p:txBody>
      </p:sp>
      <p:sp>
        <p:nvSpPr>
          <p:cNvPr id="105" name="Google Shape;105;p16"/>
          <p:cNvSpPr txBox="1"/>
          <p:nvPr/>
        </p:nvSpPr>
        <p:spPr>
          <a:xfrm>
            <a:off x="436525" y="1442450"/>
            <a:ext cx="8436600" cy="3549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D0D0D"/>
              </a:buClr>
              <a:buSzPts val="1300"/>
              <a:buFont typeface="Lato"/>
              <a:buChar char="●"/>
            </a:pPr>
            <a:r>
              <a:rPr b="1" lang="en" sz="1300">
                <a:solidFill>
                  <a:srgbClr val="0D0D0D"/>
                </a:solidFill>
                <a:latin typeface="Lato"/>
                <a:ea typeface="Lato"/>
                <a:cs typeface="Lato"/>
                <a:sym typeface="Lato"/>
              </a:rPr>
              <a:t>HateXplain (Mathew et al., 2020)</a:t>
            </a:r>
            <a:endParaRPr b="1"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Toxic: 8,000 (train) / 1,000 (validation) / 1,000 (test)</a:t>
            </a:r>
            <a:endParaRPr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Non-Toxic: 6,000 (train) / 781 (validation) / 782 (test)</a:t>
            </a:r>
            <a:endParaRPr sz="1300">
              <a:solidFill>
                <a:srgbClr val="0D0D0D"/>
              </a:solidFill>
              <a:latin typeface="Lato"/>
              <a:ea typeface="Lato"/>
              <a:cs typeface="Lato"/>
              <a:sym typeface="Lato"/>
            </a:endParaRPr>
          </a:p>
          <a:p>
            <a:pPr indent="-311150" lvl="0" marL="457200" rtl="0" algn="l">
              <a:spcBef>
                <a:spcPts val="0"/>
              </a:spcBef>
              <a:spcAft>
                <a:spcPts val="0"/>
              </a:spcAft>
              <a:buClr>
                <a:srgbClr val="0D0D0D"/>
              </a:buClr>
              <a:buSzPts val="1300"/>
              <a:buFont typeface="Lato"/>
              <a:buChar char="●"/>
            </a:pPr>
            <a:r>
              <a:rPr b="1" lang="en" sz="1300">
                <a:solidFill>
                  <a:srgbClr val="0D0D0D"/>
                </a:solidFill>
                <a:latin typeface="Lato"/>
                <a:ea typeface="Lato"/>
                <a:cs typeface="Lato"/>
                <a:sym typeface="Lato"/>
              </a:rPr>
              <a:t>Jigsaw (Clarke et al., 2023)</a:t>
            </a:r>
            <a:endParaRPr b="1"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Toxic: 1,405 (train) / 100 (validation) / 712 (test)</a:t>
            </a:r>
            <a:endParaRPr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Non-Toxic: 158,000 (train) / 1,000 (validation) / 63,000 (test)</a:t>
            </a:r>
            <a:endParaRPr sz="1300">
              <a:solidFill>
                <a:srgbClr val="0D0D0D"/>
              </a:solidFill>
              <a:latin typeface="Lato"/>
              <a:ea typeface="Lato"/>
              <a:cs typeface="Lato"/>
              <a:sym typeface="Lato"/>
            </a:endParaRPr>
          </a:p>
          <a:p>
            <a:pPr indent="-311150" lvl="0" marL="457200" rtl="0" algn="l">
              <a:spcBef>
                <a:spcPts val="0"/>
              </a:spcBef>
              <a:spcAft>
                <a:spcPts val="0"/>
              </a:spcAft>
              <a:buClr>
                <a:srgbClr val="0D0D0D"/>
              </a:buClr>
              <a:buSzPts val="1300"/>
              <a:buFont typeface="Lato"/>
              <a:buChar char="●"/>
            </a:pPr>
            <a:r>
              <a:rPr b="1" lang="en" sz="1300">
                <a:solidFill>
                  <a:srgbClr val="0D0D0D"/>
                </a:solidFill>
                <a:latin typeface="Lato"/>
                <a:ea typeface="Lato"/>
                <a:cs typeface="Lato"/>
                <a:sym typeface="Lato"/>
              </a:rPr>
              <a:t>Contextual Abuse Dataset (Vidgen et al., 2021)</a:t>
            </a:r>
            <a:endParaRPr b="1"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Toxic: 1,353 (train) / 513 (validation) / 428 (test)</a:t>
            </a:r>
            <a:endParaRPr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Non-Toxic: 12,000 (train) / 4,000 (validation) / 4,000 (test)</a:t>
            </a:r>
            <a:endParaRPr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chemeClr val="dk1"/>
                </a:solidFill>
                <a:latin typeface="Lato"/>
                <a:ea typeface="Lato"/>
                <a:cs typeface="Lato"/>
                <a:sym typeface="Lato"/>
              </a:rPr>
              <a:t>Adaptation Strategy: </a:t>
            </a:r>
            <a:r>
              <a:rPr lang="en" sz="1300">
                <a:solidFill>
                  <a:srgbClr val="0D0D0D"/>
                </a:solidFill>
                <a:latin typeface="Lato"/>
                <a:ea typeface="Lato"/>
                <a:cs typeface="Lato"/>
                <a:sym typeface="Lato"/>
              </a:rPr>
              <a:t>Merging specific labels within each dataset to fit into binary categories (Toxic/Non-Toxic) for uniform analysis.</a:t>
            </a:r>
            <a:endParaRPr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b="1" lang="en" sz="1300">
                <a:solidFill>
                  <a:schemeClr val="accent3"/>
                </a:solidFill>
                <a:latin typeface="Lato"/>
                <a:ea typeface="Lato"/>
                <a:cs typeface="Lato"/>
                <a:sym typeface="Lato"/>
              </a:rPr>
              <a:t>Training Set:</a:t>
            </a:r>
            <a:r>
              <a:rPr lang="en" sz="1300">
                <a:solidFill>
                  <a:schemeClr val="accent3"/>
                </a:solidFill>
                <a:latin typeface="Lato"/>
                <a:ea typeface="Lato"/>
                <a:cs typeface="Lato"/>
                <a:sym typeface="Lato"/>
              </a:rPr>
              <a:t> </a:t>
            </a:r>
            <a:r>
              <a:rPr lang="en" sz="1300">
                <a:solidFill>
                  <a:srgbClr val="0D0D0D"/>
                </a:solidFill>
                <a:latin typeface="Lato"/>
                <a:ea typeface="Lato"/>
                <a:cs typeface="Lato"/>
                <a:sym typeface="Lato"/>
              </a:rPr>
              <a:t>Serves as an exemplar database to inform the model with similar instances for accurate predictions.</a:t>
            </a:r>
            <a:endParaRPr sz="1300">
              <a:solidFill>
                <a:srgbClr val="0D0D0D"/>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b="1" lang="en" sz="1300">
                <a:solidFill>
                  <a:schemeClr val="accent3"/>
                </a:solidFill>
                <a:latin typeface="Lato"/>
                <a:ea typeface="Lato"/>
                <a:cs typeface="Lato"/>
                <a:sym typeface="Lato"/>
              </a:rPr>
              <a:t>Test Set:</a:t>
            </a:r>
            <a:r>
              <a:rPr lang="en" sz="1300">
                <a:solidFill>
                  <a:schemeClr val="accent1"/>
                </a:solidFill>
                <a:latin typeface="Lato"/>
                <a:ea typeface="Lato"/>
                <a:cs typeface="Lato"/>
                <a:sym typeface="Lato"/>
              </a:rPr>
              <a:t> </a:t>
            </a:r>
            <a:r>
              <a:rPr lang="en" sz="1300">
                <a:solidFill>
                  <a:srgbClr val="0D0D0D"/>
                </a:solidFill>
                <a:latin typeface="Lato"/>
                <a:ea typeface="Lato"/>
                <a:cs typeface="Lato"/>
                <a:sym typeface="Lato"/>
              </a:rPr>
              <a:t>Utilized to measure the model’s precision in distinguishing toxic from non-toxic messages.</a:t>
            </a:r>
            <a:endParaRPr sz="1300">
              <a:solidFill>
                <a:srgbClr val="0D0D0D"/>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41400"/>
            <a:ext cx="7688700" cy="47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r>
              <a:rPr lang="en"/>
              <a:t>: Models</a:t>
            </a:r>
            <a:endParaRPr/>
          </a:p>
        </p:txBody>
      </p:sp>
      <p:sp>
        <p:nvSpPr>
          <p:cNvPr id="111" name="Google Shape;111;p17"/>
          <p:cNvSpPr txBox="1"/>
          <p:nvPr/>
        </p:nvSpPr>
        <p:spPr>
          <a:xfrm>
            <a:off x="303675" y="1385525"/>
            <a:ext cx="8559900" cy="3501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D0D0D"/>
              </a:buClr>
              <a:buSzPts val="1300"/>
              <a:buFont typeface="Lato"/>
              <a:buChar char="●"/>
            </a:pPr>
            <a:r>
              <a:rPr b="1" lang="en" sz="1300">
                <a:solidFill>
                  <a:srgbClr val="0D0D0D"/>
                </a:solidFill>
                <a:latin typeface="Lato"/>
                <a:ea typeface="Lato"/>
                <a:cs typeface="Lato"/>
                <a:sym typeface="Lato"/>
              </a:rPr>
              <a:t>Phi-1.5 (Li et al., 2023)</a:t>
            </a:r>
            <a:endParaRPr b="1"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Parameters: 1.5 Billion</a:t>
            </a:r>
            <a:endParaRPr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Exceptional at recognizing complex language patterns and nuances. Ideal for tasks requiring intricate language understanding.</a:t>
            </a:r>
            <a:endParaRPr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Designed for fine-grained language tasks, such as detecting subtle forms of hate speech.</a:t>
            </a:r>
            <a:endParaRPr sz="1300">
              <a:solidFill>
                <a:srgbClr val="0D0D0D"/>
              </a:solidFill>
              <a:latin typeface="Lato"/>
              <a:ea typeface="Lato"/>
              <a:cs typeface="Lato"/>
              <a:sym typeface="Lato"/>
            </a:endParaRPr>
          </a:p>
          <a:p>
            <a:pPr indent="-311150" lvl="0" marL="457200" rtl="0" algn="l">
              <a:spcBef>
                <a:spcPts val="0"/>
              </a:spcBef>
              <a:spcAft>
                <a:spcPts val="0"/>
              </a:spcAft>
              <a:buClr>
                <a:srgbClr val="0D0D0D"/>
              </a:buClr>
              <a:buSzPts val="1300"/>
              <a:buFont typeface="Lato"/>
              <a:buChar char="●"/>
            </a:pPr>
            <a:r>
              <a:rPr b="1" lang="en" sz="1300">
                <a:solidFill>
                  <a:srgbClr val="0D0D0D"/>
                </a:solidFill>
                <a:latin typeface="Lato"/>
                <a:ea typeface="Lato"/>
                <a:cs typeface="Lato"/>
                <a:sym typeface="Lato"/>
              </a:rPr>
              <a:t>Phi-2 (Li et al., 2023)</a:t>
            </a:r>
            <a:endParaRPr b="1"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Parameters: 3 Billion</a:t>
            </a:r>
            <a:endParaRPr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Builds upon Phi-1.5 with a more extensive training dataset and an increased focus on attributes critical for hate speech detection.</a:t>
            </a:r>
            <a:endParaRPr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Enhanced capability in identifying a broader range of hate speech through through advanced data interpretation.</a:t>
            </a:r>
            <a:endParaRPr sz="1300">
              <a:solidFill>
                <a:srgbClr val="0D0D0D"/>
              </a:solidFill>
              <a:latin typeface="Lato"/>
              <a:ea typeface="Lato"/>
              <a:cs typeface="Lato"/>
              <a:sym typeface="Lato"/>
            </a:endParaRPr>
          </a:p>
          <a:p>
            <a:pPr indent="-311150" lvl="0" marL="457200" rtl="0" algn="l">
              <a:spcBef>
                <a:spcPts val="0"/>
              </a:spcBef>
              <a:spcAft>
                <a:spcPts val="0"/>
              </a:spcAft>
              <a:buClr>
                <a:srgbClr val="0D0D0D"/>
              </a:buClr>
              <a:buSzPts val="1300"/>
              <a:buFont typeface="Lato"/>
              <a:buChar char="●"/>
            </a:pPr>
            <a:r>
              <a:rPr b="1" lang="en" sz="1300">
                <a:solidFill>
                  <a:srgbClr val="0D0D0D"/>
                </a:solidFill>
                <a:latin typeface="Lato"/>
                <a:ea typeface="Lato"/>
                <a:cs typeface="Lato"/>
                <a:sym typeface="Lato"/>
              </a:rPr>
              <a:t>Mistral-7B (Jiang et al., 2023)</a:t>
            </a:r>
            <a:endParaRPr b="1"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Parameters: 7 Billion</a:t>
            </a:r>
            <a:endParaRPr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Significantly advanced in understanding complex and contextual language use.</a:t>
            </a:r>
            <a:endParaRPr sz="1300">
              <a:solidFill>
                <a:srgbClr val="0D0D0D"/>
              </a:solidFill>
              <a:latin typeface="Lato"/>
              <a:ea typeface="Lato"/>
              <a:cs typeface="Lato"/>
              <a:sym typeface="Lato"/>
            </a:endParaRPr>
          </a:p>
          <a:p>
            <a:pPr indent="-311150" lvl="1" marL="9144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Its profound comprehension aids in effectively navigating the vast spectrum of hate speech.</a:t>
            </a:r>
            <a:endParaRPr sz="1300">
              <a:solidFill>
                <a:srgbClr val="0D0D0D"/>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541400"/>
            <a:ext cx="7688700" cy="47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t>
            </a:r>
            <a:r>
              <a:rPr lang="en"/>
              <a:t>al Design</a:t>
            </a:r>
            <a:endParaRPr/>
          </a:p>
        </p:txBody>
      </p:sp>
      <p:sp>
        <p:nvSpPr>
          <p:cNvPr id="117" name="Google Shape;117;p18"/>
          <p:cNvSpPr txBox="1"/>
          <p:nvPr/>
        </p:nvSpPr>
        <p:spPr>
          <a:xfrm>
            <a:off x="294175" y="1304925"/>
            <a:ext cx="85314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Experiment 1:</a:t>
            </a:r>
            <a:r>
              <a:rPr b="1" lang="en" sz="1800">
                <a:solidFill>
                  <a:schemeClr val="accent1"/>
                </a:solidFill>
                <a:latin typeface="Lato"/>
                <a:ea typeface="Lato"/>
                <a:cs typeface="Lato"/>
                <a:sym typeface="Lato"/>
              </a:rPr>
              <a:t> </a:t>
            </a:r>
            <a:r>
              <a:rPr b="1" lang="en" sz="1800">
                <a:solidFill>
                  <a:schemeClr val="accent3"/>
                </a:solidFill>
                <a:latin typeface="Lato"/>
                <a:ea typeface="Lato"/>
                <a:cs typeface="Lato"/>
                <a:sym typeface="Lato"/>
              </a:rPr>
              <a:t>Zero-Shot Prompting</a:t>
            </a:r>
            <a:endParaRPr b="1" sz="1800">
              <a:solidFill>
                <a:schemeClr val="accent3"/>
              </a:solidFill>
              <a:latin typeface="Lato"/>
              <a:ea typeface="Lato"/>
              <a:cs typeface="Lato"/>
              <a:sym typeface="Lato"/>
            </a:endParaRPr>
          </a:p>
          <a:p>
            <a:pPr indent="0" lvl="0" marL="0" rtl="0" algn="l">
              <a:spcBef>
                <a:spcPts val="0"/>
              </a:spcBef>
              <a:spcAft>
                <a:spcPts val="0"/>
              </a:spcAft>
              <a:buNone/>
            </a:pPr>
            <a:r>
              <a:t/>
            </a:r>
            <a:endParaRPr b="1" sz="1300">
              <a:solidFill>
                <a:srgbClr val="0D0D0D"/>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Objective:</a:t>
            </a:r>
            <a:r>
              <a:rPr lang="en" sz="1300">
                <a:solidFill>
                  <a:srgbClr val="0D0D0D"/>
                </a:solidFill>
                <a:latin typeface="Lato"/>
                <a:ea typeface="Lato"/>
                <a:cs typeface="Lato"/>
                <a:sym typeface="Lato"/>
              </a:rPr>
              <a:t> Examine the inherent ability of LLMs to detect hate speech based solely on their pre-existing knowledge.</a:t>
            </a:r>
            <a:endParaRPr sz="1300">
              <a:solidFill>
                <a:srgbClr val="0D0D0D"/>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Sample Prompt: </a:t>
            </a:r>
            <a:endParaRPr b="1"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Significance:</a:t>
            </a:r>
            <a:endParaRPr b="1" sz="1300">
              <a:solidFill>
                <a:srgbClr val="0D0D0D"/>
              </a:solidFill>
              <a:latin typeface="Lato"/>
              <a:ea typeface="Lato"/>
              <a:cs typeface="Lato"/>
              <a:sym typeface="Lato"/>
            </a:endParaRPr>
          </a:p>
          <a:p>
            <a:pPr indent="0" lvl="0" marL="0" rtl="0" algn="l">
              <a:spcBef>
                <a:spcPts val="0"/>
              </a:spcBef>
              <a:spcAft>
                <a:spcPts val="0"/>
              </a:spcAft>
              <a:buNone/>
            </a:pPr>
            <a:r>
              <a:rPr lang="en" sz="1300">
                <a:solidFill>
                  <a:srgbClr val="0D0D0D"/>
                </a:solidFill>
                <a:latin typeface="Lato"/>
                <a:ea typeface="Lato"/>
                <a:cs typeface="Lato"/>
                <a:sym typeface="Lato"/>
              </a:rPr>
              <a:t>To uncover the baseline performance and limitations of LLMs in complex reasoning and classification tasks like hate speech detection.</a:t>
            </a:r>
            <a:endParaRPr sz="1300">
              <a:solidFill>
                <a:srgbClr val="0D0D0D"/>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sp>
        <p:nvSpPr>
          <p:cNvPr id="118" name="Google Shape;118;p18"/>
          <p:cNvSpPr/>
          <p:nvPr/>
        </p:nvSpPr>
        <p:spPr>
          <a:xfrm>
            <a:off x="666750" y="2343150"/>
            <a:ext cx="7924800" cy="166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Given the definition of hate speech as any form of communication in speech, writing, or behavior that attacks or uses pejorative or discriminatory language with reference to a person or a group based on who they are—specifically their religion, ethnicity, nationality, race, color, descent, gender, or other identity factor—classify the following sentence.</a:t>
            </a:r>
            <a:endParaRPr i="1" sz="1000">
              <a:solidFill>
                <a:schemeClr val="accent3"/>
              </a:solidFill>
              <a:latin typeface="Lato"/>
              <a:ea typeface="Lato"/>
              <a:cs typeface="Lato"/>
              <a:sym typeface="Lato"/>
            </a:endParaRPr>
          </a:p>
          <a:p>
            <a:pPr indent="0" lvl="0" marL="0" rtl="0" algn="l">
              <a:spcBef>
                <a:spcPts val="0"/>
              </a:spcBef>
              <a:spcAft>
                <a:spcPts val="0"/>
              </a:spcAft>
              <a:buNone/>
            </a:pPr>
            <a:r>
              <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Hate speech includes but is not limited to promoting, spreading, or inciting hatred, discrimination, or hostility against a group or individuals belonging to the group. Please classify the sentence as either "Toxic" if it constitutes hate speech, or "Non-Toxic" if it does not.</a:t>
            </a:r>
            <a:endParaRPr i="1" sz="1000">
              <a:solidFill>
                <a:schemeClr val="accent3"/>
              </a:solidFill>
              <a:latin typeface="Lato"/>
              <a:ea typeface="Lato"/>
              <a:cs typeface="Lato"/>
              <a:sym typeface="Lato"/>
            </a:endParaRPr>
          </a:p>
          <a:p>
            <a:pPr indent="0" lvl="0" marL="0" rtl="0" algn="l">
              <a:spcBef>
                <a:spcPts val="0"/>
              </a:spcBef>
              <a:spcAft>
                <a:spcPts val="0"/>
              </a:spcAft>
              <a:buNone/>
            </a:pPr>
            <a:r>
              <a:t/>
            </a:r>
            <a:endParaRPr i="1" sz="1000">
              <a:latin typeface="Lato"/>
              <a:ea typeface="Lato"/>
              <a:cs typeface="Lato"/>
              <a:sym typeface="Lato"/>
            </a:endParaRPr>
          </a:p>
          <a:p>
            <a:pPr indent="0" lvl="0" marL="0" rtl="0" algn="l">
              <a:spcBef>
                <a:spcPts val="0"/>
              </a:spcBef>
              <a:spcAft>
                <a:spcPts val="0"/>
              </a:spcAft>
              <a:buNone/>
            </a:pPr>
            <a:r>
              <a:rPr i="1" lang="en" sz="1000">
                <a:solidFill>
                  <a:schemeClr val="dk1"/>
                </a:solidFill>
                <a:latin typeface="Lato"/>
                <a:ea typeface="Lato"/>
                <a:cs typeface="Lato"/>
                <a:sym typeface="Lato"/>
              </a:rPr>
              <a:t>Input: {input_sentence}</a:t>
            </a:r>
            <a:endParaRPr i="1" sz="1000">
              <a:solidFill>
                <a:schemeClr val="dk1"/>
              </a:solidFill>
              <a:latin typeface="Lato"/>
              <a:ea typeface="Lato"/>
              <a:cs typeface="Lato"/>
              <a:sym typeface="Lato"/>
            </a:endParaRPr>
          </a:p>
          <a:p>
            <a:pPr indent="0" lvl="0" marL="0" rtl="0" algn="l">
              <a:spcBef>
                <a:spcPts val="0"/>
              </a:spcBef>
              <a:spcAft>
                <a:spcPts val="0"/>
              </a:spcAft>
              <a:buNone/>
            </a:pPr>
            <a:r>
              <a:rPr i="1" lang="en" sz="1000">
                <a:solidFill>
                  <a:schemeClr val="dk1"/>
                </a:solidFill>
                <a:latin typeface="Lato"/>
                <a:ea typeface="Lato"/>
                <a:cs typeface="Lato"/>
                <a:sym typeface="Lato"/>
              </a:rPr>
              <a:t>Response:</a:t>
            </a:r>
            <a:endParaRPr i="1" sz="1000">
              <a:solidFill>
                <a:schemeClr val="dk1"/>
              </a:solidFill>
              <a:latin typeface="Lato"/>
              <a:ea typeface="Lato"/>
              <a:cs typeface="Lato"/>
              <a:sym typeface="Lato"/>
            </a:endParaRPr>
          </a:p>
          <a:p>
            <a:pPr indent="0" lvl="0" marL="0" rtl="0" algn="ctr">
              <a:spcBef>
                <a:spcPts val="0"/>
              </a:spcBef>
              <a:spcAft>
                <a:spcPts val="0"/>
              </a:spcAft>
              <a:buNone/>
            </a:pPr>
            <a:r>
              <a:t/>
            </a:r>
            <a:endParaRPr sz="5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541400"/>
            <a:ext cx="7688700" cy="47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Design</a:t>
            </a:r>
            <a:endParaRPr/>
          </a:p>
        </p:txBody>
      </p:sp>
      <p:sp>
        <p:nvSpPr>
          <p:cNvPr id="124" name="Google Shape;124;p19"/>
          <p:cNvSpPr txBox="1"/>
          <p:nvPr/>
        </p:nvSpPr>
        <p:spPr>
          <a:xfrm>
            <a:off x="294175" y="1304925"/>
            <a:ext cx="8531400" cy="37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Experiment 2:</a:t>
            </a:r>
            <a:r>
              <a:rPr b="1" lang="en" sz="1800">
                <a:solidFill>
                  <a:schemeClr val="accent1"/>
                </a:solidFill>
                <a:latin typeface="Lato"/>
                <a:ea typeface="Lato"/>
                <a:cs typeface="Lato"/>
                <a:sym typeface="Lato"/>
              </a:rPr>
              <a:t> </a:t>
            </a:r>
            <a:r>
              <a:rPr b="1" lang="en" sz="1800">
                <a:solidFill>
                  <a:schemeClr val="accent3"/>
                </a:solidFill>
                <a:latin typeface="Lato"/>
                <a:ea typeface="Lato"/>
                <a:cs typeface="Lato"/>
                <a:sym typeface="Lato"/>
              </a:rPr>
              <a:t>Few-Shot Prompting</a:t>
            </a:r>
            <a:endParaRPr b="1" sz="1800">
              <a:solidFill>
                <a:schemeClr val="accent3"/>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Objective:</a:t>
            </a:r>
            <a:r>
              <a:rPr lang="en" sz="1300">
                <a:solidFill>
                  <a:srgbClr val="0D0D0D"/>
                </a:solidFill>
                <a:latin typeface="Lato"/>
                <a:ea typeface="Lato"/>
                <a:cs typeface="Lato"/>
                <a:sym typeface="Lato"/>
              </a:rPr>
              <a:t> </a:t>
            </a:r>
            <a:r>
              <a:rPr lang="en" sz="1300">
                <a:solidFill>
                  <a:srgbClr val="0D0D0D"/>
                </a:solidFill>
                <a:latin typeface="Lato"/>
                <a:ea typeface="Lato"/>
                <a:cs typeface="Lato"/>
                <a:sym typeface="Lato"/>
              </a:rPr>
              <a:t>Assess how providing a small number of curated examples influences the LLMs' accuracy in hate speech detection.</a:t>
            </a:r>
            <a:endParaRPr sz="1300">
              <a:solidFill>
                <a:srgbClr val="0D0D0D"/>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Sample Prompt: </a:t>
            </a:r>
            <a:endParaRPr b="1"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Significance:</a:t>
            </a:r>
            <a:endParaRPr b="1" sz="1300">
              <a:solidFill>
                <a:srgbClr val="0D0D0D"/>
              </a:solidFill>
              <a:latin typeface="Lato"/>
              <a:ea typeface="Lato"/>
              <a:cs typeface="Lato"/>
              <a:sym typeface="Lato"/>
            </a:endParaRPr>
          </a:p>
          <a:p>
            <a:pPr indent="0" lvl="0" marL="0" rtl="0" algn="l">
              <a:spcBef>
                <a:spcPts val="0"/>
              </a:spcBef>
              <a:spcAft>
                <a:spcPts val="0"/>
              </a:spcAft>
              <a:buNone/>
            </a:pPr>
            <a:r>
              <a:rPr lang="en" sz="1300">
                <a:solidFill>
                  <a:srgbClr val="0D0D0D"/>
                </a:solidFill>
                <a:latin typeface="Lato"/>
                <a:ea typeface="Lato"/>
                <a:cs typeface="Lato"/>
                <a:sym typeface="Lato"/>
              </a:rPr>
              <a:t>Highlight the effectiveness of few-shot learning in enhancing LLMs' detection capabilities, offering a contrast to zero-shot learning outcomes.</a:t>
            </a:r>
            <a:endParaRPr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sp>
        <p:nvSpPr>
          <p:cNvPr id="125" name="Google Shape;125;p19"/>
          <p:cNvSpPr/>
          <p:nvPr/>
        </p:nvSpPr>
        <p:spPr>
          <a:xfrm>
            <a:off x="666750" y="2486025"/>
            <a:ext cx="7924800" cy="19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Based on the examples given, determine if the provided sentence constitutes hate speech. Hate speech is defined as any communication in speech, writing, or behavior that attacks or uses pejorative or discriminatory language with reference to a person or a group based on attributes such as their religion, ethnicity, nationality, race, color, descent, gender, or other identity factors. Classify the sentence as "Toxic" if it constitutes hate speech, or "Non-Toxic" if it does not:</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Examples</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 "Agree but races reversed. Africans are literally dependent on white everywhere on earth." -&gt; Toxic</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 "Black Margaret Sanger, is that you" -&gt; Non-Toxic</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Please use the above knowledge to classify the below sentence as "Toxic" or "Non-Toxic". Do not hallucinate.</a:t>
            </a:r>
            <a:endParaRPr i="1" sz="1000">
              <a:solidFill>
                <a:schemeClr val="accent3"/>
              </a:solidFill>
              <a:latin typeface="Lato"/>
              <a:ea typeface="Lato"/>
              <a:cs typeface="Lato"/>
              <a:sym typeface="Lato"/>
            </a:endParaRPr>
          </a:p>
          <a:p>
            <a:pPr indent="0" lvl="0" marL="0" rtl="0" algn="l">
              <a:spcBef>
                <a:spcPts val="0"/>
              </a:spcBef>
              <a:spcAft>
                <a:spcPts val="0"/>
              </a:spcAft>
              <a:buNone/>
            </a:pPr>
            <a:r>
              <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dk1"/>
                </a:solidFill>
                <a:latin typeface="Lato"/>
                <a:ea typeface="Lato"/>
                <a:cs typeface="Lato"/>
                <a:sym typeface="Lato"/>
              </a:rPr>
              <a:t>Input: {input_sentence}</a:t>
            </a:r>
            <a:endParaRPr i="1" sz="1000">
              <a:solidFill>
                <a:schemeClr val="dk1"/>
              </a:solidFill>
              <a:latin typeface="Lato"/>
              <a:ea typeface="Lato"/>
              <a:cs typeface="Lato"/>
              <a:sym typeface="Lato"/>
            </a:endParaRPr>
          </a:p>
          <a:p>
            <a:pPr indent="0" lvl="0" marL="0" rtl="0" algn="l">
              <a:spcBef>
                <a:spcPts val="0"/>
              </a:spcBef>
              <a:spcAft>
                <a:spcPts val="0"/>
              </a:spcAft>
              <a:buNone/>
            </a:pPr>
            <a:r>
              <a:rPr i="1" lang="en" sz="1000">
                <a:solidFill>
                  <a:schemeClr val="dk1"/>
                </a:solidFill>
                <a:latin typeface="Lato"/>
                <a:ea typeface="Lato"/>
                <a:cs typeface="Lato"/>
                <a:sym typeface="Lato"/>
              </a:rPr>
              <a:t>Response:</a:t>
            </a:r>
            <a:endParaRPr i="1" sz="1000">
              <a:solidFill>
                <a:schemeClr val="dk1"/>
              </a:solidFill>
              <a:latin typeface="Lato"/>
              <a:ea typeface="Lato"/>
              <a:cs typeface="Lato"/>
              <a:sym typeface="Lato"/>
            </a:endParaRPr>
          </a:p>
          <a:p>
            <a:pPr indent="0" lvl="0" marL="0" rtl="0" algn="l">
              <a:spcBef>
                <a:spcPts val="0"/>
              </a:spcBef>
              <a:spcAft>
                <a:spcPts val="0"/>
              </a:spcAft>
              <a:buNone/>
            </a:pPr>
            <a:r>
              <a:t/>
            </a:r>
            <a:endParaRPr i="1" sz="1000">
              <a:solidFill>
                <a:schemeClr val="dk1"/>
              </a:solidFill>
              <a:latin typeface="Lato"/>
              <a:ea typeface="Lato"/>
              <a:cs typeface="Lato"/>
              <a:sym typeface="Lato"/>
            </a:endParaRPr>
          </a:p>
          <a:p>
            <a:pPr indent="0" lvl="0" marL="0" rtl="0" algn="ctr">
              <a:spcBef>
                <a:spcPts val="0"/>
              </a:spcBef>
              <a:spcAft>
                <a:spcPts val="0"/>
              </a:spcAft>
              <a:buNone/>
            </a:pPr>
            <a:r>
              <a:t/>
            </a:r>
            <a:endParaRPr sz="5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541400"/>
            <a:ext cx="7688700" cy="47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Design</a:t>
            </a:r>
            <a:endParaRPr/>
          </a:p>
        </p:txBody>
      </p:sp>
      <p:sp>
        <p:nvSpPr>
          <p:cNvPr id="131" name="Google Shape;131;p20"/>
          <p:cNvSpPr txBox="1"/>
          <p:nvPr/>
        </p:nvSpPr>
        <p:spPr>
          <a:xfrm>
            <a:off x="294175" y="1304925"/>
            <a:ext cx="8531400" cy="3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Experiment 3:</a:t>
            </a:r>
            <a:r>
              <a:rPr b="1" lang="en" sz="1800">
                <a:solidFill>
                  <a:schemeClr val="accent1"/>
                </a:solidFill>
                <a:latin typeface="Lato"/>
                <a:ea typeface="Lato"/>
                <a:cs typeface="Lato"/>
                <a:sym typeface="Lato"/>
              </a:rPr>
              <a:t> </a:t>
            </a:r>
            <a:r>
              <a:rPr b="1" lang="en" sz="1800">
                <a:solidFill>
                  <a:schemeClr val="accent3"/>
                </a:solidFill>
                <a:latin typeface="Lato"/>
                <a:ea typeface="Lato"/>
                <a:cs typeface="Lato"/>
                <a:sym typeface="Lato"/>
              </a:rPr>
              <a:t>Analogical</a:t>
            </a:r>
            <a:r>
              <a:rPr b="1" lang="en" sz="1800">
                <a:solidFill>
                  <a:schemeClr val="accent3"/>
                </a:solidFill>
                <a:latin typeface="Lato"/>
                <a:ea typeface="Lato"/>
                <a:cs typeface="Lato"/>
                <a:sym typeface="Lato"/>
              </a:rPr>
              <a:t> Prompting </a:t>
            </a:r>
            <a:endParaRPr b="1" sz="500">
              <a:solidFill>
                <a:schemeClr val="accent3"/>
              </a:solidFill>
              <a:latin typeface="Lato"/>
              <a:ea typeface="Lato"/>
              <a:cs typeface="Lato"/>
              <a:sym typeface="Lato"/>
            </a:endParaRPr>
          </a:p>
          <a:p>
            <a:pPr indent="0" lvl="0" marL="0" rtl="0" algn="l">
              <a:spcBef>
                <a:spcPts val="0"/>
              </a:spcBef>
              <a:spcAft>
                <a:spcPts val="0"/>
              </a:spcAft>
              <a:buNone/>
            </a:pPr>
            <a:r>
              <a:t/>
            </a:r>
            <a:endParaRPr b="1" sz="500">
              <a:solidFill>
                <a:schemeClr val="accent3"/>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Objective:</a:t>
            </a:r>
            <a:r>
              <a:rPr lang="en" sz="1300">
                <a:solidFill>
                  <a:srgbClr val="0D0D0D"/>
                </a:solidFill>
                <a:latin typeface="Lato"/>
                <a:ea typeface="Lato"/>
                <a:cs typeface="Lato"/>
                <a:sym typeface="Lato"/>
              </a:rPr>
              <a:t> </a:t>
            </a:r>
            <a:r>
              <a:rPr lang="en" sz="1300">
                <a:solidFill>
                  <a:srgbClr val="0D0D0D"/>
                </a:solidFill>
                <a:latin typeface="Lato"/>
                <a:ea typeface="Lato"/>
                <a:cs typeface="Lato"/>
                <a:sym typeface="Lato"/>
              </a:rPr>
              <a:t>Draws on analogical reasoning from psychology, encouraging LLMs to generate relevant experiences or knowledge akin to human problem-solving. It self generates relevant examples to the given prompt.</a:t>
            </a:r>
            <a:endParaRPr sz="1300">
              <a:solidFill>
                <a:srgbClr val="0D0D0D"/>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Sample Prompt: </a:t>
            </a:r>
            <a:endParaRPr b="1"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Significance:</a:t>
            </a:r>
            <a:endParaRPr b="1" sz="1300">
              <a:solidFill>
                <a:srgbClr val="0D0D0D"/>
              </a:solidFill>
              <a:latin typeface="Lato"/>
              <a:ea typeface="Lato"/>
              <a:cs typeface="Lato"/>
              <a:sym typeface="Lato"/>
            </a:endParaRPr>
          </a:p>
          <a:p>
            <a:pPr indent="0" lvl="0" marL="0" rtl="0" algn="l">
              <a:spcBef>
                <a:spcPts val="0"/>
              </a:spcBef>
              <a:spcAft>
                <a:spcPts val="0"/>
              </a:spcAft>
              <a:buNone/>
            </a:pPr>
            <a:r>
              <a:rPr lang="en" sz="1300">
                <a:solidFill>
                  <a:srgbClr val="0D0D0D"/>
                </a:solidFill>
                <a:latin typeface="Lato"/>
                <a:ea typeface="Lato"/>
                <a:cs typeface="Lato"/>
                <a:sym typeface="Lato"/>
              </a:rPr>
              <a:t>Addresses the challenges faced by traditional CoT prompting methods, providing a more nuanced, precise and adaptable framework for content moderation.</a:t>
            </a:r>
            <a:endParaRPr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sp>
        <p:nvSpPr>
          <p:cNvPr id="132" name="Google Shape;132;p20"/>
          <p:cNvSpPr/>
          <p:nvPr/>
        </p:nvSpPr>
        <p:spPr>
          <a:xfrm>
            <a:off x="666750" y="2486025"/>
            <a:ext cx="7924800" cy="19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Given the task of identifying hate speech, where hate speech is defined as any communication that attacks or uses pejorative or discriminatory language with reference to a person or a group based on attributes such as their religion, ethnicity, nationality, race, color, descent, gender, or other identity factors:</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1. Recall relevant examples or knowledge about hate speech. Consider different contexts in which hate speech may occur and how it can be identified.</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2. Using the insights from step 1, analyze the following sentence and determine if it constitutes hate speech. Consider the language used, the context, and the intent behind the sentence.</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accent3"/>
                </a:solidFill>
                <a:latin typeface="Lato"/>
                <a:ea typeface="Lato"/>
                <a:cs typeface="Lato"/>
                <a:sym typeface="Lato"/>
              </a:rPr>
              <a:t>3. Classify the sentence as "Toxic" if it constitutes hate speech, or "Non-Toxic" if it does not.</a:t>
            </a:r>
            <a:endParaRPr i="1" sz="1000">
              <a:solidFill>
                <a:schemeClr val="accent3"/>
              </a:solidFill>
              <a:latin typeface="Lato"/>
              <a:ea typeface="Lato"/>
              <a:cs typeface="Lato"/>
              <a:sym typeface="Lato"/>
            </a:endParaRPr>
          </a:p>
          <a:p>
            <a:pPr indent="0" lvl="0" marL="0" rtl="0" algn="l">
              <a:spcBef>
                <a:spcPts val="0"/>
              </a:spcBef>
              <a:spcAft>
                <a:spcPts val="0"/>
              </a:spcAft>
              <a:buNone/>
            </a:pPr>
            <a:r>
              <a:t/>
            </a:r>
            <a:endParaRPr i="1" sz="1000">
              <a:solidFill>
                <a:schemeClr val="accent3"/>
              </a:solidFill>
              <a:latin typeface="Lato"/>
              <a:ea typeface="Lato"/>
              <a:cs typeface="Lato"/>
              <a:sym typeface="Lato"/>
            </a:endParaRPr>
          </a:p>
          <a:p>
            <a:pPr indent="0" lvl="0" marL="0" rtl="0" algn="l">
              <a:spcBef>
                <a:spcPts val="0"/>
              </a:spcBef>
              <a:spcAft>
                <a:spcPts val="0"/>
              </a:spcAft>
              <a:buNone/>
            </a:pPr>
            <a:r>
              <a:rPr i="1" lang="en" sz="1000">
                <a:solidFill>
                  <a:schemeClr val="dk1"/>
                </a:solidFill>
                <a:latin typeface="Lato"/>
                <a:ea typeface="Lato"/>
                <a:cs typeface="Lato"/>
                <a:sym typeface="Lato"/>
              </a:rPr>
              <a:t>Sentence: {input_sentence}</a:t>
            </a:r>
            <a:endParaRPr i="1" sz="1000">
              <a:solidFill>
                <a:schemeClr val="dk1"/>
              </a:solidFill>
              <a:latin typeface="Lato"/>
              <a:ea typeface="Lato"/>
              <a:cs typeface="Lato"/>
              <a:sym typeface="Lato"/>
            </a:endParaRPr>
          </a:p>
          <a:p>
            <a:pPr indent="0" lvl="0" marL="0" rtl="0" algn="l">
              <a:spcBef>
                <a:spcPts val="0"/>
              </a:spcBef>
              <a:spcAft>
                <a:spcPts val="0"/>
              </a:spcAft>
              <a:buNone/>
            </a:pPr>
            <a:r>
              <a:rPr i="1" lang="en" sz="1000">
                <a:solidFill>
                  <a:schemeClr val="dk1"/>
                </a:solidFill>
                <a:latin typeface="Lato"/>
                <a:ea typeface="Lato"/>
                <a:cs typeface="Lato"/>
                <a:sym typeface="Lato"/>
              </a:rPr>
              <a:t>Response:</a:t>
            </a:r>
            <a:endParaRPr i="1" sz="1000">
              <a:solidFill>
                <a:schemeClr val="dk1"/>
              </a:solidFill>
              <a:latin typeface="Lato"/>
              <a:ea typeface="Lato"/>
              <a:cs typeface="Lato"/>
              <a:sym typeface="Lato"/>
            </a:endParaRPr>
          </a:p>
          <a:p>
            <a:pPr indent="0" lvl="0" marL="0" rtl="0" algn="l">
              <a:spcBef>
                <a:spcPts val="0"/>
              </a:spcBef>
              <a:spcAft>
                <a:spcPts val="0"/>
              </a:spcAft>
              <a:buNone/>
            </a:pPr>
            <a:r>
              <a:t/>
            </a:r>
            <a:endParaRPr i="1" sz="1000">
              <a:solidFill>
                <a:schemeClr val="dk1"/>
              </a:solidFill>
              <a:latin typeface="Lato"/>
              <a:ea typeface="Lato"/>
              <a:cs typeface="Lato"/>
              <a:sym typeface="Lato"/>
            </a:endParaRPr>
          </a:p>
          <a:p>
            <a:pPr indent="0" lvl="0" marL="0" rtl="0" algn="ctr">
              <a:spcBef>
                <a:spcPts val="0"/>
              </a:spcBef>
              <a:spcAft>
                <a:spcPts val="0"/>
              </a:spcAft>
              <a:buNone/>
            </a:pPr>
            <a:r>
              <a:t/>
            </a:r>
            <a:endParaRPr sz="5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7650" y="541400"/>
            <a:ext cx="7688700" cy="47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Design</a:t>
            </a:r>
            <a:endParaRPr/>
          </a:p>
        </p:txBody>
      </p:sp>
      <p:sp>
        <p:nvSpPr>
          <p:cNvPr id="138" name="Google Shape;138;p21"/>
          <p:cNvSpPr txBox="1"/>
          <p:nvPr/>
        </p:nvSpPr>
        <p:spPr>
          <a:xfrm>
            <a:off x="294175" y="1304925"/>
            <a:ext cx="85314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Experiment 4:</a:t>
            </a:r>
            <a:r>
              <a:rPr b="1" lang="en" sz="1800">
                <a:solidFill>
                  <a:schemeClr val="accent1"/>
                </a:solidFill>
                <a:latin typeface="Lato"/>
                <a:ea typeface="Lato"/>
                <a:cs typeface="Lato"/>
                <a:sym typeface="Lato"/>
              </a:rPr>
              <a:t> </a:t>
            </a:r>
            <a:r>
              <a:rPr b="1" lang="en" sz="1800">
                <a:solidFill>
                  <a:schemeClr val="accent3"/>
                </a:solidFill>
                <a:latin typeface="Lato"/>
                <a:ea typeface="Lato"/>
                <a:cs typeface="Lato"/>
                <a:sym typeface="Lato"/>
              </a:rPr>
              <a:t>Few-Shot Prompting with Retrieval</a:t>
            </a:r>
            <a:r>
              <a:rPr b="1" lang="en" sz="1800">
                <a:solidFill>
                  <a:schemeClr val="accent3"/>
                </a:solidFill>
                <a:latin typeface="Lato"/>
                <a:ea typeface="Lato"/>
                <a:cs typeface="Lato"/>
                <a:sym typeface="Lato"/>
              </a:rPr>
              <a:t> </a:t>
            </a:r>
            <a:endParaRPr b="1" sz="500">
              <a:solidFill>
                <a:schemeClr val="accent3"/>
              </a:solidFill>
              <a:latin typeface="Lato"/>
              <a:ea typeface="Lato"/>
              <a:cs typeface="Lato"/>
              <a:sym typeface="Lato"/>
            </a:endParaRPr>
          </a:p>
          <a:p>
            <a:pPr indent="0" lvl="0" marL="0" rtl="0" algn="l">
              <a:spcBef>
                <a:spcPts val="0"/>
              </a:spcBef>
              <a:spcAft>
                <a:spcPts val="0"/>
              </a:spcAft>
              <a:buNone/>
            </a:pPr>
            <a:r>
              <a:t/>
            </a:r>
            <a:endParaRPr b="1" sz="500">
              <a:solidFill>
                <a:srgbClr val="0D0D0D"/>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Approach</a:t>
            </a:r>
            <a:r>
              <a:rPr b="1" lang="en" sz="1300">
                <a:solidFill>
                  <a:srgbClr val="0D0D0D"/>
                </a:solidFill>
                <a:latin typeface="Lato"/>
                <a:ea typeface="Lato"/>
                <a:cs typeface="Lato"/>
                <a:sym typeface="Lato"/>
              </a:rPr>
              <a:t>:</a:t>
            </a:r>
            <a:r>
              <a:rPr lang="en" sz="1300">
                <a:solidFill>
                  <a:srgbClr val="0D0D0D"/>
                </a:solidFill>
                <a:latin typeface="Lato"/>
                <a:ea typeface="Lato"/>
                <a:cs typeface="Lato"/>
                <a:sym typeface="Lato"/>
              </a:rPr>
              <a:t> </a:t>
            </a:r>
            <a:r>
              <a:rPr lang="en" sz="1300">
                <a:solidFill>
                  <a:srgbClr val="0D0D0D"/>
                </a:solidFill>
                <a:latin typeface="Lato"/>
                <a:ea typeface="Lato"/>
                <a:cs typeface="Lato"/>
                <a:sym typeface="Lato"/>
              </a:rPr>
              <a:t>This method leverages both the precision of few-shot learning and the contextual relevance provided by retrieval-based matching. By matching a query with the most similar historical examples, the model is provided with a rich, context-aware foundation to enhance its decision-making for hate speech detection.</a:t>
            </a:r>
            <a:endParaRPr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rgbClr val="0D0D0D"/>
                </a:solidFill>
                <a:latin typeface="Lato"/>
                <a:ea typeface="Lato"/>
                <a:cs typeface="Lato"/>
                <a:sym typeface="Lato"/>
              </a:rPr>
              <a:t>Steps</a:t>
            </a:r>
            <a:r>
              <a:rPr b="1" lang="en" sz="1300">
                <a:solidFill>
                  <a:srgbClr val="0D0D0D"/>
                </a:solidFill>
                <a:latin typeface="Lato"/>
                <a:ea typeface="Lato"/>
                <a:cs typeface="Lato"/>
                <a:sym typeface="Lato"/>
              </a:rPr>
              <a:t>:</a:t>
            </a:r>
            <a:endParaRPr b="1" sz="1300">
              <a:solidFill>
                <a:srgbClr val="0D0D0D"/>
              </a:solidFill>
              <a:latin typeface="Lato"/>
              <a:ea typeface="Lato"/>
              <a:cs typeface="Lato"/>
              <a:sym typeface="Lato"/>
            </a:endParaRPr>
          </a:p>
          <a:p>
            <a:pPr indent="0" lvl="0" marL="0" rtl="0" algn="l">
              <a:spcBef>
                <a:spcPts val="0"/>
              </a:spcBef>
              <a:spcAft>
                <a:spcPts val="0"/>
              </a:spcAft>
              <a:buNone/>
            </a:pPr>
            <a:r>
              <a:t/>
            </a:r>
            <a:endParaRPr b="1" sz="1300">
              <a:solidFill>
                <a:srgbClr val="0D0D0D"/>
              </a:solidFill>
              <a:latin typeface="Lato"/>
              <a:ea typeface="Lato"/>
              <a:cs typeface="Lato"/>
              <a:sym typeface="Lato"/>
            </a:endParaRPr>
          </a:p>
          <a:p>
            <a:pPr indent="0" lvl="0" marL="457200" rtl="0" algn="l">
              <a:spcBef>
                <a:spcPts val="0"/>
              </a:spcBef>
              <a:spcAft>
                <a:spcPts val="0"/>
              </a:spcAft>
              <a:buNone/>
            </a:pPr>
            <a:r>
              <a:rPr b="1" lang="en" sz="1300">
                <a:solidFill>
                  <a:srgbClr val="0D0D0D"/>
                </a:solidFill>
                <a:latin typeface="Lato"/>
                <a:ea typeface="Lato"/>
                <a:cs typeface="Lato"/>
                <a:sym typeface="Lato"/>
              </a:rPr>
              <a:t>Data Preparation and Embedding: </a:t>
            </a:r>
            <a:r>
              <a:rPr lang="en" sz="1300">
                <a:solidFill>
                  <a:srgbClr val="0D0D0D"/>
                </a:solidFill>
                <a:latin typeface="Lato"/>
                <a:ea typeface="Lato"/>
                <a:cs typeface="Lato"/>
                <a:sym typeface="Lato"/>
              </a:rPr>
              <a:t>Training data texts and labels are extracted and encoded into embeddings using the SentenceTransformer (</a:t>
            </a:r>
            <a:r>
              <a:rPr i="1" lang="en" sz="1300">
                <a:solidFill>
                  <a:srgbClr val="0D0D0D"/>
                </a:solidFill>
                <a:latin typeface="Lato"/>
                <a:ea typeface="Lato"/>
                <a:cs typeface="Lato"/>
                <a:sym typeface="Lato"/>
              </a:rPr>
              <a:t>all-MiniLM-L6-v2</a:t>
            </a:r>
            <a:r>
              <a:rPr lang="en" sz="1300">
                <a:solidFill>
                  <a:srgbClr val="0D0D0D"/>
                </a:solidFill>
                <a:latin typeface="Lato"/>
                <a:ea typeface="Lato"/>
                <a:cs typeface="Lato"/>
                <a:sym typeface="Lato"/>
              </a:rPr>
              <a:t>) model, creating a searchable embedding database.</a:t>
            </a:r>
            <a:r>
              <a:rPr lang="en" sz="1300">
                <a:solidFill>
                  <a:srgbClr val="0D0D0D"/>
                </a:solidFill>
                <a:latin typeface="Lato"/>
                <a:ea typeface="Lato"/>
                <a:cs typeface="Lato"/>
                <a:sym typeface="Lato"/>
              </a:rPr>
              <a:t> </a:t>
            </a:r>
            <a:endParaRPr sz="1300">
              <a:solidFill>
                <a:srgbClr val="0D0D0D"/>
              </a:solidFill>
              <a:latin typeface="Lato"/>
              <a:ea typeface="Lato"/>
              <a:cs typeface="Lato"/>
              <a:sym typeface="Lato"/>
            </a:endParaRPr>
          </a:p>
          <a:p>
            <a:pPr indent="0" lvl="0" marL="457200" rtl="0" algn="l">
              <a:spcBef>
                <a:spcPts val="0"/>
              </a:spcBef>
              <a:spcAft>
                <a:spcPts val="0"/>
              </a:spcAft>
              <a:buNone/>
            </a:pPr>
            <a:r>
              <a:t/>
            </a:r>
            <a:endParaRPr sz="1300">
              <a:solidFill>
                <a:srgbClr val="0D0D0D"/>
              </a:solidFill>
              <a:latin typeface="Lato"/>
              <a:ea typeface="Lato"/>
              <a:cs typeface="Lato"/>
              <a:sym typeface="Lato"/>
            </a:endParaRPr>
          </a:p>
          <a:p>
            <a:pPr indent="0" lvl="0" marL="457200" rtl="0" algn="l">
              <a:spcBef>
                <a:spcPts val="0"/>
              </a:spcBef>
              <a:spcAft>
                <a:spcPts val="0"/>
              </a:spcAft>
              <a:buNone/>
            </a:pPr>
            <a:r>
              <a:rPr b="1" lang="en" sz="1300">
                <a:solidFill>
                  <a:srgbClr val="0D0D0D"/>
                </a:solidFill>
                <a:latin typeface="Lato"/>
                <a:ea typeface="Lato"/>
                <a:cs typeface="Lato"/>
                <a:sym typeface="Lato"/>
              </a:rPr>
              <a:t>Prompt Encoding:</a:t>
            </a:r>
            <a:r>
              <a:rPr lang="en" sz="1300">
                <a:solidFill>
                  <a:srgbClr val="0D0D0D"/>
                </a:solidFill>
                <a:latin typeface="Lato"/>
                <a:ea typeface="Lato"/>
                <a:cs typeface="Lato"/>
                <a:sym typeface="Lato"/>
              </a:rPr>
              <a:t>The query or prompt for hate speech detection is also encoded into an embedding to measure semantic similarity against the training data embeddings.</a:t>
            </a:r>
            <a:endParaRPr sz="1300">
              <a:solidFill>
                <a:srgbClr val="0D0D0D"/>
              </a:solidFill>
              <a:latin typeface="Lato"/>
              <a:ea typeface="Lato"/>
              <a:cs typeface="Lato"/>
              <a:sym typeface="Lato"/>
            </a:endParaRPr>
          </a:p>
          <a:p>
            <a:pPr indent="0" lvl="0" marL="457200" rtl="0" algn="l">
              <a:spcBef>
                <a:spcPts val="0"/>
              </a:spcBef>
              <a:spcAft>
                <a:spcPts val="0"/>
              </a:spcAft>
              <a:buNone/>
            </a:pPr>
            <a:r>
              <a:t/>
            </a:r>
            <a:endParaRPr sz="1300">
              <a:solidFill>
                <a:srgbClr val="0D0D0D"/>
              </a:solidFill>
              <a:latin typeface="Lato"/>
              <a:ea typeface="Lato"/>
              <a:cs typeface="Lato"/>
              <a:sym typeface="Lato"/>
            </a:endParaRPr>
          </a:p>
          <a:p>
            <a:pPr indent="0" lvl="0" marL="457200" rtl="0" algn="l">
              <a:spcBef>
                <a:spcPts val="0"/>
              </a:spcBef>
              <a:spcAft>
                <a:spcPts val="0"/>
              </a:spcAft>
              <a:buNone/>
            </a:pPr>
            <a:r>
              <a:rPr b="1" lang="en" sz="1300">
                <a:solidFill>
                  <a:srgbClr val="0D0D0D"/>
                </a:solidFill>
                <a:latin typeface="Lato"/>
                <a:ea typeface="Lato"/>
                <a:cs typeface="Lato"/>
                <a:sym typeface="Lato"/>
              </a:rPr>
              <a:t>Retrieval of Similar Examples: </a:t>
            </a:r>
            <a:r>
              <a:rPr lang="en" sz="1300">
                <a:solidFill>
                  <a:srgbClr val="0D0D0D"/>
                </a:solidFill>
                <a:latin typeface="Lato"/>
                <a:ea typeface="Lato"/>
                <a:cs typeface="Lato"/>
                <a:sym typeface="Lato"/>
              </a:rPr>
              <a:t>Utilizes cosine similarity to identify the top N most semantically similar texts from the training data embeddings for any given query.These top matches serve as contextually relevant, few-shot prompts tailored to the specific query at hand.</a:t>
            </a:r>
            <a:endParaRPr sz="1300">
              <a:solidFill>
                <a:srgbClr val="0D0D0D"/>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chemeClr val="accent1"/>
                </a:solidFill>
                <a:latin typeface="Lato"/>
                <a:ea typeface="Lato"/>
                <a:cs typeface="Lato"/>
                <a:sym typeface="Lato"/>
              </a:rPr>
              <a:t>Significance:</a:t>
            </a:r>
            <a:endParaRPr b="1"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Addresses the challenges faced by traditional CoT prompting methods, providing a more nuanced, precise and adaptable framework for content moderation.</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