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0328" y="1825347"/>
            <a:ext cx="362334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89058"/>
            <a:ext cx="8374549" cy="270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classifier-cascade" TargetMode="External"/><Relationship Id="rId7" Type="http://schemas.openxmlformats.org/officeDocument/2006/relationships/hyperlink" Target="http://www.pace.ac.in/documents/ece/FACE%20RECOGNITION%20SYSTEM%20WITH%20FACE%20DETECTION.pdf" TargetMode="External"/><Relationship Id="rId2" Type="http://schemas.openxmlformats.org/officeDocument/2006/relationships/hyperlink" Target="http://umpir.ump.edu.my/id/eprint/327/3/Real%20time%20face%20detection%20system%20-%20Chapter%2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sai.org/Downloads/Volume9No6/Paper_6-Study_of_Face_Recognition_Techniques.pdf" TargetMode="External"/><Relationship Id="rId5" Type="http://schemas.openxmlformats.org/officeDocument/2006/relationships/hyperlink" Target="https://link.springer.com/chapter/10.1007/978-3-642-72201-1_9" TargetMode="External"/><Relationship Id="rId4" Type="http://schemas.openxmlformats.org/officeDocument/2006/relationships/hyperlink" Target="https://ieeexplore.ieee.org/document/63159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04144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4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60600" y="1825347"/>
            <a:ext cx="5588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830" dirty="0"/>
              <a:t>Fa</a:t>
            </a:r>
            <a:r>
              <a:rPr lang="en-IN" spc="-830" dirty="0"/>
              <a:t> </a:t>
            </a:r>
            <a:r>
              <a:rPr spc="-835" dirty="0"/>
              <a:t>c</a:t>
            </a:r>
            <a:r>
              <a:rPr lang="en-IN" spc="-835" dirty="0"/>
              <a:t> </a:t>
            </a:r>
            <a:r>
              <a:rPr spc="-795" dirty="0"/>
              <a:t>e</a:t>
            </a:r>
            <a:r>
              <a:rPr spc="-520" dirty="0"/>
              <a:t> </a:t>
            </a:r>
            <a:r>
              <a:rPr spc="-670" dirty="0"/>
              <a:t>D</a:t>
            </a:r>
            <a:r>
              <a:rPr lang="en-IN" spc="-670" dirty="0"/>
              <a:t> </a:t>
            </a:r>
            <a:r>
              <a:rPr spc="-670" dirty="0"/>
              <a:t>e</a:t>
            </a:r>
            <a:r>
              <a:rPr lang="en-IN" spc="-670" dirty="0"/>
              <a:t> </a:t>
            </a:r>
            <a:r>
              <a:rPr spc="-670" dirty="0"/>
              <a:t>t</a:t>
            </a:r>
            <a:r>
              <a:rPr lang="en-IN" spc="-670" dirty="0"/>
              <a:t> </a:t>
            </a:r>
            <a:r>
              <a:rPr spc="-670" dirty="0"/>
              <a:t>e</a:t>
            </a:r>
            <a:r>
              <a:rPr lang="en-IN" spc="-670" dirty="0"/>
              <a:t> </a:t>
            </a:r>
            <a:r>
              <a:rPr spc="-670" dirty="0"/>
              <a:t>c</a:t>
            </a:r>
            <a:r>
              <a:rPr lang="en-IN" spc="-670" dirty="0"/>
              <a:t> </a:t>
            </a:r>
            <a:r>
              <a:rPr spc="-670" dirty="0"/>
              <a:t>t</a:t>
            </a:r>
            <a:r>
              <a:rPr lang="en-IN" spc="-670" dirty="0"/>
              <a:t> </a:t>
            </a:r>
            <a:r>
              <a:rPr lang="en-IN" spc="-670" dirty="0" err="1"/>
              <a:t>i</a:t>
            </a:r>
            <a:r>
              <a:rPr lang="en-IN" spc="-670" dirty="0"/>
              <a:t> </a:t>
            </a:r>
            <a:r>
              <a:rPr spc="-670" dirty="0"/>
              <a:t>o</a:t>
            </a:r>
            <a:r>
              <a:rPr lang="en-IN" spc="-670" dirty="0"/>
              <a:t> </a:t>
            </a:r>
            <a:r>
              <a:rPr spc="-670" dirty="0"/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0" y="4273899"/>
            <a:ext cx="2184400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Submitted to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Dr Vikrant Sharma,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12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Department of Computer and Science Engineering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49F91-CE35-32CC-771E-6A813B57D449}"/>
              </a:ext>
            </a:extLst>
          </p:cNvPr>
          <p:cNvSpPr txBox="1"/>
          <p:nvPr/>
        </p:nvSpPr>
        <p:spPr>
          <a:xfrm>
            <a:off x="7327729" y="4241839"/>
            <a:ext cx="1626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Submitted</a:t>
            </a:r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 by</a:t>
            </a:r>
          </a:p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Anirudh rana</a:t>
            </a:r>
          </a:p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Univ. no.-2118225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373189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475" dirty="0"/>
              <a:t>Fac</a:t>
            </a:r>
            <a:r>
              <a:rPr sz="3200" spc="-455" dirty="0"/>
              <a:t>e</a:t>
            </a:r>
            <a:r>
              <a:rPr sz="3200" spc="-300" dirty="0"/>
              <a:t> </a:t>
            </a:r>
            <a:r>
              <a:rPr sz="3200" spc="-380" dirty="0"/>
              <a:t>Detection</a:t>
            </a:r>
            <a:r>
              <a:rPr sz="3200" spc="-340" dirty="0"/>
              <a:t> </a:t>
            </a:r>
            <a:r>
              <a:rPr sz="3200" spc="-335" dirty="0"/>
              <a:t>Classiﬁers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367178"/>
            <a:ext cx="7910830" cy="181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Fac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detection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performed by using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classifiers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.</a:t>
            </a:r>
            <a:r>
              <a:rPr sz="1200" spc="-7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A</a:t>
            </a:r>
            <a:r>
              <a:rPr sz="1200" spc="-7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classifie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i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essentiall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y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a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n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algorith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m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tha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decides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whethe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given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imag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is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80000"/>
              </a:lnSpc>
            </a:pP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positive(face) or negative(not a face). A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classifier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needs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be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trained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on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thousands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images with and without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faces. </a:t>
            </a:r>
            <a:r>
              <a:rPr sz="1200" spc="-15" dirty="0">
                <a:solidFill>
                  <a:srgbClr val="3D4251"/>
                </a:solidFill>
                <a:latin typeface="Times New Roman"/>
                <a:cs typeface="Times New Roman"/>
              </a:rPr>
              <a:t>Fortunately, </a:t>
            </a:r>
            <a:r>
              <a:rPr sz="1200" spc="-28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OpenCV</a:t>
            </a:r>
            <a:r>
              <a:rPr sz="1200" spc="-3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already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has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two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pre-trained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face detection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classifiers,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which can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readily be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used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program.</a:t>
            </a:r>
            <a:r>
              <a:rPr sz="1200" spc="-2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two classifiers 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469900" indent="-320675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Haar</a:t>
            </a:r>
            <a:r>
              <a:rPr sz="1200" spc="-3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Classifier</a:t>
            </a:r>
            <a:r>
              <a:rPr sz="1200" spc="-3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469900" indent="-320675">
              <a:lnSpc>
                <a:spcPct val="100000"/>
              </a:lnSpc>
              <a:spcBef>
                <a:spcPts val="115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Local</a:t>
            </a:r>
            <a:r>
              <a:rPr sz="1200" spc="-2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Binary</a:t>
            </a:r>
            <a:r>
              <a:rPr sz="1200" spc="-2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Pattern</a:t>
            </a:r>
            <a:r>
              <a:rPr sz="1200" spc="-2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(LBP)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787799"/>
            <a:ext cx="6351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this Project,</a:t>
            </a:r>
            <a:r>
              <a:rPr sz="1200" spc="-3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D4251"/>
                </a:solidFill>
                <a:latin typeface="Times New Roman"/>
                <a:cs typeface="Times New Roman"/>
              </a:rPr>
              <a:t>Will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only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discuss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Haar Classifier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Face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Detection as</a:t>
            </a:r>
            <a:r>
              <a:rPr sz="12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it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best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method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D4251"/>
                </a:solidFill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564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Haar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feature-based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cascade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classifiers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332746"/>
            <a:ext cx="8303895" cy="272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Haar-like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features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 are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digital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 image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features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used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in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object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recognition.</a:t>
            </a:r>
            <a:r>
              <a:rPr sz="1300" spc="-2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They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owe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their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name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their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intuitive similarity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with</a:t>
            </a:r>
            <a:endParaRPr sz="1300">
              <a:latin typeface="Times New Roman"/>
              <a:cs typeface="Times New Roman"/>
            </a:endParaRPr>
          </a:p>
          <a:p>
            <a:pPr marL="12700" marR="284480" algn="just">
              <a:lnSpc>
                <a:spcPct val="180000"/>
              </a:lnSpc>
            </a:pP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Haar wavelets and were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used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in the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first real-time face 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detector.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Paul </a:t>
            </a:r>
            <a:r>
              <a:rPr sz="1300" spc="-20" dirty="0">
                <a:solidFill>
                  <a:srgbClr val="3D4251"/>
                </a:solidFill>
                <a:latin typeface="Times New Roman"/>
                <a:cs typeface="Times New Roman"/>
              </a:rPr>
              <a:t>Viola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and Michael Jones in their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paper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titled "Rapid </a:t>
            </a:r>
            <a:r>
              <a:rPr sz="1300" spc="-3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Object Detection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using a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Boosted Cascade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of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Simple Features"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used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the idea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of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Haar-feature classifier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based on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the Haar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wavelets.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This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classifier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is widely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used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for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tasks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like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face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detection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 in computer</a:t>
            </a:r>
            <a:r>
              <a:rPr sz="1300" spc="-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3D4251"/>
                </a:solidFill>
                <a:latin typeface="Times New Roman"/>
                <a:cs typeface="Times New Roman"/>
              </a:rPr>
              <a:t>vision</a:t>
            </a:r>
            <a:r>
              <a:rPr sz="1300" spc="-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3D4251"/>
                </a:solidFill>
                <a:latin typeface="Times New Roman"/>
                <a:cs typeface="Times New Roman"/>
              </a:rPr>
              <a:t>industry.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80000"/>
              </a:lnSpc>
            </a:pP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Haar</a:t>
            </a:r>
            <a:r>
              <a:rPr sz="1300" spc="-1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feature-based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cascade classifiers</a:t>
            </a:r>
            <a:r>
              <a:rPr sz="1300" spc="-1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is</a:t>
            </a:r>
            <a:r>
              <a:rPr sz="1300" spc="35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an</a:t>
            </a:r>
            <a:r>
              <a:rPr sz="1300" spc="-1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effectual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machine learning</a:t>
            </a:r>
            <a:r>
              <a:rPr sz="1300" spc="-1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based approach,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in</a:t>
            </a:r>
            <a:r>
              <a:rPr sz="1300" spc="-1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which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a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 cascade</a:t>
            </a:r>
            <a:r>
              <a:rPr sz="1300" spc="-1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function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is trained </a:t>
            </a:r>
            <a:r>
              <a:rPr sz="1300" spc="-31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using a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sample that contains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a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lot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of positive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and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negative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images. The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outcome of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AdaBoost classifier is that the strong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classifiers</a:t>
            </a:r>
            <a:r>
              <a:rPr sz="1300" spc="-1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are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divided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into stages to </a:t>
            </a:r>
            <a:r>
              <a:rPr sz="1300" dirty="0">
                <a:solidFill>
                  <a:srgbClr val="202124"/>
                </a:solidFill>
                <a:latin typeface="Times New Roman"/>
                <a:cs typeface="Times New Roman"/>
              </a:rPr>
              <a:t>form </a:t>
            </a:r>
            <a:r>
              <a:rPr sz="1300" spc="-5" dirty="0">
                <a:solidFill>
                  <a:srgbClr val="202124"/>
                </a:solidFill>
                <a:latin typeface="Times New Roman"/>
                <a:cs typeface="Times New Roman"/>
              </a:rPr>
              <a:t>cascade classifiers.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35077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70" dirty="0"/>
              <a:t>Sample</a:t>
            </a:r>
            <a:r>
              <a:rPr sz="3200" spc="-340" dirty="0"/>
              <a:t> </a:t>
            </a:r>
            <a:r>
              <a:rPr sz="3200" spc="-385" dirty="0"/>
              <a:t>Outputs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29401" y="3781454"/>
            <a:ext cx="1942464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685D46"/>
                </a:solidFill>
                <a:latin typeface="Arial"/>
                <a:cs typeface="Arial"/>
              </a:rPr>
              <a:t>PM</a:t>
            </a:r>
            <a:r>
              <a:rPr sz="1200" b="1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40" dirty="0">
                <a:solidFill>
                  <a:srgbClr val="685D46"/>
                </a:solidFill>
                <a:latin typeface="Arial"/>
                <a:cs typeface="Arial"/>
              </a:rPr>
              <a:t>Modiji</a:t>
            </a:r>
            <a:r>
              <a:rPr sz="12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685D46"/>
                </a:solidFill>
                <a:latin typeface="Arial"/>
                <a:cs typeface="Arial"/>
              </a:rPr>
              <a:t>Face</a:t>
            </a:r>
            <a:r>
              <a:rPr sz="12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685D46"/>
                </a:solidFill>
                <a:latin typeface="Arial"/>
                <a:cs typeface="Arial"/>
              </a:rPr>
              <a:t>Detection</a:t>
            </a:r>
            <a:endParaRPr sz="1200">
              <a:latin typeface="Arial"/>
              <a:cs typeface="Arial"/>
            </a:endParaRPr>
          </a:p>
          <a:p>
            <a:pPr marL="19685" algn="ctr">
              <a:lnSpc>
                <a:spcPct val="100000"/>
              </a:lnSpc>
              <a:spcBef>
                <a:spcPts val="1415"/>
              </a:spcBef>
            </a:pPr>
            <a:r>
              <a:rPr sz="1200" b="1" spc="35" dirty="0">
                <a:solidFill>
                  <a:srgbClr val="6C9EEB"/>
                </a:solidFill>
                <a:latin typeface="Arial"/>
                <a:cs typeface="Arial"/>
              </a:rPr>
              <a:t>Image</a:t>
            </a:r>
            <a:r>
              <a:rPr sz="1200" b="1" spc="-60" dirty="0">
                <a:solidFill>
                  <a:srgbClr val="6C9EE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6C9EEB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7595" y="3781454"/>
            <a:ext cx="3446779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5" dirty="0">
                <a:solidFill>
                  <a:srgbClr val="685D46"/>
                </a:solidFill>
                <a:latin typeface="Arial"/>
                <a:cs typeface="Arial"/>
              </a:rPr>
              <a:t>Modiji,</a:t>
            </a:r>
            <a:r>
              <a:rPr sz="12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685D46"/>
                </a:solidFill>
                <a:latin typeface="Arial"/>
                <a:cs typeface="Arial"/>
              </a:rPr>
              <a:t>Obama</a:t>
            </a:r>
            <a:r>
              <a:rPr sz="12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685D46"/>
                </a:solidFill>
                <a:latin typeface="Arial"/>
                <a:cs typeface="Arial"/>
              </a:rPr>
              <a:t>&amp;</a:t>
            </a:r>
            <a:r>
              <a:rPr sz="12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685D46"/>
                </a:solidFill>
                <a:latin typeface="Arial"/>
                <a:cs typeface="Arial"/>
              </a:rPr>
              <a:t>Security</a:t>
            </a:r>
            <a:r>
              <a:rPr sz="12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685D46"/>
                </a:solidFill>
                <a:latin typeface="Arial"/>
                <a:cs typeface="Arial"/>
              </a:rPr>
              <a:t>Guy</a:t>
            </a:r>
            <a:r>
              <a:rPr sz="12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685D46"/>
                </a:solidFill>
                <a:latin typeface="Arial"/>
                <a:cs typeface="Arial"/>
              </a:rPr>
              <a:t>Face</a:t>
            </a:r>
            <a:r>
              <a:rPr sz="1200" b="1" spc="-2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685D46"/>
                </a:solidFill>
                <a:latin typeface="Arial"/>
                <a:cs typeface="Arial"/>
              </a:rPr>
              <a:t>Detection</a:t>
            </a:r>
            <a:endParaRPr sz="1200">
              <a:latin typeface="Arial"/>
              <a:cs typeface="Arial"/>
            </a:endParaRPr>
          </a:p>
          <a:p>
            <a:pPr marR="173990" algn="ctr">
              <a:lnSpc>
                <a:spcPct val="100000"/>
              </a:lnSpc>
              <a:spcBef>
                <a:spcPts val="1415"/>
              </a:spcBef>
            </a:pPr>
            <a:r>
              <a:rPr sz="1200" b="1" spc="35" dirty="0">
                <a:solidFill>
                  <a:srgbClr val="6C9EEB"/>
                </a:solidFill>
                <a:latin typeface="Arial"/>
                <a:cs typeface="Arial"/>
              </a:rPr>
              <a:t>Image</a:t>
            </a:r>
            <a:r>
              <a:rPr sz="1200" b="1" spc="-60" dirty="0">
                <a:solidFill>
                  <a:srgbClr val="6C9EE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6C9EEB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3500" y="1350350"/>
            <a:ext cx="3994949" cy="22406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524" y="1497849"/>
            <a:ext cx="3039219" cy="21380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60210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80" dirty="0"/>
              <a:t>Conclusion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5" dirty="0"/>
              <a:t>Face </a:t>
            </a:r>
            <a:r>
              <a:rPr dirty="0"/>
              <a:t>recognition </a:t>
            </a:r>
            <a:r>
              <a:rPr spc="-5" dirty="0"/>
              <a:t>technologies </a:t>
            </a:r>
            <a:r>
              <a:rPr dirty="0"/>
              <a:t>have been </a:t>
            </a:r>
            <a:r>
              <a:rPr spc="-5" dirty="0"/>
              <a:t>associated </a:t>
            </a:r>
            <a:r>
              <a:rPr dirty="0"/>
              <a:t>generally </a:t>
            </a:r>
            <a:r>
              <a:rPr spc="-5" dirty="0"/>
              <a:t>with </a:t>
            </a:r>
            <a:r>
              <a:rPr dirty="0"/>
              <a:t>very </a:t>
            </a:r>
            <a:r>
              <a:rPr spc="-5" dirty="0"/>
              <a:t>costly top secure </a:t>
            </a:r>
            <a:r>
              <a:rPr dirty="0"/>
              <a:t> </a:t>
            </a:r>
            <a:r>
              <a:rPr spc="-5" dirty="0"/>
              <a:t>applications.</a:t>
            </a:r>
            <a:r>
              <a:rPr spc="-45" dirty="0"/>
              <a:t> </a:t>
            </a:r>
            <a:r>
              <a:rPr spc="-30" dirty="0"/>
              <a:t>Today</a:t>
            </a:r>
            <a:r>
              <a:rPr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core technologies</a:t>
            </a:r>
            <a:r>
              <a:rPr spc="-10" dirty="0"/>
              <a:t> </a:t>
            </a:r>
            <a:r>
              <a:rPr dirty="0"/>
              <a:t>have </a:t>
            </a:r>
            <a:r>
              <a:rPr spc="-5" dirty="0"/>
              <a:t>evolved</a:t>
            </a:r>
            <a:r>
              <a:rPr spc="-10" dirty="0"/>
              <a:t> </a:t>
            </a:r>
            <a:r>
              <a:rPr spc="-5" dirty="0"/>
              <a:t>and the cost</a:t>
            </a:r>
            <a:r>
              <a:rPr spc="-10" dirty="0"/>
              <a:t> </a:t>
            </a:r>
            <a:r>
              <a:rPr dirty="0"/>
              <a:t>of </a:t>
            </a:r>
            <a:r>
              <a:rPr spc="-5" dirty="0"/>
              <a:t>equipments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180" dirty="0"/>
              <a:t> </a:t>
            </a:r>
            <a:r>
              <a:rPr dirty="0"/>
              <a:t>going </a:t>
            </a:r>
            <a:r>
              <a:rPr spc="-434" dirty="0"/>
              <a:t> </a:t>
            </a:r>
            <a:r>
              <a:rPr dirty="0"/>
              <a:t>down dramatically due </a:t>
            </a:r>
            <a:r>
              <a:rPr spc="-5" dirty="0"/>
              <a:t>to the integration and the increasing </a:t>
            </a:r>
            <a:r>
              <a:rPr dirty="0"/>
              <a:t>processing </a:t>
            </a:r>
            <a:r>
              <a:rPr spc="-20" dirty="0"/>
              <a:t>power. </a:t>
            </a:r>
            <a:r>
              <a:rPr spc="-5" dirty="0"/>
              <a:t>Certain </a:t>
            </a:r>
            <a:r>
              <a:rPr dirty="0"/>
              <a:t> </a:t>
            </a:r>
            <a:r>
              <a:rPr spc="-5" dirty="0"/>
              <a:t>applications </a:t>
            </a:r>
            <a:r>
              <a:rPr dirty="0"/>
              <a:t>of face recognition </a:t>
            </a:r>
            <a:r>
              <a:rPr spc="-5" dirty="0"/>
              <a:t>technology are </a:t>
            </a:r>
            <a:r>
              <a:rPr dirty="0"/>
              <a:t>now </a:t>
            </a:r>
            <a:r>
              <a:rPr spc="-5" dirty="0"/>
              <a:t>cost effective, </a:t>
            </a:r>
            <a:r>
              <a:rPr dirty="0"/>
              <a:t>reliable </a:t>
            </a:r>
            <a:r>
              <a:rPr spc="-5" dirty="0"/>
              <a:t>and </a:t>
            </a:r>
            <a:r>
              <a:rPr dirty="0"/>
              <a:t>highly </a:t>
            </a:r>
            <a:r>
              <a:rPr spc="5" dirty="0"/>
              <a:t> </a:t>
            </a:r>
            <a:r>
              <a:rPr spc="-5" dirty="0"/>
              <a:t>accurate</a:t>
            </a:r>
            <a:r>
              <a:rPr dirty="0"/>
              <a:t>.</a:t>
            </a:r>
            <a:r>
              <a:rPr spc="-105" dirty="0"/>
              <a:t> 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result </a:t>
            </a:r>
            <a:r>
              <a:rPr spc="-5" dirty="0"/>
              <a:t>ther</a:t>
            </a:r>
            <a:r>
              <a:rPr dirty="0"/>
              <a:t>e</a:t>
            </a:r>
            <a:r>
              <a:rPr spc="-5" dirty="0"/>
              <a:t> ar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no </a:t>
            </a:r>
            <a:r>
              <a:rPr spc="-5" dirty="0"/>
              <a:t>technologica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or financial barriers for </a:t>
            </a:r>
            <a:r>
              <a:rPr spc="-5" dirty="0"/>
              <a:t>steppin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from </a:t>
            </a:r>
            <a:r>
              <a:rPr spc="-5" dirty="0"/>
              <a:t>the  </a:t>
            </a:r>
            <a:r>
              <a:rPr dirty="0"/>
              <a:t>pilot</a:t>
            </a:r>
            <a:r>
              <a:rPr spc="-5" dirty="0"/>
              <a:t> </a:t>
            </a:r>
            <a:r>
              <a:rPr dirty="0"/>
              <a:t>project </a:t>
            </a:r>
            <a:r>
              <a:rPr spc="-5" dirty="0"/>
              <a:t>to widespread </a:t>
            </a:r>
            <a:r>
              <a:rPr dirty="0"/>
              <a:t>deployment.</a:t>
            </a:r>
          </a:p>
          <a:p>
            <a:pPr marL="12700" marR="137160">
              <a:lnSpc>
                <a:spcPct val="114999"/>
              </a:lnSpc>
              <a:spcBef>
                <a:spcPts val="1200"/>
              </a:spcBef>
            </a:pPr>
            <a:r>
              <a:rPr spc="-5" dirty="0"/>
              <a:t>Government and NGOs should concentrate and </a:t>
            </a:r>
            <a:r>
              <a:rPr dirty="0"/>
              <a:t>promote </a:t>
            </a:r>
            <a:r>
              <a:rPr spc="-5" dirty="0"/>
              <a:t>applications </a:t>
            </a:r>
            <a:r>
              <a:rPr dirty="0"/>
              <a:t>of facial recognition </a:t>
            </a:r>
            <a:r>
              <a:rPr spc="-434" dirty="0"/>
              <a:t> </a:t>
            </a:r>
            <a:r>
              <a:rPr spc="-5" dirty="0"/>
              <a:t>system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dirty="0"/>
              <a:t>India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dirty="0"/>
              <a:t>various fields</a:t>
            </a:r>
            <a:r>
              <a:rPr spc="-5" dirty="0"/>
              <a:t> </a:t>
            </a:r>
            <a:r>
              <a:rPr dirty="0"/>
              <a:t>by giving</a:t>
            </a:r>
            <a:r>
              <a:rPr spc="-5" dirty="0"/>
              <a:t> economical support</a:t>
            </a:r>
            <a:r>
              <a:rPr spc="-10" dirty="0"/>
              <a:t> </a:t>
            </a:r>
            <a:r>
              <a:rPr spc="-5" dirty="0"/>
              <a:t>and appreciation.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61925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455" dirty="0"/>
              <a:t>R</a:t>
            </a:r>
            <a:r>
              <a:rPr sz="3200" spc="-434" dirty="0"/>
              <a:t>eferen</a:t>
            </a:r>
            <a:r>
              <a:rPr sz="3200" spc="-470" dirty="0"/>
              <a:t>c</a:t>
            </a:r>
            <a:r>
              <a:rPr sz="3200" spc="-350" dirty="0"/>
              <a:t>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1783" y="1319233"/>
            <a:ext cx="8288020" cy="26454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2434" marR="40005" indent="-420370">
              <a:lnSpc>
                <a:spcPts val="2050"/>
              </a:lnSpc>
              <a:spcBef>
                <a:spcPts val="260"/>
              </a:spcBef>
              <a:buClr>
                <a:srgbClr val="685D46"/>
              </a:buClr>
              <a:buAutoNum type="arabicPeriod"/>
              <a:tabLst>
                <a:tab pos="432434" algn="l"/>
                <a:tab pos="433070" algn="l"/>
              </a:tabLst>
            </a:pPr>
            <a:r>
              <a:rPr sz="1800" u="heavy" spc="2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2"/>
              </a:rPr>
              <a:t>http://umpir.ump.edu.my/id/eprint/327/3/Real%20time%20face%20detec </a:t>
            </a:r>
            <a:r>
              <a:rPr sz="1800" spc="-550" dirty="0">
                <a:solidFill>
                  <a:srgbClr val="009668"/>
                </a:solidFill>
                <a:latin typeface="Tahoma"/>
                <a:cs typeface="Tahoma"/>
              </a:rPr>
              <a:t> </a:t>
            </a:r>
            <a:r>
              <a:rPr sz="1800" u="heavy" spc="1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2"/>
              </a:rPr>
              <a:t>tion%20system%20-%20Chapter%201.pdf</a:t>
            </a:r>
            <a:endParaRPr sz="1800">
              <a:latin typeface="Tahoma"/>
              <a:cs typeface="Tahoma"/>
            </a:endParaRPr>
          </a:p>
          <a:p>
            <a:pPr marL="432434" marR="69850" indent="-420370">
              <a:lnSpc>
                <a:spcPts val="2050"/>
              </a:lnSpc>
              <a:buClr>
                <a:srgbClr val="685D46"/>
              </a:buClr>
              <a:buAutoNum type="arabicPeriod"/>
              <a:tabLst>
                <a:tab pos="432434" algn="l"/>
                <a:tab pos="433070" algn="l"/>
              </a:tabLst>
            </a:pPr>
            <a:r>
              <a:rPr sz="1800" u="heavy" spc="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3"/>
              </a:rPr>
              <a:t>https://www.sciencedirect.com/topics/computer-science/classiﬁer-cascad </a:t>
            </a:r>
            <a:r>
              <a:rPr sz="1800" spc="-550" dirty="0">
                <a:solidFill>
                  <a:srgbClr val="009668"/>
                </a:solidFill>
                <a:latin typeface="Tahoma"/>
                <a:cs typeface="Tahoma"/>
              </a:rPr>
              <a:t> </a:t>
            </a:r>
            <a:r>
              <a:rPr sz="1800" u="heavy" spc="6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3"/>
              </a:rPr>
              <a:t>e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ts val="1950"/>
              </a:lnSpc>
              <a:buClr>
                <a:srgbClr val="685D46"/>
              </a:buClr>
              <a:buAutoNum type="arabicPeriod"/>
              <a:tabLst>
                <a:tab pos="432434" algn="l"/>
                <a:tab pos="433070" algn="l"/>
              </a:tabLst>
            </a:pPr>
            <a:r>
              <a:rPr sz="1800" u="heavy" spc="4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4"/>
              </a:rPr>
              <a:t>https://ieeexplore.ieee.org/document/6315916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050"/>
              </a:lnSpc>
              <a:tabLst>
                <a:tab pos="432434" algn="l"/>
              </a:tabLst>
            </a:pPr>
            <a:r>
              <a:rPr sz="1800" spc="-15" dirty="0">
                <a:solidFill>
                  <a:srgbClr val="685D46"/>
                </a:solidFill>
                <a:latin typeface="Tahoma"/>
                <a:cs typeface="Tahoma"/>
              </a:rPr>
              <a:t>4.	</a:t>
            </a:r>
            <a:r>
              <a:rPr sz="1800" u="heavy" spc="2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5"/>
              </a:rPr>
              <a:t>https://link.springer.com/chapter/10.1007/978-3-642-72201-1_9</a:t>
            </a:r>
            <a:endParaRPr sz="1800">
              <a:latin typeface="Tahoma"/>
              <a:cs typeface="Tahoma"/>
            </a:endParaRPr>
          </a:p>
          <a:p>
            <a:pPr marL="432434" marR="5080" indent="-420370">
              <a:lnSpc>
                <a:spcPts val="2050"/>
              </a:lnSpc>
              <a:spcBef>
                <a:spcPts val="110"/>
              </a:spcBef>
              <a:buClr>
                <a:srgbClr val="685D46"/>
              </a:buClr>
              <a:buAutoNum type="arabicPeriod" startAt="5"/>
              <a:tabLst>
                <a:tab pos="432434" algn="l"/>
                <a:tab pos="433070" algn="l"/>
              </a:tabLst>
            </a:pPr>
            <a:r>
              <a:rPr sz="1800" u="heavy" spc="30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6"/>
              </a:rPr>
              <a:t>https://thesai.org/Downloads/Volume9No6/Paper_6-Study_of_Face_Recog </a:t>
            </a:r>
            <a:r>
              <a:rPr sz="1800" spc="-550" dirty="0">
                <a:solidFill>
                  <a:srgbClr val="009668"/>
                </a:solidFill>
                <a:latin typeface="Tahoma"/>
                <a:cs typeface="Tahoma"/>
              </a:rPr>
              <a:t> </a:t>
            </a:r>
            <a:r>
              <a:rPr sz="1800" u="heavy" spc="4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6"/>
              </a:rPr>
              <a:t>nition_Techniques.pdf</a:t>
            </a:r>
            <a:endParaRPr sz="1800">
              <a:latin typeface="Tahoma"/>
              <a:cs typeface="Tahoma"/>
            </a:endParaRPr>
          </a:p>
          <a:p>
            <a:pPr marL="432434" marR="118110" indent="-420370">
              <a:lnSpc>
                <a:spcPts val="2050"/>
              </a:lnSpc>
              <a:buClr>
                <a:srgbClr val="685D46"/>
              </a:buClr>
              <a:buAutoNum type="arabicPeriod" startAt="5"/>
              <a:tabLst>
                <a:tab pos="432434" algn="l"/>
                <a:tab pos="433070" algn="l"/>
              </a:tabLst>
            </a:pPr>
            <a:r>
              <a:rPr sz="1800" u="heavy" spc="1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7"/>
              </a:rPr>
              <a:t>http://www.pace.ac.in/documents/ece/FACE%20RECOGNITION%20SYSTE </a:t>
            </a:r>
            <a:r>
              <a:rPr sz="1800" spc="-550" dirty="0">
                <a:solidFill>
                  <a:srgbClr val="009668"/>
                </a:solidFill>
                <a:latin typeface="Tahoma"/>
                <a:cs typeface="Tahoma"/>
              </a:rPr>
              <a:t> </a:t>
            </a:r>
            <a:r>
              <a:rPr sz="1800" u="heavy" spc="-5" dirty="0">
                <a:solidFill>
                  <a:srgbClr val="009668"/>
                </a:solidFill>
                <a:uFill>
                  <a:solidFill>
                    <a:srgbClr val="009668"/>
                  </a:solidFill>
                </a:uFill>
                <a:latin typeface="Tahoma"/>
                <a:cs typeface="Tahoma"/>
                <a:hlinkClick r:id="rId7"/>
              </a:rPr>
              <a:t>M%20WITH%20FACE%20DETECTION.pdf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44145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570" dirty="0"/>
              <a:t>C</a:t>
            </a:r>
            <a:r>
              <a:rPr sz="3200" spc="-420" dirty="0"/>
              <a:t>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21783" y="1289058"/>
            <a:ext cx="2773680" cy="2865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2434" indent="-42037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Introduction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Motivation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40" dirty="0">
                <a:solidFill>
                  <a:srgbClr val="685D46"/>
                </a:solidFill>
                <a:latin typeface="Tahoma"/>
                <a:cs typeface="Tahoma"/>
              </a:rPr>
              <a:t>Innovation</a:t>
            </a:r>
            <a:r>
              <a:rPr sz="1800" spc="-12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of</a:t>
            </a:r>
            <a:r>
              <a:rPr sz="1800" spc="-12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Project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Scope</a:t>
            </a:r>
            <a:r>
              <a:rPr sz="1800" spc="-12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of</a:t>
            </a:r>
            <a:r>
              <a:rPr sz="1800" spc="-12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Tahoma"/>
                <a:cs typeface="Tahoma"/>
              </a:rPr>
              <a:t>the</a:t>
            </a:r>
            <a:r>
              <a:rPr sz="1800" spc="-12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Project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Open-CV</a:t>
            </a:r>
            <a:r>
              <a:rPr sz="1800" spc="-12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Tahoma"/>
                <a:cs typeface="Tahoma"/>
              </a:rPr>
              <a:t>Python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30" dirty="0">
                <a:solidFill>
                  <a:srgbClr val="685D46"/>
                </a:solidFill>
                <a:latin typeface="Tahoma"/>
                <a:cs typeface="Tahoma"/>
              </a:rPr>
              <a:t>Face</a:t>
            </a:r>
            <a:r>
              <a:rPr sz="1800" spc="-13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Tahoma"/>
                <a:cs typeface="Tahoma"/>
              </a:rPr>
              <a:t>Detection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Haar</a:t>
            </a:r>
            <a:r>
              <a:rPr sz="1800" spc="-13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Features</a:t>
            </a:r>
            <a:r>
              <a:rPr sz="1800" spc="-12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System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65" dirty="0">
                <a:solidFill>
                  <a:srgbClr val="685D46"/>
                </a:solidFill>
                <a:latin typeface="Tahoma"/>
                <a:cs typeface="Tahoma"/>
              </a:rPr>
              <a:t>Conclusion</a:t>
            </a:r>
            <a:endParaRPr sz="1800">
              <a:latin typeface="Tahoma"/>
              <a:cs typeface="Tahoma"/>
            </a:endParaRPr>
          </a:p>
          <a:p>
            <a:pPr marL="432434" indent="-42037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2434" algn="l"/>
                <a:tab pos="433070" algn="l"/>
              </a:tabLst>
            </a:pP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References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244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Introduction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Face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detection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0" dirty="0">
                <a:solidFill>
                  <a:srgbClr val="3D4251"/>
                </a:solidFill>
                <a:latin typeface="Georgia"/>
                <a:cs typeface="Georgia"/>
              </a:rPr>
              <a:t>is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a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computer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vision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technology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that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helps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65" dirty="0">
                <a:solidFill>
                  <a:srgbClr val="3D4251"/>
                </a:solidFill>
                <a:latin typeface="Georgia"/>
                <a:cs typeface="Georgia"/>
              </a:rPr>
              <a:t>to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locate/visualize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0" dirty="0">
                <a:solidFill>
                  <a:srgbClr val="3D4251"/>
                </a:solidFill>
                <a:latin typeface="Georgia"/>
                <a:cs typeface="Georgia"/>
              </a:rPr>
              <a:t>human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faces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D4251"/>
                </a:solidFill>
                <a:latin typeface="Georgia"/>
                <a:cs typeface="Georgia"/>
              </a:rPr>
              <a:t>in </a:t>
            </a:r>
            <a:r>
              <a:rPr sz="1500" spc="-34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digital </a:t>
            </a:r>
            <a:r>
              <a:rPr sz="1500" spc="20" dirty="0">
                <a:solidFill>
                  <a:srgbClr val="3D4251"/>
                </a:solidFill>
                <a:latin typeface="Georgia"/>
                <a:cs typeface="Georgia"/>
              </a:rPr>
              <a:t>images. This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technique </a:t>
            </a:r>
            <a:r>
              <a:rPr sz="1500" spc="10" dirty="0">
                <a:solidFill>
                  <a:srgbClr val="3D4251"/>
                </a:solidFill>
                <a:latin typeface="Georgia"/>
                <a:cs typeface="Georgia"/>
              </a:rPr>
              <a:t>is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a </a:t>
            </a:r>
            <a:r>
              <a:rPr sz="1500" spc="60" dirty="0">
                <a:solidFill>
                  <a:srgbClr val="3D4251"/>
                </a:solidFill>
                <a:latin typeface="Georgia"/>
                <a:cs typeface="Georgia"/>
              </a:rPr>
              <a:t>speciﬁc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use </a:t>
            </a:r>
            <a:r>
              <a:rPr sz="1500" spc="65" dirty="0">
                <a:solidFill>
                  <a:srgbClr val="3D4251"/>
                </a:solidFill>
                <a:latin typeface="Georgia"/>
                <a:cs typeface="Georgia"/>
              </a:rPr>
              <a:t>case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of object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detection technology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that 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deals </a:t>
            </a:r>
            <a:r>
              <a:rPr sz="1500" spc="-35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with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detecting 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instances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of 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semantic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objects of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a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certain 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class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(such 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as </a:t>
            </a:r>
            <a:r>
              <a:rPr sz="1500" spc="20" dirty="0">
                <a:solidFill>
                  <a:srgbClr val="3D4251"/>
                </a:solidFill>
                <a:latin typeface="Georgia"/>
                <a:cs typeface="Georgia"/>
              </a:rPr>
              <a:t>humans, buildings </a:t>
            </a:r>
            <a:r>
              <a:rPr sz="1500" spc="50" dirty="0">
                <a:solidFill>
                  <a:srgbClr val="3D4251"/>
                </a:solidFill>
                <a:latin typeface="Georgia"/>
                <a:cs typeface="Georgia"/>
              </a:rPr>
              <a:t>or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0" dirty="0">
                <a:solidFill>
                  <a:srgbClr val="3D4251"/>
                </a:solidFill>
                <a:latin typeface="Georgia"/>
                <a:cs typeface="Georgia"/>
              </a:rPr>
              <a:t>cars)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D4251"/>
                </a:solidFill>
                <a:latin typeface="Georgia"/>
                <a:cs typeface="Georgia"/>
              </a:rPr>
              <a:t>in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digital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images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and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videos.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0" dirty="0">
                <a:solidFill>
                  <a:srgbClr val="3D4251"/>
                </a:solidFill>
                <a:latin typeface="Georgia"/>
                <a:cs typeface="Georgia"/>
              </a:rPr>
              <a:t>With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the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advent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of 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technology,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face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detection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has gained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a </a:t>
            </a:r>
            <a:r>
              <a:rPr sz="1500" spc="-34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lot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of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importance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especially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D4251"/>
                </a:solidFill>
                <a:latin typeface="Georgia"/>
                <a:cs typeface="Georgia"/>
              </a:rPr>
              <a:t>in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ﬁelds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" dirty="0">
                <a:solidFill>
                  <a:srgbClr val="3D4251"/>
                </a:solidFill>
                <a:latin typeface="Georgia"/>
                <a:cs typeface="Georgia"/>
              </a:rPr>
              <a:t>like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photography,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security,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and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0" dirty="0">
                <a:solidFill>
                  <a:srgbClr val="3D4251"/>
                </a:solidFill>
                <a:latin typeface="Georgia"/>
                <a:cs typeface="Georgia"/>
              </a:rPr>
              <a:t>marketing.</a:t>
            </a:r>
            <a:endParaRPr sz="15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4825" y="2742200"/>
            <a:ext cx="3171149" cy="1775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160845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30" dirty="0"/>
              <a:t>Motivation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289058"/>
            <a:ext cx="835850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865" algn="just">
              <a:lnSpc>
                <a:spcPct val="114999"/>
              </a:lnSpc>
              <a:spcBef>
                <a:spcPts val="100"/>
              </a:spcBef>
            </a:pP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We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developed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this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Tahoma"/>
                <a:cs typeface="Tahoma"/>
              </a:rPr>
              <a:t>Face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Tahoma"/>
                <a:cs typeface="Tahoma"/>
              </a:rPr>
              <a:t>Detection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Project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for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685D46"/>
                </a:solidFill>
                <a:latin typeface="Tahoma"/>
                <a:cs typeface="Tahoma"/>
              </a:rPr>
              <a:t>our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Tahoma"/>
                <a:cs typeface="Tahoma"/>
              </a:rPr>
              <a:t>Indian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Tahoma"/>
                <a:cs typeface="Tahoma"/>
              </a:rPr>
              <a:t>Army,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Tahoma"/>
                <a:cs typeface="Tahoma"/>
              </a:rPr>
              <a:t>Security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Tahoma"/>
                <a:cs typeface="Tahoma"/>
              </a:rPr>
              <a:t>CCTV </a:t>
            </a:r>
            <a:r>
              <a:rPr sz="1800" spc="-55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Tahoma"/>
                <a:cs typeface="Tahoma"/>
              </a:rPr>
              <a:t>Police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even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Tahoma"/>
                <a:cs typeface="Tahoma"/>
              </a:rPr>
              <a:t>Common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Tahoma"/>
                <a:cs typeface="Tahoma"/>
              </a:rPr>
              <a:t>Use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Tahoma"/>
                <a:cs typeface="Tahoma"/>
              </a:rPr>
              <a:t>people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detect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Tahoma"/>
                <a:cs typeface="Tahoma"/>
              </a:rPr>
              <a:t>Face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single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Tahoma"/>
                <a:cs typeface="Tahoma"/>
              </a:rPr>
              <a:t>group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of </a:t>
            </a:r>
            <a:r>
              <a:rPr sz="1800" spc="-55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peoples</a:t>
            </a:r>
            <a:r>
              <a:rPr sz="1800" spc="-10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85D46"/>
                </a:solidFill>
                <a:latin typeface="Tahoma"/>
                <a:cs typeface="Tahoma"/>
              </a:rPr>
              <a:t>Images.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800" spc="40" dirty="0">
                <a:solidFill>
                  <a:srgbClr val="685D46"/>
                </a:solidFill>
                <a:latin typeface="Tahoma"/>
                <a:cs typeface="Tahoma"/>
              </a:rPr>
              <a:t>Today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685D46"/>
                </a:solidFill>
                <a:latin typeface="Tahoma"/>
                <a:cs typeface="Tahoma"/>
              </a:rPr>
              <a:t>In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Tahoma"/>
                <a:cs typeface="Tahoma"/>
              </a:rPr>
              <a:t>world</a:t>
            </a:r>
            <a:r>
              <a:rPr sz="1800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Tahoma"/>
                <a:cs typeface="Tahoma"/>
              </a:rPr>
              <a:t>Security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is</a:t>
            </a:r>
            <a:r>
              <a:rPr sz="1800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advancing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Tahoma"/>
                <a:cs typeface="Tahoma"/>
              </a:rPr>
              <a:t>to</a:t>
            </a:r>
            <a:r>
              <a:rPr sz="1800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detect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Tahoma"/>
                <a:cs typeface="Tahoma"/>
              </a:rPr>
              <a:t>terrorist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Tahoma"/>
                <a:cs typeface="Tahoma"/>
              </a:rPr>
              <a:t>and</a:t>
            </a:r>
            <a:r>
              <a:rPr sz="1800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Tahoma"/>
                <a:cs typeface="Tahoma"/>
              </a:rPr>
              <a:t>criminals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Tahoma"/>
                <a:cs typeface="Tahoma"/>
              </a:rPr>
              <a:t>easily </a:t>
            </a:r>
            <a:r>
              <a:rPr sz="1800" spc="-55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in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crowd. </a:t>
            </a:r>
            <a:r>
              <a:rPr sz="1800" spc="30" dirty="0">
                <a:solidFill>
                  <a:srgbClr val="685D46"/>
                </a:solidFill>
                <a:latin typeface="Tahoma"/>
                <a:cs typeface="Tahoma"/>
              </a:rPr>
              <a:t>This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Project will </a:t>
            </a:r>
            <a:r>
              <a:rPr sz="1800" spc="40" dirty="0">
                <a:solidFill>
                  <a:srgbClr val="685D46"/>
                </a:solidFill>
                <a:latin typeface="Tahoma"/>
                <a:cs typeface="Tahoma"/>
              </a:rPr>
              <a:t>easily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detect </a:t>
            </a:r>
            <a:r>
              <a:rPr sz="1800" spc="40" dirty="0">
                <a:solidFill>
                  <a:srgbClr val="685D46"/>
                </a:solidFill>
                <a:latin typeface="Tahoma"/>
                <a:cs typeface="Tahoma"/>
              </a:rPr>
              <a:t>faces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even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old\blur </a:t>
            </a:r>
            <a:r>
              <a:rPr sz="1800" spc="20" dirty="0">
                <a:solidFill>
                  <a:srgbClr val="685D46"/>
                </a:solidFill>
                <a:latin typeface="Tahoma"/>
                <a:cs typeface="Tahoma"/>
              </a:rPr>
              <a:t>Images </a:t>
            </a:r>
            <a:r>
              <a:rPr sz="1800" spc="55" dirty="0">
                <a:solidFill>
                  <a:srgbClr val="685D46"/>
                </a:solidFill>
                <a:latin typeface="Tahoma"/>
                <a:cs typeface="Tahoma"/>
              </a:rPr>
              <a:t>with </a:t>
            </a:r>
            <a:r>
              <a:rPr sz="1800" spc="35" dirty="0">
                <a:solidFill>
                  <a:srgbClr val="685D46"/>
                </a:solidFill>
                <a:latin typeface="Tahoma"/>
                <a:cs typeface="Tahoma"/>
              </a:rPr>
              <a:t>very </a:t>
            </a:r>
            <a:r>
              <a:rPr sz="1800" spc="4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less</a:t>
            </a:r>
            <a:r>
              <a:rPr sz="1800" spc="-10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time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execution.</a:t>
            </a:r>
            <a:endParaRPr sz="1800">
              <a:latin typeface="Tahoma"/>
              <a:cs typeface="Tahoma"/>
            </a:endParaRPr>
          </a:p>
          <a:p>
            <a:pPr marL="12700" marR="113030">
              <a:lnSpc>
                <a:spcPct val="114999"/>
              </a:lnSpc>
              <a:spcBef>
                <a:spcPts val="1200"/>
              </a:spcBef>
            </a:pPr>
            <a:r>
              <a:rPr sz="1800" spc="30" dirty="0">
                <a:solidFill>
                  <a:srgbClr val="685D46"/>
                </a:solidFill>
                <a:latin typeface="Tahoma"/>
                <a:cs typeface="Tahoma"/>
              </a:rPr>
              <a:t>This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Tahoma"/>
                <a:cs typeface="Tahoma"/>
              </a:rPr>
              <a:t>Face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Tahoma"/>
                <a:cs typeface="Tahoma"/>
              </a:rPr>
              <a:t>Detection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Tahoma"/>
                <a:cs typeface="Tahoma"/>
              </a:rPr>
              <a:t>Code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Tahoma"/>
                <a:cs typeface="Tahoma"/>
              </a:rPr>
              <a:t>can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685D46"/>
                </a:solidFill>
                <a:latin typeface="Tahoma"/>
                <a:cs typeface="Tahoma"/>
              </a:rPr>
              <a:t>be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deployed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Tahoma"/>
                <a:cs typeface="Tahoma"/>
              </a:rPr>
              <a:t>use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685D46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85D46"/>
                </a:solidFill>
                <a:latin typeface="Tahoma"/>
                <a:cs typeface="Tahoma"/>
              </a:rPr>
              <a:t>any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Tahoma"/>
                <a:cs typeface="Tahoma"/>
              </a:rPr>
              <a:t>application</a:t>
            </a:r>
            <a:r>
              <a:rPr sz="1800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Tahoma"/>
                <a:cs typeface="Tahoma"/>
              </a:rPr>
              <a:t>camera, </a:t>
            </a:r>
            <a:r>
              <a:rPr sz="1800" spc="-55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685D46"/>
                </a:solidFill>
                <a:latin typeface="Tahoma"/>
                <a:cs typeface="Tahoma"/>
              </a:rPr>
              <a:t>security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Tahoma"/>
                <a:cs typeface="Tahoma"/>
              </a:rPr>
              <a:t>apps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Tahoma"/>
                <a:cs typeface="Tahoma"/>
              </a:rPr>
              <a:t>website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685D46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Tahoma"/>
                <a:cs typeface="Tahoma"/>
              </a:rPr>
              <a:t>found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Tahoma"/>
                <a:cs typeface="Tahoma"/>
              </a:rPr>
              <a:t>faces</a:t>
            </a:r>
            <a:r>
              <a:rPr sz="1800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Tahoma"/>
                <a:cs typeface="Tahoma"/>
              </a:rPr>
              <a:t>easily.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377888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30" dirty="0"/>
              <a:t>Inn</a:t>
            </a:r>
            <a:r>
              <a:rPr sz="3200" spc="-415" dirty="0"/>
              <a:t>o</a:t>
            </a:r>
            <a:r>
              <a:rPr sz="3200" spc="-355" dirty="0"/>
              <a:t>vation</a:t>
            </a:r>
            <a:r>
              <a:rPr sz="3200" spc="-300" dirty="0"/>
              <a:t> </a:t>
            </a:r>
            <a:r>
              <a:rPr sz="3200" spc="-340" dirty="0"/>
              <a:t>Idea</a:t>
            </a:r>
            <a:r>
              <a:rPr sz="3200" spc="-300" dirty="0"/>
              <a:t> </a:t>
            </a:r>
            <a:r>
              <a:rPr sz="3200" spc="-405" dirty="0"/>
              <a:t>o</a:t>
            </a:r>
            <a:r>
              <a:rPr sz="3200" spc="-320" dirty="0"/>
              <a:t>f</a:t>
            </a:r>
            <a:r>
              <a:rPr sz="3200" spc="-300" dirty="0"/>
              <a:t> </a:t>
            </a:r>
            <a:r>
              <a:rPr sz="3200" spc="-409" dirty="0"/>
              <a:t>P</a:t>
            </a:r>
            <a:r>
              <a:rPr sz="3200" spc="-420" dirty="0"/>
              <a:t>roject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1875" y="1289058"/>
            <a:ext cx="8020684" cy="2865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Detect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faces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easily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less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time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execution.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Detect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Face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quality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Images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even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685D46"/>
                </a:solidFill>
                <a:latin typeface="Times New Roman"/>
                <a:cs typeface="Times New Roman"/>
              </a:rPr>
              <a:t>blur.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Detect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single,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double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even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multiple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faces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in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Image.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tell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number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Peoples/faces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Image.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fully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automatic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face</a:t>
            </a:r>
            <a:r>
              <a:rPr sz="1800" spc="-1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recognition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412750" marR="5080" indent="-400050">
              <a:lnSpc>
                <a:spcPct val="114999"/>
              </a:lnSpc>
              <a:buAutoNum type="arabicPeriod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one of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best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in today world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Innovation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per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less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number of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code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use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in the </a:t>
            </a:r>
            <a:r>
              <a:rPr sz="1800" spc="-434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412750" marR="5080" indent="-400050">
              <a:lnSpc>
                <a:spcPct val="114999"/>
              </a:lnSpc>
              <a:buAutoNum type="arabicPeriod"/>
              <a:tabLst>
                <a:tab pos="412115" algn="l"/>
                <a:tab pos="412750" algn="l"/>
              </a:tabLst>
            </a:pP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use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Haar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feature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based</a:t>
            </a:r>
            <a:r>
              <a:rPr sz="1800" spc="-10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Algorithm to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detect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which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it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makes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very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accurate and</a:t>
            </a:r>
            <a:r>
              <a:rPr sz="1800" spc="-10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fast </a:t>
            </a:r>
            <a:r>
              <a:rPr sz="1800" spc="-434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processing</a:t>
            </a:r>
            <a:r>
              <a:rPr sz="1800" spc="-5" dirty="0">
                <a:solidFill>
                  <a:srgbClr val="685D4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685D46"/>
                </a:solidFill>
                <a:latin typeface="Times New Roman"/>
                <a:cs typeface="Times New Roman"/>
              </a:rPr>
              <a:t>of face detection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36918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60" dirty="0"/>
              <a:t>S</a:t>
            </a:r>
            <a:r>
              <a:rPr sz="3200" spc="-400" dirty="0"/>
              <a:t>c</a:t>
            </a:r>
            <a:r>
              <a:rPr sz="3200" spc="-415" dirty="0"/>
              <a:t>ope</a:t>
            </a:r>
            <a:r>
              <a:rPr sz="3200" spc="-300" dirty="0"/>
              <a:t> </a:t>
            </a:r>
            <a:r>
              <a:rPr sz="3200" spc="-405" dirty="0"/>
              <a:t>o</a:t>
            </a:r>
            <a:r>
              <a:rPr sz="3200" spc="-320" dirty="0"/>
              <a:t>f</a:t>
            </a:r>
            <a:r>
              <a:rPr sz="3200" spc="-300" dirty="0"/>
              <a:t> </a:t>
            </a:r>
            <a:r>
              <a:rPr sz="3200" spc="-409" dirty="0"/>
              <a:t>P</a:t>
            </a:r>
            <a:r>
              <a:rPr sz="3200" spc="-420" dirty="0"/>
              <a:t>roject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374884"/>
            <a:ext cx="8368030" cy="269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identify and </a:t>
            </a:r>
            <a:r>
              <a:rPr sz="1400" dirty="0">
                <a:latin typeface="Times New Roman"/>
                <a:cs typeface="Times New Roman"/>
              </a:rPr>
              <a:t>verify </a:t>
            </a:r>
            <a:r>
              <a:rPr sz="1400" spc="-5" dirty="0">
                <a:latin typeface="Times New Roman"/>
                <a:cs typeface="Times New Roman"/>
              </a:rPr>
              <a:t>terrorists at airports, </a:t>
            </a:r>
            <a:r>
              <a:rPr sz="1400" dirty="0">
                <a:latin typeface="Times New Roman"/>
                <a:cs typeface="Times New Roman"/>
              </a:rPr>
              <a:t>railway </a:t>
            </a:r>
            <a:r>
              <a:rPr sz="1400" spc="-5" dirty="0">
                <a:latin typeface="Times New Roman"/>
                <a:cs typeface="Times New Roman"/>
              </a:rPr>
              <a:t>stations and malls the </a:t>
            </a:r>
            <a:r>
              <a:rPr sz="1400" dirty="0">
                <a:latin typeface="Times New Roman"/>
                <a:cs typeface="Times New Roman"/>
              </a:rPr>
              <a:t>face recognition </a:t>
            </a:r>
            <a:r>
              <a:rPr sz="1400" spc="-5" dirty="0">
                <a:latin typeface="Times New Roman"/>
                <a:cs typeface="Times New Roman"/>
              </a:rPr>
              <a:t>technology will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best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choice in </a:t>
            </a:r>
            <a:r>
              <a:rPr sz="1400" dirty="0">
                <a:latin typeface="Times New Roman"/>
                <a:cs typeface="Times New Roman"/>
              </a:rPr>
              <a:t>India </a:t>
            </a:r>
            <a:r>
              <a:rPr sz="1400" spc="-5" dirty="0">
                <a:latin typeface="Times New Roman"/>
                <a:cs typeface="Times New Roman"/>
              </a:rPr>
              <a:t>as compared with </a:t>
            </a:r>
            <a:r>
              <a:rPr sz="1400" dirty="0">
                <a:latin typeface="Times New Roman"/>
                <a:cs typeface="Times New Roman"/>
              </a:rPr>
              <a:t>other biometric </a:t>
            </a:r>
            <a:r>
              <a:rPr sz="1400" spc="-5" dirty="0">
                <a:latin typeface="Times New Roman"/>
                <a:cs typeface="Times New Roman"/>
              </a:rPr>
              <a:t>technologies since </a:t>
            </a:r>
            <a:r>
              <a:rPr sz="1400" dirty="0">
                <a:latin typeface="Times New Roman"/>
                <a:cs typeface="Times New Roman"/>
              </a:rPr>
              <a:t>other </a:t>
            </a:r>
            <a:r>
              <a:rPr sz="1400" spc="-5" dirty="0">
                <a:latin typeface="Times New Roman"/>
                <a:cs typeface="Times New Roman"/>
              </a:rPr>
              <a:t>technologies cannot </a:t>
            </a:r>
            <a:r>
              <a:rPr sz="1400" dirty="0">
                <a:latin typeface="Times New Roman"/>
                <a:cs typeface="Times New Roman"/>
              </a:rPr>
              <a:t>be helpful </a:t>
            </a:r>
            <a:r>
              <a:rPr sz="1400" spc="-5" dirty="0">
                <a:latin typeface="Times New Roman"/>
                <a:cs typeface="Times New Roman"/>
              </a:rPr>
              <a:t>in crowded </a:t>
            </a:r>
            <a:r>
              <a:rPr sz="1400" dirty="0">
                <a:latin typeface="Times New Roman"/>
                <a:cs typeface="Times New Roman"/>
              </a:rPr>
              <a:t> places.</a:t>
            </a:r>
            <a:endParaRPr sz="1400">
              <a:latin typeface="Times New Roman"/>
              <a:cs typeface="Times New Roman"/>
            </a:endParaRPr>
          </a:p>
          <a:p>
            <a:pPr marL="12700" marR="360045">
              <a:lnSpc>
                <a:spcPct val="114999"/>
              </a:lnSpc>
              <a:spcBef>
                <a:spcPts val="1200"/>
              </a:spcBef>
            </a:pPr>
            <a:r>
              <a:rPr sz="1400" spc="-5" dirty="0">
                <a:latin typeface="Times New Roman"/>
                <a:cs typeface="Times New Roman"/>
              </a:rPr>
              <a:t>This technology can also </a:t>
            </a:r>
            <a:r>
              <a:rPr sz="1400" dirty="0">
                <a:latin typeface="Times New Roman"/>
                <a:cs typeface="Times New Roman"/>
              </a:rPr>
              <a:t>be used </a:t>
            </a:r>
            <a:r>
              <a:rPr sz="1400" spc="-5" dirty="0">
                <a:latin typeface="Times New Roman"/>
                <a:cs typeface="Times New Roman"/>
              </a:rPr>
              <a:t>effectively in </a:t>
            </a:r>
            <a:r>
              <a:rPr sz="1400" dirty="0">
                <a:latin typeface="Times New Roman"/>
                <a:cs typeface="Times New Roman"/>
              </a:rPr>
              <a:t>various </a:t>
            </a:r>
            <a:r>
              <a:rPr sz="1400" spc="-5" dirty="0">
                <a:latin typeface="Times New Roman"/>
                <a:cs typeface="Times New Roman"/>
              </a:rPr>
              <a:t>important examinations such as SSC, HSC, Medical,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Engineering, MCA, MBA, B- </a:t>
            </a:r>
            <a:r>
              <a:rPr sz="1400" spc="-15" dirty="0">
                <a:latin typeface="Times New Roman"/>
                <a:cs typeface="Times New Roman"/>
              </a:rPr>
              <a:t>Pharmacy, </a:t>
            </a:r>
            <a:r>
              <a:rPr sz="1400" spc="-5" dirty="0">
                <a:latin typeface="Times New Roman"/>
                <a:cs typeface="Times New Roman"/>
              </a:rPr>
              <a:t>Nursing courses etc. The examinee can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identified and </a:t>
            </a:r>
            <a:r>
              <a:rPr sz="1400" dirty="0">
                <a:latin typeface="Times New Roman"/>
                <a:cs typeface="Times New Roman"/>
              </a:rPr>
              <a:t>verified using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Recognition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Technique.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5" dirty="0">
                <a:latin typeface="Times New Roman"/>
                <a:cs typeface="Times New Roman"/>
              </a:rPr>
              <a:t> 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deployed</a:t>
            </a:r>
            <a:r>
              <a:rPr sz="1400" spc="-5" dirty="0">
                <a:latin typeface="Times New Roman"/>
                <a:cs typeface="Times New Roman"/>
              </a:rPr>
              <a:t> 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police </a:t>
            </a:r>
            <a:r>
              <a:rPr sz="1400" spc="-5" dirty="0">
                <a:latin typeface="Times New Roman"/>
                <a:cs typeface="Times New Roman"/>
              </a:rPr>
              <a:t>station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identify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verify</a:t>
            </a:r>
            <a:r>
              <a:rPr sz="1400" spc="-5" dirty="0">
                <a:latin typeface="Times New Roman"/>
                <a:cs typeface="Times New Roman"/>
              </a:rPr>
              <a:t> the criminals.</a:t>
            </a:r>
            <a:endParaRPr sz="1400">
              <a:latin typeface="Times New Roman"/>
              <a:cs typeface="Times New Roman"/>
            </a:endParaRPr>
          </a:p>
          <a:p>
            <a:pPr marL="12700" marR="252729">
              <a:lnSpc>
                <a:spcPct val="114999"/>
              </a:lnSpc>
              <a:spcBef>
                <a:spcPts val="1200"/>
              </a:spcBef>
            </a:pPr>
            <a:r>
              <a:rPr sz="1400" spc="-5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 </a:t>
            </a:r>
            <a:r>
              <a:rPr sz="1400" spc="-5" dirty="0">
                <a:latin typeface="Times New Roman"/>
                <a:cs typeface="Times New Roman"/>
              </a:rPr>
              <a:t>the Number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student in classroom.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collect in all the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faces </a:t>
            </a:r>
            <a:r>
              <a:rPr sz="1400" spc="-5" dirty="0">
                <a:latin typeface="Times New Roman"/>
                <a:cs typeface="Times New Roman"/>
              </a:rPr>
              <a:t>in less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 </a:t>
            </a:r>
            <a:r>
              <a:rPr sz="1400" dirty="0">
                <a:latin typeface="Times New Roman"/>
                <a:cs typeface="Times New Roman"/>
              </a:rPr>
              <a:t>1 </a:t>
            </a:r>
            <a:r>
              <a:rPr sz="1400" spc="-5" dirty="0">
                <a:latin typeface="Times New Roman"/>
                <a:cs typeface="Times New Roman"/>
              </a:rPr>
              <a:t>sec. Easy 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attendance.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810"/>
            <a:ext cx="2923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OpenC</a:t>
            </a:r>
            <a:r>
              <a:rPr sz="3000" spc="-170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-Python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332301"/>
            <a:ext cx="8335645" cy="2559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OpenCV</a:t>
            </a:r>
            <a:r>
              <a:rPr sz="1350" spc="-1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essentially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stands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for</a:t>
            </a:r>
            <a:r>
              <a:rPr sz="1350" spc="4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b="1" spc="15" dirty="0">
                <a:solidFill>
                  <a:srgbClr val="3D4251"/>
                </a:solidFill>
                <a:latin typeface="Times New Roman"/>
                <a:cs typeface="Times New Roman"/>
              </a:rPr>
              <a:t>Open </a:t>
            </a:r>
            <a:r>
              <a:rPr sz="1350" b="1" spc="10" dirty="0">
                <a:solidFill>
                  <a:srgbClr val="3D4251"/>
                </a:solidFill>
                <a:latin typeface="Times New Roman"/>
                <a:cs typeface="Times New Roman"/>
              </a:rPr>
              <a:t>Source </a:t>
            </a:r>
            <a:r>
              <a:rPr sz="1350" b="1" spc="15" dirty="0">
                <a:solidFill>
                  <a:srgbClr val="3D4251"/>
                </a:solidFill>
                <a:latin typeface="Times New Roman"/>
                <a:cs typeface="Times New Roman"/>
              </a:rPr>
              <a:t>Computer</a:t>
            </a:r>
            <a:r>
              <a:rPr sz="1350" b="1" spc="-3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3D4251"/>
                </a:solidFill>
                <a:latin typeface="Times New Roman"/>
                <a:cs typeface="Times New Roman"/>
              </a:rPr>
              <a:t>Vision</a:t>
            </a:r>
            <a:r>
              <a:rPr sz="1350" b="1" spc="15" dirty="0">
                <a:solidFill>
                  <a:srgbClr val="3D4251"/>
                </a:solidFill>
                <a:latin typeface="Times New Roman"/>
                <a:cs typeface="Times New Roman"/>
              </a:rPr>
              <a:t> Library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.</a:t>
            </a:r>
            <a:r>
              <a:rPr sz="1350" spc="-6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Although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it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is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written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in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optimized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C/C++,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64400"/>
              </a:lnSpc>
            </a:pP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it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has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interfaces for Python and Java along with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C++. OpenCV boasts of an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active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user base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all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over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the world with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its </a:t>
            </a:r>
            <a:r>
              <a:rPr sz="1350" spc="-32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use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increasing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day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by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day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due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 to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the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surge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in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computer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vision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applications.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71120">
              <a:lnSpc>
                <a:spcPct val="164400"/>
              </a:lnSpc>
              <a:spcBef>
                <a:spcPts val="5"/>
              </a:spcBef>
            </a:pP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OpenCV-Python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is the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python API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for </a:t>
            </a:r>
            <a:r>
              <a:rPr sz="1350" spc="-10" dirty="0">
                <a:solidFill>
                  <a:srgbClr val="3D4251"/>
                </a:solidFill>
                <a:latin typeface="Times New Roman"/>
                <a:cs typeface="Times New Roman"/>
              </a:rPr>
              <a:t>OpenCV. </a:t>
            </a:r>
            <a:r>
              <a:rPr sz="1350" spc="-30" dirty="0">
                <a:solidFill>
                  <a:srgbClr val="3D4251"/>
                </a:solidFill>
                <a:latin typeface="Times New Roman"/>
                <a:cs typeface="Times New Roman"/>
              </a:rPr>
              <a:t>You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can think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of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it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as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a python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wrapper around the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C++ </a:t>
            </a:r>
            <a:r>
              <a:rPr sz="1350" spc="2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implementation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of </a:t>
            </a:r>
            <a:r>
              <a:rPr sz="1350" spc="-10" dirty="0">
                <a:solidFill>
                  <a:srgbClr val="3D4251"/>
                </a:solidFill>
                <a:latin typeface="Times New Roman"/>
                <a:cs typeface="Times New Roman"/>
              </a:rPr>
              <a:t>OpenCV.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OpenCV-Python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is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not only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fast (since the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background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consists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of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code written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in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C/C++) but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is also easy to code and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deploy(due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to the Python wrapper in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foreground).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This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makes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it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a great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choice 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to </a:t>
            </a:r>
            <a:r>
              <a:rPr sz="1350" spc="-32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perform</a:t>
            </a:r>
            <a:r>
              <a:rPr sz="1350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computationally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3D4251"/>
                </a:solidFill>
                <a:latin typeface="Times New Roman"/>
                <a:cs typeface="Times New Roman"/>
              </a:rPr>
              <a:t>intensive</a:t>
            </a:r>
            <a:r>
              <a:rPr sz="1350" spc="5" dirty="0">
                <a:solidFill>
                  <a:srgbClr val="3D4251"/>
                </a:solidFill>
                <a:latin typeface="Times New Roman"/>
                <a:cs typeface="Times New Roman"/>
              </a:rPr>
              <a:t> </a:t>
            </a:r>
            <a:r>
              <a:rPr sz="1350" spc="15" dirty="0">
                <a:solidFill>
                  <a:srgbClr val="3D4251"/>
                </a:solidFill>
                <a:latin typeface="Times New Roman"/>
                <a:cs typeface="Times New Roman"/>
              </a:rPr>
              <a:t>programs.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2962"/>
            <a:ext cx="201295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dirty="0">
                <a:latin typeface="Arial"/>
                <a:cs typeface="Arial"/>
              </a:rPr>
              <a:t>Installation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941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"/>
              </a:spcBef>
            </a:pP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OpenCV-Python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supports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3D4251"/>
                </a:solidFill>
                <a:latin typeface="Georgia"/>
                <a:cs typeface="Georgia"/>
              </a:rPr>
              <a:t>all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the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leading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platforms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" dirty="0">
                <a:solidFill>
                  <a:srgbClr val="3D4251"/>
                </a:solidFill>
                <a:latin typeface="Georgia"/>
                <a:cs typeface="Georgia"/>
              </a:rPr>
              <a:t>like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Mac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OS,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D4251"/>
                </a:solidFill>
                <a:latin typeface="Georgia"/>
                <a:cs typeface="Georgia"/>
              </a:rPr>
              <a:t>Linux,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and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Windows.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-25" dirty="0">
                <a:solidFill>
                  <a:srgbClr val="3D4251"/>
                </a:solidFill>
                <a:latin typeface="Georgia"/>
                <a:cs typeface="Georgia"/>
              </a:rPr>
              <a:t>It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0" dirty="0">
                <a:solidFill>
                  <a:srgbClr val="3D4251"/>
                </a:solidFill>
                <a:latin typeface="Georgia"/>
                <a:cs typeface="Georgia"/>
              </a:rPr>
              <a:t>can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60" dirty="0">
                <a:solidFill>
                  <a:srgbClr val="3D4251"/>
                </a:solidFill>
                <a:latin typeface="Georgia"/>
                <a:cs typeface="Georgia"/>
              </a:rPr>
              <a:t>be </a:t>
            </a:r>
            <a:r>
              <a:rPr sz="1500" spc="-35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0" dirty="0">
                <a:solidFill>
                  <a:srgbClr val="3D4251"/>
                </a:solidFill>
                <a:latin typeface="Georgia"/>
                <a:cs typeface="Georgia"/>
              </a:rPr>
              <a:t>installed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3D4251"/>
                </a:solidFill>
                <a:latin typeface="Georgia"/>
                <a:cs typeface="Georgia"/>
              </a:rPr>
              <a:t>in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0" dirty="0">
                <a:solidFill>
                  <a:srgbClr val="3D4251"/>
                </a:solidFill>
                <a:latin typeface="Georgia"/>
                <a:cs typeface="Georgia"/>
              </a:rPr>
              <a:t>either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of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5" dirty="0">
                <a:solidFill>
                  <a:srgbClr val="3D4251"/>
                </a:solidFill>
                <a:latin typeface="Georgia"/>
                <a:cs typeface="Georgia"/>
              </a:rPr>
              <a:t>the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following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ways:</a:t>
            </a:r>
            <a:endParaRPr sz="1500">
              <a:latin typeface="Georgia"/>
              <a:cs typeface="Georgia"/>
            </a:endParaRPr>
          </a:p>
          <a:p>
            <a:pPr marL="12700" marR="540385">
              <a:lnSpc>
                <a:spcPct val="170000"/>
              </a:lnSpc>
              <a:spcBef>
                <a:spcPts val="1130"/>
              </a:spcBef>
            </a:pP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Packages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 for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standard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desktop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environments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0" dirty="0">
                <a:solidFill>
                  <a:srgbClr val="3D4251"/>
                </a:solidFill>
                <a:latin typeface="Georgia"/>
                <a:cs typeface="Georgia"/>
              </a:rPr>
              <a:t>(Windows,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macOS,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almost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any</a:t>
            </a:r>
            <a:r>
              <a:rPr sz="1500" spc="4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GNU/Linux </a:t>
            </a:r>
            <a:r>
              <a:rPr sz="1500" spc="-35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5" dirty="0">
                <a:solidFill>
                  <a:srgbClr val="3D4251"/>
                </a:solidFill>
                <a:latin typeface="Georgia"/>
                <a:cs typeface="Georgia"/>
              </a:rPr>
              <a:t>distribution)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262" y="3173229"/>
            <a:ext cx="681355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56235" algn="l"/>
                <a:tab pos="356870" algn="l"/>
              </a:tabLst>
            </a:pP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run</a:t>
            </a:r>
            <a:endParaRPr sz="1500">
              <a:latin typeface="Georgia"/>
              <a:cs typeface="Georgia"/>
            </a:endParaRPr>
          </a:p>
          <a:p>
            <a:pPr marL="356235" indent="-344170">
              <a:lnSpc>
                <a:spcPct val="100000"/>
              </a:lnSpc>
              <a:spcBef>
                <a:spcPts val="1260"/>
              </a:spcBef>
              <a:buFont typeface="Microsoft Sans Serif"/>
              <a:buChar char="●"/>
              <a:tabLst>
                <a:tab pos="356235" algn="l"/>
                <a:tab pos="356870" algn="l"/>
              </a:tabLst>
            </a:pPr>
            <a:r>
              <a:rPr sz="1500" spc="30" dirty="0">
                <a:solidFill>
                  <a:srgbClr val="3D4251"/>
                </a:solidFill>
                <a:latin typeface="Georgia"/>
                <a:cs typeface="Georgia"/>
              </a:rPr>
              <a:t>run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6574" y="3193549"/>
            <a:ext cx="2572385" cy="228600"/>
          </a:xfrm>
          <a:prstGeom prst="rect">
            <a:avLst/>
          </a:prstGeom>
          <a:solidFill>
            <a:srgbClr val="E6EAEB"/>
          </a:solidFill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solidFill>
                  <a:srgbClr val="3D4251"/>
                </a:solidFill>
                <a:latin typeface="Courier New"/>
                <a:cs typeface="Courier New"/>
              </a:rPr>
              <a:t>pip</a:t>
            </a:r>
            <a:r>
              <a:rPr sz="1350" spc="-50" dirty="0">
                <a:solidFill>
                  <a:srgbClr val="3D4251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3D4251"/>
                </a:solidFill>
                <a:latin typeface="Courier New"/>
                <a:cs typeface="Courier New"/>
              </a:rPr>
              <a:t>install</a:t>
            </a:r>
            <a:r>
              <a:rPr sz="1350" spc="-45" dirty="0">
                <a:solidFill>
                  <a:srgbClr val="3D4251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3D4251"/>
                </a:solidFill>
                <a:latin typeface="Courier New"/>
                <a:cs typeface="Courier New"/>
              </a:rPr>
              <a:t>opencv-python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6144" y="3173229"/>
            <a:ext cx="27209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D4251"/>
                </a:solidFill>
                <a:latin typeface="Georgia"/>
                <a:cs typeface="Georgia"/>
              </a:rPr>
              <a:t>if</a:t>
            </a:r>
            <a:r>
              <a:rPr sz="1500" spc="2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you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0" dirty="0">
                <a:solidFill>
                  <a:srgbClr val="3D4251"/>
                </a:solidFill>
                <a:latin typeface="Georgia"/>
                <a:cs typeface="Georgia"/>
              </a:rPr>
              <a:t>need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only </a:t>
            </a:r>
            <a:r>
              <a:rPr sz="1500" spc="10" dirty="0">
                <a:solidFill>
                  <a:srgbClr val="3D4251"/>
                </a:solidFill>
                <a:latin typeface="Georgia"/>
                <a:cs typeface="Georgia"/>
              </a:rPr>
              <a:t>main</a:t>
            </a:r>
            <a:r>
              <a:rPr sz="1500" spc="20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modules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574" y="3582170"/>
            <a:ext cx="3395345" cy="228600"/>
          </a:xfrm>
          <a:prstGeom prst="rect">
            <a:avLst/>
          </a:prstGeom>
          <a:solidFill>
            <a:srgbClr val="E6EAEB"/>
          </a:solidFill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solidFill>
                  <a:srgbClr val="3D4251"/>
                </a:solidFill>
                <a:latin typeface="Courier New"/>
                <a:cs typeface="Courier New"/>
              </a:rPr>
              <a:t>pip</a:t>
            </a:r>
            <a:r>
              <a:rPr sz="1350" spc="-50" dirty="0">
                <a:solidFill>
                  <a:srgbClr val="3D4251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3D4251"/>
                </a:solidFill>
                <a:latin typeface="Courier New"/>
                <a:cs typeface="Courier New"/>
              </a:rPr>
              <a:t>install</a:t>
            </a:r>
            <a:r>
              <a:rPr sz="1350" spc="-45" dirty="0">
                <a:solidFill>
                  <a:srgbClr val="3D4251"/>
                </a:solidFill>
                <a:latin typeface="Courier New"/>
                <a:cs typeface="Courier New"/>
              </a:rPr>
              <a:t> </a:t>
            </a:r>
            <a:r>
              <a:rPr sz="1350" spc="-5" dirty="0">
                <a:solidFill>
                  <a:srgbClr val="3D4251"/>
                </a:solidFill>
                <a:latin typeface="Courier New"/>
                <a:cs typeface="Courier New"/>
              </a:rPr>
              <a:t>opencv-contrib-python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238" y="3561849"/>
            <a:ext cx="3830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D4251"/>
                </a:solidFill>
                <a:latin typeface="Georgia"/>
                <a:cs typeface="Georgia"/>
              </a:rPr>
              <a:t>if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you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50" dirty="0">
                <a:solidFill>
                  <a:srgbClr val="3D4251"/>
                </a:solidFill>
                <a:latin typeface="Georgia"/>
                <a:cs typeface="Georgia"/>
              </a:rPr>
              <a:t>need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both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10" dirty="0">
                <a:solidFill>
                  <a:srgbClr val="3D4251"/>
                </a:solidFill>
                <a:latin typeface="Georgia"/>
                <a:cs typeface="Georgia"/>
              </a:rPr>
              <a:t>main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and </a:t>
            </a:r>
            <a:r>
              <a:rPr sz="1500" spc="45" dirty="0">
                <a:solidFill>
                  <a:srgbClr val="3D4251"/>
                </a:solidFill>
                <a:latin typeface="Georgia"/>
                <a:cs typeface="Georgia"/>
              </a:rPr>
              <a:t>contrib</a:t>
            </a:r>
            <a:r>
              <a:rPr sz="1500" spc="25" dirty="0">
                <a:solidFill>
                  <a:srgbClr val="3D4251"/>
                </a:solidFill>
                <a:latin typeface="Georgia"/>
                <a:cs typeface="Georgia"/>
              </a:rPr>
              <a:t> </a:t>
            </a:r>
            <a:r>
              <a:rPr sz="1500" spc="35" dirty="0">
                <a:solidFill>
                  <a:srgbClr val="3D4251"/>
                </a:solidFill>
                <a:latin typeface="Georgia"/>
                <a:cs typeface="Georgia"/>
              </a:rPr>
              <a:t>modules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1590"/>
            <a:ext cx="218376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475" dirty="0"/>
              <a:t>Fac</a:t>
            </a:r>
            <a:r>
              <a:rPr sz="3200" spc="-455" dirty="0"/>
              <a:t>e</a:t>
            </a:r>
            <a:r>
              <a:rPr sz="3200" spc="-300" dirty="0"/>
              <a:t> </a:t>
            </a:r>
            <a:r>
              <a:rPr sz="3200" spc="-380" dirty="0"/>
              <a:t>Detection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956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solidFill>
                  <a:srgbClr val="3D4251"/>
                </a:solidFill>
              </a:rPr>
              <a:t>Face </a:t>
            </a:r>
            <a:r>
              <a:rPr sz="1400" dirty="0">
                <a:solidFill>
                  <a:srgbClr val="3D4251"/>
                </a:solidFill>
              </a:rPr>
              <a:t>detection </a:t>
            </a:r>
            <a:r>
              <a:rPr sz="1400" spc="-5" dirty="0">
                <a:solidFill>
                  <a:srgbClr val="3D4251"/>
                </a:solidFill>
              </a:rPr>
              <a:t>is </a:t>
            </a:r>
            <a:r>
              <a:rPr sz="1400" dirty="0">
                <a:solidFill>
                  <a:srgbClr val="3D4251"/>
                </a:solidFill>
              </a:rPr>
              <a:t>a </a:t>
            </a:r>
            <a:r>
              <a:rPr sz="1400" spc="-5" dirty="0">
                <a:solidFill>
                  <a:srgbClr val="3D4251"/>
                </a:solidFill>
              </a:rPr>
              <a:t>technique that identifies </a:t>
            </a:r>
            <a:r>
              <a:rPr sz="1400" dirty="0">
                <a:solidFill>
                  <a:srgbClr val="3D4251"/>
                </a:solidFill>
              </a:rPr>
              <a:t>or </a:t>
            </a:r>
            <a:r>
              <a:rPr sz="1400" spc="-5" dirty="0">
                <a:solidFill>
                  <a:srgbClr val="3D4251"/>
                </a:solidFill>
              </a:rPr>
              <a:t>locates </a:t>
            </a:r>
            <a:r>
              <a:rPr sz="1400" dirty="0">
                <a:solidFill>
                  <a:srgbClr val="3D4251"/>
                </a:solidFill>
              </a:rPr>
              <a:t>human faces </a:t>
            </a:r>
            <a:r>
              <a:rPr sz="1400" spc="-5" dirty="0">
                <a:solidFill>
                  <a:srgbClr val="3D4251"/>
                </a:solidFill>
              </a:rPr>
              <a:t>in </a:t>
            </a:r>
            <a:r>
              <a:rPr sz="1400" dirty="0">
                <a:solidFill>
                  <a:srgbClr val="3D4251"/>
                </a:solidFill>
              </a:rPr>
              <a:t>digital </a:t>
            </a:r>
            <a:r>
              <a:rPr sz="1400" spc="-5" dirty="0">
                <a:solidFill>
                  <a:srgbClr val="3D4251"/>
                </a:solidFill>
              </a:rPr>
              <a:t>images. </a:t>
            </a:r>
            <a:r>
              <a:rPr sz="1400" dirty="0">
                <a:solidFill>
                  <a:srgbClr val="3D4251"/>
                </a:solidFill>
              </a:rPr>
              <a:t>A </a:t>
            </a:r>
            <a:r>
              <a:rPr sz="1400" spc="-5" dirty="0">
                <a:solidFill>
                  <a:srgbClr val="3D4251"/>
                </a:solidFill>
              </a:rPr>
              <a:t>typical example </a:t>
            </a:r>
            <a:r>
              <a:rPr sz="1400" dirty="0">
                <a:solidFill>
                  <a:srgbClr val="3D4251"/>
                </a:solidFill>
              </a:rPr>
              <a:t>of face </a:t>
            </a:r>
            <a:r>
              <a:rPr sz="1400" spc="5" dirty="0">
                <a:solidFill>
                  <a:srgbClr val="3D4251"/>
                </a:solidFill>
              </a:rPr>
              <a:t> </a:t>
            </a:r>
            <a:r>
              <a:rPr sz="1400" dirty="0">
                <a:solidFill>
                  <a:srgbClr val="3D4251"/>
                </a:solidFill>
              </a:rPr>
              <a:t>detection</a:t>
            </a:r>
            <a:r>
              <a:rPr sz="1400" spc="-5" dirty="0">
                <a:solidFill>
                  <a:srgbClr val="3D4251"/>
                </a:solidFill>
              </a:rPr>
              <a:t> </a:t>
            </a:r>
            <a:r>
              <a:rPr sz="1400" dirty="0">
                <a:solidFill>
                  <a:srgbClr val="3D4251"/>
                </a:solidFill>
              </a:rPr>
              <a:t>occurs</a:t>
            </a:r>
            <a:r>
              <a:rPr sz="1400" spc="-5" dirty="0">
                <a:solidFill>
                  <a:srgbClr val="3D4251"/>
                </a:solidFill>
              </a:rPr>
              <a:t> when we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spc="-5" dirty="0">
                <a:solidFill>
                  <a:srgbClr val="3D4251"/>
                </a:solidFill>
              </a:rPr>
              <a:t>take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dirty="0">
                <a:solidFill>
                  <a:srgbClr val="3D4251"/>
                </a:solidFill>
              </a:rPr>
              <a:t>photographs </a:t>
            </a:r>
            <a:r>
              <a:rPr sz="1400" spc="-5" dirty="0">
                <a:solidFill>
                  <a:srgbClr val="3D4251"/>
                </a:solidFill>
              </a:rPr>
              <a:t>through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dirty="0">
                <a:solidFill>
                  <a:srgbClr val="3D4251"/>
                </a:solidFill>
              </a:rPr>
              <a:t>our </a:t>
            </a:r>
            <a:r>
              <a:rPr sz="1400" spc="-5" dirty="0">
                <a:solidFill>
                  <a:srgbClr val="3D4251"/>
                </a:solidFill>
              </a:rPr>
              <a:t>smartphones,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spc="-5" dirty="0">
                <a:solidFill>
                  <a:srgbClr val="3D4251"/>
                </a:solidFill>
              </a:rPr>
              <a:t>and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spc="-5" dirty="0">
                <a:solidFill>
                  <a:srgbClr val="3D4251"/>
                </a:solidFill>
              </a:rPr>
              <a:t>it instantly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dirty="0">
                <a:solidFill>
                  <a:srgbClr val="3D4251"/>
                </a:solidFill>
              </a:rPr>
              <a:t>detects faces</a:t>
            </a:r>
            <a:r>
              <a:rPr sz="1400" spc="-5" dirty="0">
                <a:solidFill>
                  <a:srgbClr val="3D4251"/>
                </a:solidFill>
              </a:rPr>
              <a:t> in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spc="-5" dirty="0">
                <a:solidFill>
                  <a:srgbClr val="3D4251"/>
                </a:solidFill>
              </a:rPr>
              <a:t>the </a:t>
            </a:r>
            <a:r>
              <a:rPr sz="1400" dirty="0">
                <a:solidFill>
                  <a:srgbClr val="3D4251"/>
                </a:solidFill>
              </a:rPr>
              <a:t>picture.</a:t>
            </a:r>
            <a:endParaRPr sz="1400"/>
          </a:p>
          <a:p>
            <a:pPr marL="12700" marR="6350">
              <a:lnSpc>
                <a:spcPct val="114999"/>
              </a:lnSpc>
              <a:spcBef>
                <a:spcPts val="1200"/>
              </a:spcBef>
            </a:pPr>
            <a:r>
              <a:rPr sz="1400" spc="-5" dirty="0">
                <a:solidFill>
                  <a:srgbClr val="3D4251"/>
                </a:solidFill>
              </a:rPr>
              <a:t>Face </a:t>
            </a:r>
            <a:r>
              <a:rPr sz="1400" dirty="0">
                <a:solidFill>
                  <a:srgbClr val="3D4251"/>
                </a:solidFill>
              </a:rPr>
              <a:t>detection </a:t>
            </a:r>
            <a:r>
              <a:rPr sz="1400" spc="-5" dirty="0">
                <a:solidFill>
                  <a:srgbClr val="3D4251"/>
                </a:solidFill>
              </a:rPr>
              <a:t>is different </a:t>
            </a:r>
            <a:r>
              <a:rPr sz="1400" dirty="0">
                <a:solidFill>
                  <a:srgbClr val="3D4251"/>
                </a:solidFill>
              </a:rPr>
              <a:t>from </a:t>
            </a:r>
            <a:r>
              <a:rPr sz="1400" spc="-5" dirty="0">
                <a:solidFill>
                  <a:srgbClr val="3D4251"/>
                </a:solidFill>
              </a:rPr>
              <a:t>Face </a:t>
            </a:r>
            <a:r>
              <a:rPr sz="1400" dirty="0">
                <a:solidFill>
                  <a:srgbClr val="3D4251"/>
                </a:solidFill>
              </a:rPr>
              <a:t>recognition. </a:t>
            </a:r>
            <a:r>
              <a:rPr sz="1400" spc="-5" dirty="0">
                <a:solidFill>
                  <a:srgbClr val="3D4251"/>
                </a:solidFill>
              </a:rPr>
              <a:t>Face </a:t>
            </a:r>
            <a:r>
              <a:rPr sz="1400" dirty="0">
                <a:solidFill>
                  <a:srgbClr val="3D4251"/>
                </a:solidFill>
              </a:rPr>
              <a:t>detection detects </a:t>
            </a:r>
            <a:r>
              <a:rPr sz="1400" spc="-5" dirty="0">
                <a:solidFill>
                  <a:srgbClr val="3D4251"/>
                </a:solidFill>
              </a:rPr>
              <a:t>merely the </a:t>
            </a:r>
            <a:r>
              <a:rPr sz="1400" dirty="0">
                <a:solidFill>
                  <a:srgbClr val="3D4251"/>
                </a:solidFill>
              </a:rPr>
              <a:t>presence of faces </a:t>
            </a:r>
            <a:r>
              <a:rPr sz="1400" spc="-5" dirty="0">
                <a:solidFill>
                  <a:srgbClr val="3D4251"/>
                </a:solidFill>
              </a:rPr>
              <a:t>in an image </a:t>
            </a:r>
            <a:r>
              <a:rPr sz="1400" dirty="0">
                <a:solidFill>
                  <a:srgbClr val="3D4251"/>
                </a:solidFill>
              </a:rPr>
              <a:t> </a:t>
            </a:r>
            <a:r>
              <a:rPr sz="1400" spc="-5" dirty="0">
                <a:solidFill>
                  <a:srgbClr val="3D4251"/>
                </a:solidFill>
              </a:rPr>
              <a:t>while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dirty="0">
                <a:solidFill>
                  <a:srgbClr val="3D4251"/>
                </a:solidFill>
              </a:rPr>
              <a:t>facial recognition </a:t>
            </a:r>
            <a:r>
              <a:rPr sz="1400" spc="-5" dirty="0">
                <a:solidFill>
                  <a:srgbClr val="3D4251"/>
                </a:solidFill>
              </a:rPr>
              <a:t>involves identifying whose </a:t>
            </a:r>
            <a:r>
              <a:rPr sz="1400" dirty="0">
                <a:solidFill>
                  <a:srgbClr val="3D4251"/>
                </a:solidFill>
              </a:rPr>
              <a:t>face</a:t>
            </a:r>
            <a:r>
              <a:rPr sz="1400" spc="-5" dirty="0">
                <a:solidFill>
                  <a:srgbClr val="3D4251"/>
                </a:solidFill>
              </a:rPr>
              <a:t> it is. </a:t>
            </a:r>
            <a:r>
              <a:rPr sz="1400" dirty="0">
                <a:solidFill>
                  <a:srgbClr val="3D4251"/>
                </a:solidFill>
              </a:rPr>
              <a:t>In </a:t>
            </a:r>
            <a:r>
              <a:rPr sz="1400" spc="-5" dirty="0">
                <a:solidFill>
                  <a:srgbClr val="3D4251"/>
                </a:solidFill>
              </a:rPr>
              <a:t>this article, we shall</a:t>
            </a:r>
            <a:r>
              <a:rPr sz="1400" spc="-10" dirty="0">
                <a:solidFill>
                  <a:srgbClr val="3D4251"/>
                </a:solidFill>
              </a:rPr>
              <a:t> </a:t>
            </a:r>
            <a:r>
              <a:rPr sz="1400" dirty="0">
                <a:solidFill>
                  <a:srgbClr val="3D4251"/>
                </a:solidFill>
              </a:rPr>
              <a:t>only be dealing </a:t>
            </a:r>
            <a:r>
              <a:rPr sz="1400" spc="-5" dirty="0">
                <a:solidFill>
                  <a:srgbClr val="3D4251"/>
                </a:solidFill>
              </a:rPr>
              <a:t>with the </a:t>
            </a:r>
            <a:r>
              <a:rPr sz="1400" spc="-15" dirty="0">
                <a:solidFill>
                  <a:srgbClr val="3D4251"/>
                </a:solidFill>
              </a:rPr>
              <a:t>former.</a:t>
            </a:r>
            <a:endParaRPr sz="1400"/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400" spc="-5" dirty="0">
                <a:solidFill>
                  <a:srgbClr val="3D4251"/>
                </a:solidFill>
              </a:rPr>
              <a:t>Face </a:t>
            </a:r>
            <a:r>
              <a:rPr sz="1400" dirty="0">
                <a:solidFill>
                  <a:srgbClr val="3D4251"/>
                </a:solidFill>
              </a:rPr>
              <a:t>recognition </a:t>
            </a:r>
            <a:r>
              <a:rPr sz="1400" spc="-5" dirty="0">
                <a:solidFill>
                  <a:srgbClr val="3D4251"/>
                </a:solidFill>
              </a:rPr>
              <a:t>is the task </a:t>
            </a:r>
            <a:r>
              <a:rPr sz="1400" dirty="0">
                <a:solidFill>
                  <a:srgbClr val="3D4251"/>
                </a:solidFill>
              </a:rPr>
              <a:t>of </a:t>
            </a:r>
            <a:r>
              <a:rPr sz="1400" spc="-5" dirty="0">
                <a:solidFill>
                  <a:srgbClr val="3D4251"/>
                </a:solidFill>
              </a:rPr>
              <a:t>identifying an already </a:t>
            </a:r>
            <a:r>
              <a:rPr sz="1400" dirty="0">
                <a:solidFill>
                  <a:srgbClr val="3D4251"/>
                </a:solidFill>
              </a:rPr>
              <a:t>detected object </a:t>
            </a:r>
            <a:r>
              <a:rPr sz="1400" spc="-5" dirty="0">
                <a:solidFill>
                  <a:srgbClr val="3D4251"/>
                </a:solidFill>
              </a:rPr>
              <a:t>as </a:t>
            </a:r>
            <a:r>
              <a:rPr sz="1400" dirty="0">
                <a:solidFill>
                  <a:srgbClr val="3D4251"/>
                </a:solidFill>
              </a:rPr>
              <a:t>a known or unknown face. </a:t>
            </a:r>
            <a:r>
              <a:rPr sz="1400" spc="-5" dirty="0">
                <a:solidFill>
                  <a:srgbClr val="3D4251"/>
                </a:solidFill>
              </a:rPr>
              <a:t>Often the </a:t>
            </a:r>
            <a:r>
              <a:rPr sz="1400" dirty="0">
                <a:solidFill>
                  <a:srgbClr val="3D4251"/>
                </a:solidFill>
              </a:rPr>
              <a:t>problem </a:t>
            </a:r>
            <a:r>
              <a:rPr sz="1400" spc="-335" dirty="0">
                <a:solidFill>
                  <a:srgbClr val="3D4251"/>
                </a:solidFill>
              </a:rPr>
              <a:t> </a:t>
            </a:r>
            <a:r>
              <a:rPr sz="1400" dirty="0">
                <a:solidFill>
                  <a:srgbClr val="3D4251"/>
                </a:solidFill>
              </a:rPr>
              <a:t>of face recognition </a:t>
            </a:r>
            <a:r>
              <a:rPr sz="1400" spc="-5" dirty="0">
                <a:solidFill>
                  <a:srgbClr val="3D4251"/>
                </a:solidFill>
              </a:rPr>
              <a:t>is confused with the </a:t>
            </a:r>
            <a:r>
              <a:rPr sz="1400" dirty="0">
                <a:solidFill>
                  <a:srgbClr val="3D4251"/>
                </a:solidFill>
              </a:rPr>
              <a:t>problem of face detection </a:t>
            </a:r>
            <a:r>
              <a:rPr sz="1400" spc="-5" dirty="0">
                <a:solidFill>
                  <a:srgbClr val="3D4251"/>
                </a:solidFill>
              </a:rPr>
              <a:t>Face Recognition </a:t>
            </a:r>
            <a:r>
              <a:rPr sz="1400" dirty="0">
                <a:solidFill>
                  <a:srgbClr val="3D4251"/>
                </a:solidFill>
              </a:rPr>
              <a:t>on </a:t>
            </a:r>
            <a:r>
              <a:rPr sz="1400" spc="-5" dirty="0">
                <a:solidFill>
                  <a:srgbClr val="3D4251"/>
                </a:solidFill>
              </a:rPr>
              <a:t>the </a:t>
            </a:r>
            <a:r>
              <a:rPr sz="1400" dirty="0">
                <a:solidFill>
                  <a:srgbClr val="3D4251"/>
                </a:solidFill>
              </a:rPr>
              <a:t>other hand </a:t>
            </a:r>
            <a:r>
              <a:rPr sz="1400" spc="-5" dirty="0">
                <a:solidFill>
                  <a:srgbClr val="3D4251"/>
                </a:solidFill>
              </a:rPr>
              <a:t>is to </a:t>
            </a:r>
            <a:r>
              <a:rPr sz="1400" dirty="0">
                <a:solidFill>
                  <a:srgbClr val="3D4251"/>
                </a:solidFill>
              </a:rPr>
              <a:t>decide </a:t>
            </a:r>
            <a:r>
              <a:rPr sz="1400" spc="-5" dirty="0">
                <a:solidFill>
                  <a:srgbClr val="3D4251"/>
                </a:solidFill>
              </a:rPr>
              <a:t>if </a:t>
            </a:r>
            <a:r>
              <a:rPr sz="1400" dirty="0">
                <a:solidFill>
                  <a:srgbClr val="3D4251"/>
                </a:solidFill>
              </a:rPr>
              <a:t> </a:t>
            </a:r>
            <a:r>
              <a:rPr sz="1400" spc="-5" dirty="0">
                <a:solidFill>
                  <a:srgbClr val="3D4251"/>
                </a:solidFill>
              </a:rPr>
              <a:t>the "face" is someone </a:t>
            </a:r>
            <a:r>
              <a:rPr sz="1400" dirty="0">
                <a:solidFill>
                  <a:srgbClr val="3D4251"/>
                </a:solidFill>
              </a:rPr>
              <a:t>known, or unknown, using for </a:t>
            </a:r>
            <a:r>
              <a:rPr sz="1400" spc="-5" dirty="0">
                <a:solidFill>
                  <a:srgbClr val="3D4251"/>
                </a:solidFill>
              </a:rPr>
              <a:t>this </a:t>
            </a:r>
            <a:r>
              <a:rPr sz="1400" dirty="0">
                <a:solidFill>
                  <a:srgbClr val="3D4251"/>
                </a:solidFill>
              </a:rPr>
              <a:t>purpose a database of faces </a:t>
            </a:r>
            <a:r>
              <a:rPr sz="1400" spc="-5" dirty="0">
                <a:solidFill>
                  <a:srgbClr val="3D4251"/>
                </a:solidFill>
              </a:rPr>
              <a:t>in </a:t>
            </a:r>
            <a:r>
              <a:rPr sz="1400" dirty="0">
                <a:solidFill>
                  <a:srgbClr val="3D4251"/>
                </a:solidFill>
              </a:rPr>
              <a:t>order </a:t>
            </a:r>
            <a:r>
              <a:rPr sz="1400" spc="-5" dirty="0">
                <a:solidFill>
                  <a:srgbClr val="3D4251"/>
                </a:solidFill>
              </a:rPr>
              <a:t>to </a:t>
            </a:r>
            <a:r>
              <a:rPr sz="1400" dirty="0">
                <a:solidFill>
                  <a:srgbClr val="3D4251"/>
                </a:solidFill>
              </a:rPr>
              <a:t>validate </a:t>
            </a:r>
            <a:r>
              <a:rPr sz="1400" spc="-5" dirty="0">
                <a:solidFill>
                  <a:srgbClr val="3D4251"/>
                </a:solidFill>
              </a:rPr>
              <a:t>this input </a:t>
            </a:r>
            <a:r>
              <a:rPr sz="1400" dirty="0">
                <a:solidFill>
                  <a:srgbClr val="3D4251"/>
                </a:solidFill>
              </a:rPr>
              <a:t> face.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1287</Words>
  <Application>Microsoft Office PowerPoint</Application>
  <PresentationFormat>On-screen Show (16:9)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Georgia</vt:lpstr>
      <vt:lpstr>Microsoft Sans Serif</vt:lpstr>
      <vt:lpstr>Tahoma</vt:lpstr>
      <vt:lpstr>Times New Roman</vt:lpstr>
      <vt:lpstr>Trebuchet MS</vt:lpstr>
      <vt:lpstr>Office Theme</vt:lpstr>
      <vt:lpstr>Fa c e D e t e c t i o n</vt:lpstr>
      <vt:lpstr>CONTENT</vt:lpstr>
      <vt:lpstr>Introduction</vt:lpstr>
      <vt:lpstr>Motivation</vt:lpstr>
      <vt:lpstr>Innovation Idea of Project</vt:lpstr>
      <vt:lpstr>Scope of Project</vt:lpstr>
      <vt:lpstr>OpenCV-Python</vt:lpstr>
      <vt:lpstr>Installation</vt:lpstr>
      <vt:lpstr>Face Detection</vt:lpstr>
      <vt:lpstr>Face Detection Classiﬁers</vt:lpstr>
      <vt:lpstr>Haar feature-based cascade classifiers</vt:lpstr>
      <vt:lpstr>Sample Outputs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PPT</dc:title>
  <cp:lastModifiedBy>Anirudh rana</cp:lastModifiedBy>
  <cp:revision>2</cp:revision>
  <dcterms:created xsi:type="dcterms:W3CDTF">2023-01-27T05:33:47Z</dcterms:created>
  <dcterms:modified xsi:type="dcterms:W3CDTF">2023-01-29T05:09:55Z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