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DAD6"/>
    <a:srgbClr val="F2F2F2"/>
    <a:srgbClr val="C2B046"/>
    <a:srgbClr val="DADE2A"/>
    <a:srgbClr val="E76C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9843-80D2-D4B1-B6F0-B5B240865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506406-075D-31CC-FE42-4B9BB865B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54CC0F-A21B-E10D-B075-4CC0E2F70667}"/>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5" name="Footer Placeholder 4">
            <a:extLst>
              <a:ext uri="{FF2B5EF4-FFF2-40B4-BE49-F238E27FC236}">
                <a16:creationId xmlns:a16="http://schemas.microsoft.com/office/drawing/2014/main" id="{0A5B27EC-DBEA-9121-C895-BEF4F1456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83D92-A9A0-9420-1A87-3CAD945A6055}"/>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239662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A34E-9E3C-5512-E3FC-6D7957D97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480243-BEB5-E378-E800-8896DE9A32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FE448-7014-9963-13AF-3350B4A85408}"/>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5" name="Footer Placeholder 4">
            <a:extLst>
              <a:ext uri="{FF2B5EF4-FFF2-40B4-BE49-F238E27FC236}">
                <a16:creationId xmlns:a16="http://schemas.microsoft.com/office/drawing/2014/main" id="{48289656-F1B1-3F94-7ACA-EF58225BA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B1B09-B9F4-8DD7-34AF-FF4909BDAF8C}"/>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259493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5458-8D46-1B4F-6044-6B7A371A13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0CDD3-EB18-CBA4-5EBE-7F88A7B50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B4403-DE4D-62A1-3977-DF91BB1BA70F}"/>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5" name="Footer Placeholder 4">
            <a:extLst>
              <a:ext uri="{FF2B5EF4-FFF2-40B4-BE49-F238E27FC236}">
                <a16:creationId xmlns:a16="http://schemas.microsoft.com/office/drawing/2014/main" id="{20F78E3E-164F-CC09-EF84-36E3412A3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F8F98-DABB-3743-C891-C9629EE806BF}"/>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81379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2306-3372-6814-4C7F-232A688A5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1E1EE1-6359-FCAE-D79D-9E512DB4A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92095-60DE-5F97-513E-474E8358FD7C}"/>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5" name="Footer Placeholder 4">
            <a:extLst>
              <a:ext uri="{FF2B5EF4-FFF2-40B4-BE49-F238E27FC236}">
                <a16:creationId xmlns:a16="http://schemas.microsoft.com/office/drawing/2014/main" id="{72278D74-8C5B-7EAE-44BD-7B8BB32518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BEDBB-758D-ED91-D0DE-7339E3EA26B0}"/>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426521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F8A6-BF2F-8A7A-C5B1-85FAA9C6F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F0D97C-265F-65DA-3213-6AF4749BD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4100-324B-65C5-2C7B-173D2E04FFCE}"/>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5" name="Footer Placeholder 4">
            <a:extLst>
              <a:ext uri="{FF2B5EF4-FFF2-40B4-BE49-F238E27FC236}">
                <a16:creationId xmlns:a16="http://schemas.microsoft.com/office/drawing/2014/main" id="{FEC03255-A682-A44C-964E-DAFA49B9E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74C8F-1996-4C3C-98AA-0AF3646221F0}"/>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112393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A038-C378-D1AC-CD58-450647285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CB59BF-7641-B242-ED64-A537848A6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8F20FD-ABEF-1AB2-6EC5-38A47F8EE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BD0C4C-E219-A40F-BAB3-7BA1BFCEA739}"/>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6" name="Footer Placeholder 5">
            <a:extLst>
              <a:ext uri="{FF2B5EF4-FFF2-40B4-BE49-F238E27FC236}">
                <a16:creationId xmlns:a16="http://schemas.microsoft.com/office/drawing/2014/main" id="{F96D9414-C35F-C728-5A8E-D80BE3CFC5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8A284F-E229-F33C-213C-FEEFEC531732}"/>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125690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2AEA-0CEA-B407-BB13-64AAB9450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7EFB95-D60B-6146-FEEE-04F34DC0F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5B850-91E0-B616-301E-74696339A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B25BCA-A7FB-51DC-24C9-F65F03B5C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D24AF-065F-B35B-FBF9-9214DC18A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095292-0CBF-2BE1-5F37-79495E44541D}"/>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8" name="Footer Placeholder 7">
            <a:extLst>
              <a:ext uri="{FF2B5EF4-FFF2-40B4-BE49-F238E27FC236}">
                <a16:creationId xmlns:a16="http://schemas.microsoft.com/office/drawing/2014/main" id="{4FD8528B-4491-5337-3996-6A47957C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2B6F49-4B1D-A92E-6A04-5FA014E3C9C5}"/>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159047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2236-543A-9C13-0B01-473600B6FE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81EBA4-3502-2BB8-C767-661215B79802}"/>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4" name="Footer Placeholder 3">
            <a:extLst>
              <a:ext uri="{FF2B5EF4-FFF2-40B4-BE49-F238E27FC236}">
                <a16:creationId xmlns:a16="http://schemas.microsoft.com/office/drawing/2014/main" id="{65322D4E-1E22-E9AB-BC05-72BBF4770A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E33784-477B-21A7-C9D0-5838CB4E96D4}"/>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84658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93AD7-8382-D360-84F0-6D452D9F787B}"/>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3" name="Footer Placeholder 2">
            <a:extLst>
              <a:ext uri="{FF2B5EF4-FFF2-40B4-BE49-F238E27FC236}">
                <a16:creationId xmlns:a16="http://schemas.microsoft.com/office/drawing/2014/main" id="{528E6551-B52D-20AD-2B3F-DF7F17B2E9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CCF17C-4B69-87AD-8D60-0C63146E248A}"/>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316733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CDBA-26D6-6E92-C486-04865CCBA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458D86-BB83-FEDB-6CB9-279158D71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0357CB-1C70-2475-9950-9441A7228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E9856-96EC-F81E-55BE-BC04026940A0}"/>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6" name="Footer Placeholder 5">
            <a:extLst>
              <a:ext uri="{FF2B5EF4-FFF2-40B4-BE49-F238E27FC236}">
                <a16:creationId xmlns:a16="http://schemas.microsoft.com/office/drawing/2014/main" id="{503DFD9B-419E-76D2-A467-28A33A950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CBB50C-0385-FBAD-CF2D-AE32095BF8D2}"/>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262794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B6A4-3CB1-08F9-E03D-AC338B97D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EF38B8-C9EB-375D-3272-EDE245B85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4D4747-854E-D088-A814-7CCE318DD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84708-C531-7248-83E6-F20FB57F1781}"/>
              </a:ext>
            </a:extLst>
          </p:cNvPr>
          <p:cNvSpPr>
            <a:spLocks noGrp="1"/>
          </p:cNvSpPr>
          <p:nvPr>
            <p:ph type="dt" sz="half" idx="10"/>
          </p:nvPr>
        </p:nvSpPr>
        <p:spPr/>
        <p:txBody>
          <a:bodyPr/>
          <a:lstStyle/>
          <a:p>
            <a:fld id="{5C99139A-9C64-4270-8488-50DB296F3DF6}" type="datetimeFigureOut">
              <a:rPr lang="en-IN" smtClean="0"/>
              <a:t>13-07-2023</a:t>
            </a:fld>
            <a:endParaRPr lang="en-IN"/>
          </a:p>
        </p:txBody>
      </p:sp>
      <p:sp>
        <p:nvSpPr>
          <p:cNvPr id="6" name="Footer Placeholder 5">
            <a:extLst>
              <a:ext uri="{FF2B5EF4-FFF2-40B4-BE49-F238E27FC236}">
                <a16:creationId xmlns:a16="http://schemas.microsoft.com/office/drawing/2014/main" id="{12AEA1DD-5455-38A0-C0B4-B10522E916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64EF23-5203-06F6-DD61-694773A366A4}"/>
              </a:ext>
            </a:extLst>
          </p:cNvPr>
          <p:cNvSpPr>
            <a:spLocks noGrp="1"/>
          </p:cNvSpPr>
          <p:nvPr>
            <p:ph type="sldNum" sz="quarter" idx="12"/>
          </p:nvPr>
        </p:nvSpPr>
        <p:spPr/>
        <p:txBody>
          <a:bodyPr/>
          <a:lstStyle/>
          <a:p>
            <a:fld id="{B0FD6E74-3277-4117-9109-9D297EB313A4}" type="slidenum">
              <a:rPr lang="en-IN" smtClean="0"/>
              <a:t>‹#›</a:t>
            </a:fld>
            <a:endParaRPr lang="en-IN"/>
          </a:p>
        </p:txBody>
      </p:sp>
    </p:spTree>
    <p:extLst>
      <p:ext uri="{BB962C8B-B14F-4D97-AF65-F5344CB8AC3E}">
        <p14:creationId xmlns:p14="http://schemas.microsoft.com/office/powerpoint/2010/main" val="372190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BC868-D8B4-AED3-D5BD-E8C9EF62F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C71CDE-87E5-C6D1-D7F5-18B44BDD9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17A3F-868A-EDDB-4A06-0D6C1A7AA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9139A-9C64-4270-8488-50DB296F3DF6}" type="datetimeFigureOut">
              <a:rPr lang="en-IN" smtClean="0"/>
              <a:t>13-07-2023</a:t>
            </a:fld>
            <a:endParaRPr lang="en-IN"/>
          </a:p>
        </p:txBody>
      </p:sp>
      <p:sp>
        <p:nvSpPr>
          <p:cNvPr id="5" name="Footer Placeholder 4">
            <a:extLst>
              <a:ext uri="{FF2B5EF4-FFF2-40B4-BE49-F238E27FC236}">
                <a16:creationId xmlns:a16="http://schemas.microsoft.com/office/drawing/2014/main" id="{1D663303-58C3-34B5-F762-13A365A18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BC9712-96C1-3BF4-8682-27443FC04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D6E74-3277-4117-9109-9D297EB313A4}" type="slidenum">
              <a:rPr lang="en-IN" smtClean="0"/>
              <a:t>‹#›</a:t>
            </a:fld>
            <a:endParaRPr lang="en-IN"/>
          </a:p>
        </p:txBody>
      </p:sp>
    </p:spTree>
    <p:extLst>
      <p:ext uri="{BB962C8B-B14F-4D97-AF65-F5344CB8AC3E}">
        <p14:creationId xmlns:p14="http://schemas.microsoft.com/office/powerpoint/2010/main" val="314484697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4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B2ED8A-8BA8-7952-5989-EBD4B9008347}"/>
              </a:ext>
            </a:extLst>
          </p:cNvPr>
          <p:cNvSpPr>
            <a:spLocks noGrp="1"/>
          </p:cNvSpPr>
          <p:nvPr>
            <p:ph type="ctrTitle"/>
          </p:nvPr>
        </p:nvSpPr>
        <p:spPr>
          <a:xfrm>
            <a:off x="6511898" y="656150"/>
            <a:ext cx="3973385" cy="2028328"/>
          </a:xfrm>
          <a:noFill/>
        </p:spPr>
        <p:txBody>
          <a:bodyPr vert="horz" lIns="91440" tIns="45720" rIns="91440" bIns="45720" rtlCol="0">
            <a:normAutofit/>
          </a:bodyPr>
          <a:lstStyle/>
          <a:p>
            <a:pPr algn="l"/>
            <a:r>
              <a:rPr lang="en-US" sz="4400" dirty="0"/>
              <a:t>TEXT CLASSIFICATION</a:t>
            </a:r>
          </a:p>
        </p:txBody>
      </p:sp>
      <p:sp>
        <p:nvSpPr>
          <p:cNvPr id="3" name="Subtitle 2">
            <a:extLst>
              <a:ext uri="{FF2B5EF4-FFF2-40B4-BE49-F238E27FC236}">
                <a16:creationId xmlns:a16="http://schemas.microsoft.com/office/drawing/2014/main" id="{32F04405-2F44-1C2E-D79F-0E0FDCBD7762}"/>
              </a:ext>
            </a:extLst>
          </p:cNvPr>
          <p:cNvSpPr>
            <a:spLocks noGrp="1"/>
          </p:cNvSpPr>
          <p:nvPr>
            <p:ph type="subTitle" idx="1"/>
          </p:nvPr>
        </p:nvSpPr>
        <p:spPr>
          <a:xfrm>
            <a:off x="6789437" y="3685335"/>
            <a:ext cx="3973387" cy="2708530"/>
          </a:xfrm>
          <a:noFill/>
        </p:spPr>
        <p:txBody>
          <a:bodyPr vert="horz" lIns="91440" tIns="45720" rIns="91440" bIns="45720" rtlCol="0">
            <a:normAutofit/>
          </a:bodyPr>
          <a:lstStyle/>
          <a:p>
            <a:pPr indent="-228600" algn="l">
              <a:buFont typeface="Arial" panose="020B0604020202020204" pitchFamily="34" charset="0"/>
              <a:buChar char="•"/>
            </a:pPr>
            <a:endParaRPr lang="en-US" sz="1100" dirty="0"/>
          </a:p>
          <a:p>
            <a:pPr indent="-228600" algn="l">
              <a:buFont typeface="Arial" panose="020B0604020202020204" pitchFamily="34" charset="0"/>
              <a:buChar char="•"/>
            </a:pPr>
            <a:r>
              <a:rPr lang="en-US" sz="1800" dirty="0"/>
              <a:t>Name:- Anirudh Rana</a:t>
            </a:r>
          </a:p>
          <a:p>
            <a:pPr indent="-228600" algn="l">
              <a:buFont typeface="Arial" panose="020B0604020202020204" pitchFamily="34" charset="0"/>
              <a:buChar char="•"/>
            </a:pPr>
            <a:r>
              <a:rPr lang="en-US" sz="1800" dirty="0"/>
              <a:t>University Roll No. :- 2118225</a:t>
            </a:r>
          </a:p>
          <a:p>
            <a:pPr indent="-228600" algn="l">
              <a:buFont typeface="Arial" panose="020B0604020202020204" pitchFamily="34" charset="0"/>
              <a:buChar char="•"/>
            </a:pPr>
            <a:r>
              <a:rPr lang="en-US" sz="1800" dirty="0"/>
              <a:t>Mentor Name :- Ms. Rishika Yadav</a:t>
            </a:r>
          </a:p>
          <a:p>
            <a:pPr indent="-228600" algn="l">
              <a:buFont typeface="Arial" panose="020B0604020202020204" pitchFamily="34" charset="0"/>
              <a:buChar char="•"/>
            </a:pPr>
            <a:r>
              <a:rPr lang="en-US" sz="1800" dirty="0"/>
              <a:t>Designation :- Assistant Professor</a:t>
            </a:r>
          </a:p>
        </p:txBody>
      </p:sp>
      <p:pic>
        <p:nvPicPr>
          <p:cNvPr id="6" name="Picture 5">
            <a:extLst>
              <a:ext uri="{FF2B5EF4-FFF2-40B4-BE49-F238E27FC236}">
                <a16:creationId xmlns:a16="http://schemas.microsoft.com/office/drawing/2014/main" id="{623F7B52-2E94-4C0D-DC4A-18F6D045F8E0}"/>
              </a:ext>
            </a:extLst>
          </p:cNvPr>
          <p:cNvPicPr>
            <a:picLocks noChangeAspect="1"/>
          </p:cNvPicPr>
          <p:nvPr/>
        </p:nvPicPr>
        <p:blipFill rotWithShape="1">
          <a:blip r:embed="rId2"/>
          <a:srcRect l="29112" r="33374"/>
          <a:stretch/>
        </p:blipFill>
        <p:spPr>
          <a:xfrm>
            <a:off x="20" y="10"/>
            <a:ext cx="4635571" cy="6857990"/>
          </a:xfrm>
          <a:prstGeom prst="rect">
            <a:avLst/>
          </a:prstGeom>
          <a:effectLst/>
        </p:spPr>
      </p:pic>
    </p:spTree>
    <p:extLst>
      <p:ext uri="{BB962C8B-B14F-4D97-AF65-F5344CB8AC3E}">
        <p14:creationId xmlns:p14="http://schemas.microsoft.com/office/powerpoint/2010/main" val="317660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78B9F9-8278-3EB9-C512-7CB4EFE1E2BE}"/>
              </a:ext>
            </a:extLst>
          </p:cNvPr>
          <p:cNvSpPr txBox="1"/>
          <p:nvPr/>
        </p:nvSpPr>
        <p:spPr>
          <a:xfrm>
            <a:off x="5059680" y="1109708"/>
            <a:ext cx="6809172" cy="4075988"/>
          </a:xfrm>
          <a:prstGeom prst="rect">
            <a:avLst/>
          </a:prstGeom>
          <a:noFill/>
        </p:spPr>
        <p:txBody>
          <a:bodyPr wrap="square" rtlCol="0">
            <a:spAutoFit/>
          </a:bodyPr>
          <a:lstStyle/>
          <a:p>
            <a:pPr algn="ctr">
              <a:lnSpc>
                <a:spcPct val="200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lnSpc>
                <a:spcPct val="90000"/>
              </a:lnSpc>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9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project has successfully implemented a text classification model using a Multinomial Naive Bayes algorithm on the UCI News Aggregator dataset.</a:t>
            </a:r>
          </a:p>
          <a:p>
            <a:pPr algn="l">
              <a:lnSpc>
                <a:spcPct val="9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model achieved an accuracy of 92.32%, precision of 92.85%, recall of 90.81%, and f1-score of 91.73%. These results indicate that the model performed well in terms of accuracy, precision, and recall. However, there is still room for improvement, and the model's performance could be further enhanced by implementing other algorithms such as logistic regression and experimenting with different feature extraction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779C424-A142-632B-71C4-F6E9A8F804B6}"/>
              </a:ext>
            </a:extLst>
          </p:cNvPr>
          <p:cNvPicPr>
            <a:picLocks noChangeAspect="1"/>
          </p:cNvPicPr>
          <p:nvPr/>
        </p:nvPicPr>
        <p:blipFill rotWithShape="1">
          <a:blip r:embed="rId2"/>
          <a:srcRect l="29112" r="33374"/>
          <a:stretch/>
        </p:blipFill>
        <p:spPr>
          <a:xfrm>
            <a:off x="20" y="10"/>
            <a:ext cx="4635571" cy="6857990"/>
          </a:xfrm>
          <a:prstGeom prst="rect">
            <a:avLst/>
          </a:prstGeom>
          <a:effectLst/>
        </p:spPr>
      </p:pic>
      <p:sp>
        <p:nvSpPr>
          <p:cNvPr id="9" name="TextBox 8">
            <a:extLst>
              <a:ext uri="{FF2B5EF4-FFF2-40B4-BE49-F238E27FC236}">
                <a16:creationId xmlns:a16="http://schemas.microsoft.com/office/drawing/2014/main" id="{75674BAC-DE3A-5BC3-7BED-2C84497203F9}"/>
              </a:ext>
            </a:extLst>
          </p:cNvPr>
          <p:cNvSpPr txBox="1"/>
          <p:nvPr/>
        </p:nvSpPr>
        <p:spPr>
          <a:xfrm>
            <a:off x="5059680" y="724988"/>
            <a:ext cx="3992880" cy="769441"/>
          </a:xfrm>
          <a:prstGeom prst="rect">
            <a:avLst/>
          </a:prstGeom>
          <a:noFill/>
        </p:spPr>
        <p:txBody>
          <a:bodyPr wrap="square" rtlCol="0">
            <a:spAutoFit/>
          </a:bodyPr>
          <a:lstStyle/>
          <a:p>
            <a:r>
              <a:rPr lang="en-US" sz="4400" dirty="0">
                <a:latin typeface="+mj-lt"/>
              </a:rPr>
              <a:t> Conclusion</a:t>
            </a:r>
            <a:endParaRPr lang="en-IN" sz="4400" dirty="0">
              <a:latin typeface="+mj-lt"/>
            </a:endParaRPr>
          </a:p>
        </p:txBody>
      </p:sp>
      <p:cxnSp>
        <p:nvCxnSpPr>
          <p:cNvPr id="11" name="Straight Connector 10">
            <a:extLst>
              <a:ext uri="{FF2B5EF4-FFF2-40B4-BE49-F238E27FC236}">
                <a16:creationId xmlns:a16="http://schemas.microsoft.com/office/drawing/2014/main" id="{C54B60E7-9BB9-5298-A27F-C5B837E7CCB8}"/>
              </a:ext>
            </a:extLst>
          </p:cNvPr>
          <p:cNvCxnSpPr/>
          <p:nvPr/>
        </p:nvCxnSpPr>
        <p:spPr>
          <a:xfrm>
            <a:off x="5059680" y="1686560"/>
            <a:ext cx="6299200" cy="0"/>
          </a:xfrm>
          <a:prstGeom prst="line">
            <a:avLst/>
          </a:prstGeom>
          <a:ln>
            <a:solidFill>
              <a:srgbClr val="2EDAD6"/>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6757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9623-3027-9415-DF64-25E4C0BABE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Introduction</a:t>
            </a:r>
          </a:p>
        </p:txBody>
      </p:sp>
      <p:sp>
        <p:nvSpPr>
          <p:cNvPr id="6" name="TextBox 5">
            <a:extLst>
              <a:ext uri="{FF2B5EF4-FFF2-40B4-BE49-F238E27FC236}">
                <a16:creationId xmlns:a16="http://schemas.microsoft.com/office/drawing/2014/main" id="{3EFD6072-AED7-1D3C-CAAF-341485BF3045}"/>
              </a:ext>
            </a:extLst>
          </p:cNvPr>
          <p:cNvSpPr txBox="1"/>
          <p:nvPr/>
        </p:nvSpPr>
        <p:spPr>
          <a:xfrm>
            <a:off x="4965431" y="2438400"/>
            <a:ext cx="6586489" cy="3785419"/>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1700" dirty="0">
                <a:effectLst/>
              </a:rPr>
              <a:t>Text classification using news categorization is a method of automatically organizing news articles into predefined categories, such as business, entertainment, technology, and medical, based on the content of the article. This process is commonly used in natural language processing (NLP) to help news organizations and search engines quickly and accurately sort and categorize large amounts of news articles.</a:t>
            </a:r>
            <a:endParaRPr lang="en-US" sz="1700" dirty="0"/>
          </a:p>
          <a:p>
            <a:pPr indent="-228600">
              <a:lnSpc>
                <a:spcPct val="90000"/>
              </a:lnSpc>
              <a:spcAft>
                <a:spcPts val="800"/>
              </a:spcAft>
              <a:buFont typeface="Arial" panose="020B0604020202020204" pitchFamily="34" charset="0"/>
              <a:buChar char="•"/>
            </a:pPr>
            <a:r>
              <a:rPr lang="en-US" sz="1700" dirty="0">
                <a:effectLst/>
              </a:rPr>
              <a:t>News categorization is a widely used technique in natural language processing to classify news articles into different categories such as business, entertainment, technology, and medical. The task is challenging as it requires understanding the context and meaning of the text, which is a complex task for machines. In this project, we aim to develop a text classification model for news categorization using the Multinomial Naive Bayes algorithm and </a:t>
            </a:r>
            <a:r>
              <a:rPr lang="en-US" sz="1700" dirty="0" err="1">
                <a:effectLst/>
              </a:rPr>
              <a:t>Tf-idf</a:t>
            </a:r>
            <a:r>
              <a:rPr lang="en-US" sz="1700" dirty="0">
                <a:effectLst/>
              </a:rPr>
              <a:t> feature extraction method.</a:t>
            </a:r>
          </a:p>
        </p:txBody>
      </p:sp>
      <p:pic>
        <p:nvPicPr>
          <p:cNvPr id="8" name="Picture 7">
            <a:extLst>
              <a:ext uri="{FF2B5EF4-FFF2-40B4-BE49-F238E27FC236}">
                <a16:creationId xmlns:a16="http://schemas.microsoft.com/office/drawing/2014/main" id="{43030587-3B99-DFD3-4DCF-704CB1D14B5F}"/>
              </a:ext>
            </a:extLst>
          </p:cNvPr>
          <p:cNvPicPr>
            <a:picLocks noChangeAspect="1"/>
          </p:cNvPicPr>
          <p:nvPr/>
        </p:nvPicPr>
        <p:blipFill rotWithShape="1">
          <a:blip r:embed="rId2"/>
          <a:srcRect l="29112" r="33374"/>
          <a:stretch/>
        </p:blipFill>
        <p:spPr>
          <a:xfrm>
            <a:off x="-38080" y="-40640"/>
            <a:ext cx="4635571" cy="685800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7E6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ECAFF-83C9-B652-A5F5-3035D2413D3F}"/>
              </a:ext>
            </a:extLst>
          </p:cNvPr>
          <p:cNvSpPr txBox="1"/>
          <p:nvPr/>
        </p:nvSpPr>
        <p:spPr>
          <a:xfrm>
            <a:off x="5070206" y="1962150"/>
            <a:ext cx="6586489" cy="3785419"/>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1500" dirty="0"/>
              <a:t>The dataset we used for this project is the UCI News Aggregator dataset, which contains over 420,000 news articles from various sources. The dataset is preprocessed and cleaned to remove missing values and unnecessary columns. The model is trained on 80% of the dataset and tested on the remaining 20%. The performance of the model is evaluated using various metrics such as accuracy, precision, recall, and F1-score. Additionally, we also provide a user interface to input a new news article and predict its category. The goal of this project is to provide a reliable and efficient model for news categorization.</a:t>
            </a:r>
          </a:p>
          <a:p>
            <a:pPr indent="-228600">
              <a:lnSpc>
                <a:spcPct val="90000"/>
              </a:lnSpc>
              <a:buFont typeface="Arial" panose="020B0604020202020204" pitchFamily="34" charset="0"/>
              <a:buChar char="•"/>
            </a:pPr>
            <a:endParaRPr lang="en-US" sz="1500" dirty="0"/>
          </a:p>
          <a:p>
            <a:pPr indent="-228600">
              <a:lnSpc>
                <a:spcPct val="90000"/>
              </a:lnSpc>
              <a:spcAft>
                <a:spcPts val="800"/>
              </a:spcAft>
              <a:buFont typeface="Arial" panose="020B0604020202020204" pitchFamily="34" charset="0"/>
              <a:buChar char="•"/>
            </a:pPr>
            <a:r>
              <a:rPr lang="en-US" sz="1500" dirty="0">
                <a:effectLst/>
              </a:rPr>
              <a:t>Overall, the goal of news categorization is to build a system that can automatically assign relevant categories to news articles, making it easier for readers to find and consume the news that is most relevant to them. This can be useful for news organizations and media companies, as well as for search engines and other applications that rely on large collections of news articles.</a:t>
            </a:r>
          </a:p>
          <a:p>
            <a:pPr>
              <a:lnSpc>
                <a:spcPct val="90000"/>
              </a:lnSpc>
              <a:spcAft>
                <a:spcPts val="800"/>
              </a:spcAft>
            </a:pPr>
            <a:br>
              <a:rPr lang="en-US" sz="1500" dirty="0">
                <a:effectLst/>
              </a:rPr>
            </a:br>
            <a:endParaRPr lang="en-US" sz="1500" dirty="0">
              <a:effectLst/>
            </a:endParaRPr>
          </a:p>
        </p:txBody>
      </p:sp>
      <p:pic>
        <p:nvPicPr>
          <p:cNvPr id="2" name="Picture 1">
            <a:extLst>
              <a:ext uri="{FF2B5EF4-FFF2-40B4-BE49-F238E27FC236}">
                <a16:creationId xmlns:a16="http://schemas.microsoft.com/office/drawing/2014/main" id="{5B5840B4-F042-5205-DDAD-A326B0FBE3CC}"/>
              </a:ext>
            </a:extLst>
          </p:cNvPr>
          <p:cNvPicPr>
            <a:picLocks noChangeAspect="1"/>
          </p:cNvPicPr>
          <p:nvPr/>
        </p:nvPicPr>
        <p:blipFill rotWithShape="1">
          <a:blip r:embed="rId2"/>
          <a:srcRect l="29112" r="33374"/>
          <a:stretch/>
        </p:blipFill>
        <p:spPr>
          <a:xfrm>
            <a:off x="20" y="10"/>
            <a:ext cx="4635571" cy="6857990"/>
          </a:xfrm>
          <a:prstGeom prst="rect">
            <a:avLst/>
          </a:prstGeom>
          <a:effectLst/>
        </p:spPr>
      </p:pic>
    </p:spTree>
    <p:extLst>
      <p:ext uri="{BB962C8B-B14F-4D97-AF65-F5344CB8AC3E}">
        <p14:creationId xmlns:p14="http://schemas.microsoft.com/office/powerpoint/2010/main" val="3831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0">
          <a:fgClr>
            <a:srgbClr val="2EDAD6"/>
          </a:fgClr>
          <a:bgClr>
            <a:srgbClr val="F2F2F2"/>
          </a:bgClr>
        </a:pattFill>
        <a:effectLst/>
      </p:bgPr>
    </p:bg>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375EE1F6-D926-AA74-3ACF-E42D7CBBD38B}"/>
              </a:ext>
            </a:extLst>
          </p:cNvPr>
          <p:cNvSpPr/>
          <p:nvPr/>
        </p:nvSpPr>
        <p:spPr>
          <a:xfrm>
            <a:off x="4095563" y="1428564"/>
            <a:ext cx="4000872" cy="4000872"/>
          </a:xfrm>
          <a:prstGeom prst="ellipse">
            <a:avLst/>
          </a:prstGeom>
          <a:solidFill>
            <a:srgbClr val="2EDAD6"/>
          </a:solidFill>
          <a:ln>
            <a:noFill/>
          </a:ln>
          <a:effectLst>
            <a:outerShdw blurRad="190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7FF929E0-626F-A231-CB6F-E177836EE645}"/>
              </a:ext>
            </a:extLst>
          </p:cNvPr>
          <p:cNvSpPr/>
          <p:nvPr/>
        </p:nvSpPr>
        <p:spPr>
          <a:xfrm>
            <a:off x="5462822" y="924193"/>
            <a:ext cx="1297424" cy="1297424"/>
          </a:xfrm>
          <a:custGeom>
            <a:avLst/>
            <a:gdLst>
              <a:gd name="connsiteX0" fmla="*/ 0 w 1297424"/>
              <a:gd name="connsiteY0" fmla="*/ 648712 h 1297424"/>
              <a:gd name="connsiteX1" fmla="*/ 648712 w 1297424"/>
              <a:gd name="connsiteY1" fmla="*/ 0 h 1297424"/>
              <a:gd name="connsiteX2" fmla="*/ 1297424 w 1297424"/>
              <a:gd name="connsiteY2" fmla="*/ 648712 h 1297424"/>
              <a:gd name="connsiteX3" fmla="*/ 648712 w 1297424"/>
              <a:gd name="connsiteY3" fmla="*/ 1297424 h 1297424"/>
              <a:gd name="connsiteX4" fmla="*/ 0 w 1297424"/>
              <a:gd name="connsiteY4" fmla="*/ 648712 h 1297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24" h="1297424">
                <a:moveTo>
                  <a:pt x="0" y="648712"/>
                </a:moveTo>
                <a:cubicBezTo>
                  <a:pt x="0" y="290438"/>
                  <a:pt x="290438" y="0"/>
                  <a:pt x="648712" y="0"/>
                </a:cubicBezTo>
                <a:cubicBezTo>
                  <a:pt x="1006986" y="0"/>
                  <a:pt x="1297424" y="290438"/>
                  <a:pt x="1297424" y="648712"/>
                </a:cubicBezTo>
                <a:cubicBezTo>
                  <a:pt x="1297424" y="1006986"/>
                  <a:pt x="1006986" y="1297424"/>
                  <a:pt x="648712" y="1297424"/>
                </a:cubicBezTo>
                <a:cubicBezTo>
                  <a:pt x="290438" y="1297424"/>
                  <a:pt x="0" y="1006986"/>
                  <a:pt x="0" y="648712"/>
                </a:cubicBezTo>
                <a:close/>
              </a:path>
            </a:pathLst>
          </a:custGeom>
          <a:solidFill>
            <a:schemeClr val="bg1">
              <a:lumMod val="95000"/>
            </a:schemeClr>
          </a:solidFill>
          <a:ln>
            <a:noFill/>
          </a:ln>
          <a:effectLst>
            <a:outerShdw blurRad="190500" sx="102000" sy="102000" algn="ctr" rotWithShape="0">
              <a:prstClr val="black">
                <a:alpha val="8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833" tIns="226833" rIns="226833" bIns="226833" numCol="1" spcCol="1270" anchor="ctr" anchorCtr="0">
            <a:noAutofit/>
          </a:bodyPr>
          <a:lstStyle/>
          <a:p>
            <a:pPr marL="0" lvl="0" indent="0" algn="ctr" defTabSz="1289050">
              <a:lnSpc>
                <a:spcPct val="90000"/>
              </a:lnSpc>
              <a:spcBef>
                <a:spcPct val="0"/>
              </a:spcBef>
              <a:spcAft>
                <a:spcPct val="35000"/>
              </a:spcAft>
              <a:buNone/>
            </a:pPr>
            <a:r>
              <a:rPr lang="en-US" sz="6000" kern="1200" dirty="0">
                <a:solidFill>
                  <a:schemeClr val="tx1"/>
                </a:solidFill>
              </a:rPr>
              <a:t>1</a:t>
            </a:r>
            <a:endParaRPr lang="en-IN" sz="6000" kern="1200" dirty="0">
              <a:solidFill>
                <a:schemeClr val="tx1"/>
              </a:solidFill>
            </a:endParaRPr>
          </a:p>
        </p:txBody>
      </p:sp>
      <p:sp>
        <p:nvSpPr>
          <p:cNvPr id="22" name="Freeform: Shape 21">
            <a:extLst>
              <a:ext uri="{FF2B5EF4-FFF2-40B4-BE49-F238E27FC236}">
                <a16:creationId xmlns:a16="http://schemas.microsoft.com/office/drawing/2014/main" id="{6A2112E2-9DA8-3008-BD5F-4DDAEE52B998}"/>
              </a:ext>
            </a:extLst>
          </p:cNvPr>
          <p:cNvSpPr/>
          <p:nvPr/>
        </p:nvSpPr>
        <p:spPr>
          <a:xfrm>
            <a:off x="7173109" y="1809078"/>
            <a:ext cx="1297424" cy="1297424"/>
          </a:xfrm>
          <a:custGeom>
            <a:avLst/>
            <a:gdLst>
              <a:gd name="connsiteX0" fmla="*/ 0 w 1297424"/>
              <a:gd name="connsiteY0" fmla="*/ 648712 h 1297424"/>
              <a:gd name="connsiteX1" fmla="*/ 648712 w 1297424"/>
              <a:gd name="connsiteY1" fmla="*/ 0 h 1297424"/>
              <a:gd name="connsiteX2" fmla="*/ 1297424 w 1297424"/>
              <a:gd name="connsiteY2" fmla="*/ 648712 h 1297424"/>
              <a:gd name="connsiteX3" fmla="*/ 648712 w 1297424"/>
              <a:gd name="connsiteY3" fmla="*/ 1297424 h 1297424"/>
              <a:gd name="connsiteX4" fmla="*/ 0 w 1297424"/>
              <a:gd name="connsiteY4" fmla="*/ 648712 h 1297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24" h="1297424">
                <a:moveTo>
                  <a:pt x="0" y="648712"/>
                </a:moveTo>
                <a:cubicBezTo>
                  <a:pt x="0" y="290438"/>
                  <a:pt x="290438" y="0"/>
                  <a:pt x="648712" y="0"/>
                </a:cubicBezTo>
                <a:cubicBezTo>
                  <a:pt x="1006986" y="0"/>
                  <a:pt x="1297424" y="290438"/>
                  <a:pt x="1297424" y="648712"/>
                </a:cubicBezTo>
                <a:cubicBezTo>
                  <a:pt x="1297424" y="1006986"/>
                  <a:pt x="1006986" y="1297424"/>
                  <a:pt x="648712" y="1297424"/>
                </a:cubicBezTo>
                <a:cubicBezTo>
                  <a:pt x="290438" y="1297424"/>
                  <a:pt x="0" y="1006986"/>
                  <a:pt x="0" y="648712"/>
                </a:cubicBezTo>
                <a:close/>
              </a:path>
            </a:pathLst>
          </a:custGeom>
          <a:solidFill>
            <a:schemeClr val="bg1">
              <a:lumMod val="95000"/>
            </a:schemeClr>
          </a:solidFill>
          <a:ln>
            <a:noFill/>
          </a:ln>
          <a:effectLst>
            <a:outerShdw blurRad="190500" sx="102000" sy="102000" algn="ctr" rotWithShape="0">
              <a:prstClr val="black">
                <a:alpha val="8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833" tIns="226833" rIns="226833" bIns="226833" numCol="1" spcCol="1270" anchor="ctr" anchorCtr="0">
            <a:noAutofit/>
          </a:bodyPr>
          <a:lstStyle/>
          <a:p>
            <a:pPr marL="0" lvl="0" indent="0" algn="ctr" defTabSz="1289050">
              <a:lnSpc>
                <a:spcPct val="90000"/>
              </a:lnSpc>
              <a:spcBef>
                <a:spcPct val="0"/>
              </a:spcBef>
              <a:spcAft>
                <a:spcPct val="35000"/>
              </a:spcAft>
              <a:buNone/>
            </a:pPr>
            <a:r>
              <a:rPr lang="en-US" sz="6000" dirty="0">
                <a:solidFill>
                  <a:schemeClr val="tx1"/>
                </a:solidFill>
              </a:rPr>
              <a:t>2</a:t>
            </a:r>
            <a:endParaRPr lang="en-IN" sz="6000" kern="1200" dirty="0"/>
          </a:p>
        </p:txBody>
      </p:sp>
      <p:sp>
        <p:nvSpPr>
          <p:cNvPr id="24" name="Freeform: Shape 23">
            <a:extLst>
              <a:ext uri="{FF2B5EF4-FFF2-40B4-BE49-F238E27FC236}">
                <a16:creationId xmlns:a16="http://schemas.microsoft.com/office/drawing/2014/main" id="{81758929-4711-E6E2-77ED-B9CBD44B195E}"/>
              </a:ext>
            </a:extLst>
          </p:cNvPr>
          <p:cNvSpPr/>
          <p:nvPr/>
        </p:nvSpPr>
        <p:spPr>
          <a:xfrm>
            <a:off x="7132900" y="3818128"/>
            <a:ext cx="1297424" cy="1297424"/>
          </a:xfrm>
          <a:custGeom>
            <a:avLst/>
            <a:gdLst>
              <a:gd name="connsiteX0" fmla="*/ 0 w 1297424"/>
              <a:gd name="connsiteY0" fmla="*/ 648712 h 1297424"/>
              <a:gd name="connsiteX1" fmla="*/ 648712 w 1297424"/>
              <a:gd name="connsiteY1" fmla="*/ 0 h 1297424"/>
              <a:gd name="connsiteX2" fmla="*/ 1297424 w 1297424"/>
              <a:gd name="connsiteY2" fmla="*/ 648712 h 1297424"/>
              <a:gd name="connsiteX3" fmla="*/ 648712 w 1297424"/>
              <a:gd name="connsiteY3" fmla="*/ 1297424 h 1297424"/>
              <a:gd name="connsiteX4" fmla="*/ 0 w 1297424"/>
              <a:gd name="connsiteY4" fmla="*/ 648712 h 1297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24" h="1297424">
                <a:moveTo>
                  <a:pt x="0" y="648712"/>
                </a:moveTo>
                <a:cubicBezTo>
                  <a:pt x="0" y="290438"/>
                  <a:pt x="290438" y="0"/>
                  <a:pt x="648712" y="0"/>
                </a:cubicBezTo>
                <a:cubicBezTo>
                  <a:pt x="1006986" y="0"/>
                  <a:pt x="1297424" y="290438"/>
                  <a:pt x="1297424" y="648712"/>
                </a:cubicBezTo>
                <a:cubicBezTo>
                  <a:pt x="1297424" y="1006986"/>
                  <a:pt x="1006986" y="1297424"/>
                  <a:pt x="648712" y="1297424"/>
                </a:cubicBezTo>
                <a:cubicBezTo>
                  <a:pt x="290438" y="1297424"/>
                  <a:pt x="0" y="1006986"/>
                  <a:pt x="0" y="648712"/>
                </a:cubicBezTo>
                <a:close/>
              </a:path>
            </a:pathLst>
          </a:custGeom>
          <a:solidFill>
            <a:schemeClr val="bg1">
              <a:lumMod val="95000"/>
            </a:schemeClr>
          </a:solidFill>
          <a:ln>
            <a:noFill/>
          </a:ln>
          <a:effectLst>
            <a:outerShdw blurRad="190500" sx="102000" sy="102000" algn="ctr" rotWithShape="0">
              <a:prstClr val="black">
                <a:alpha val="8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833" tIns="226833" rIns="226833" bIns="226833" numCol="1" spcCol="1270" anchor="ctr" anchorCtr="0">
            <a:noAutofit/>
          </a:bodyPr>
          <a:lstStyle/>
          <a:p>
            <a:pPr marL="0" lvl="0" indent="0" algn="ctr" defTabSz="1289050">
              <a:lnSpc>
                <a:spcPct val="90000"/>
              </a:lnSpc>
              <a:spcBef>
                <a:spcPct val="0"/>
              </a:spcBef>
              <a:spcAft>
                <a:spcPct val="35000"/>
              </a:spcAft>
              <a:buNone/>
            </a:pPr>
            <a:r>
              <a:rPr lang="en-US" sz="6000" kern="1200" dirty="0">
                <a:solidFill>
                  <a:schemeClr val="tx1"/>
                </a:solidFill>
              </a:rPr>
              <a:t>3</a:t>
            </a:r>
            <a:endParaRPr lang="en-IN" sz="6000" kern="1200" dirty="0">
              <a:solidFill>
                <a:schemeClr val="tx1"/>
              </a:solidFill>
            </a:endParaRPr>
          </a:p>
        </p:txBody>
      </p:sp>
      <p:sp>
        <p:nvSpPr>
          <p:cNvPr id="26" name="Freeform: Shape 25">
            <a:extLst>
              <a:ext uri="{FF2B5EF4-FFF2-40B4-BE49-F238E27FC236}">
                <a16:creationId xmlns:a16="http://schemas.microsoft.com/office/drawing/2014/main" id="{5B4CF320-0D35-2263-FA22-A77EE1A1D979}"/>
              </a:ext>
            </a:extLst>
          </p:cNvPr>
          <p:cNvSpPr/>
          <p:nvPr/>
        </p:nvSpPr>
        <p:spPr>
          <a:xfrm>
            <a:off x="5447287" y="4791317"/>
            <a:ext cx="1297424" cy="1297424"/>
          </a:xfrm>
          <a:custGeom>
            <a:avLst/>
            <a:gdLst>
              <a:gd name="connsiteX0" fmla="*/ 0 w 1297424"/>
              <a:gd name="connsiteY0" fmla="*/ 648712 h 1297424"/>
              <a:gd name="connsiteX1" fmla="*/ 648712 w 1297424"/>
              <a:gd name="connsiteY1" fmla="*/ 0 h 1297424"/>
              <a:gd name="connsiteX2" fmla="*/ 1297424 w 1297424"/>
              <a:gd name="connsiteY2" fmla="*/ 648712 h 1297424"/>
              <a:gd name="connsiteX3" fmla="*/ 648712 w 1297424"/>
              <a:gd name="connsiteY3" fmla="*/ 1297424 h 1297424"/>
              <a:gd name="connsiteX4" fmla="*/ 0 w 1297424"/>
              <a:gd name="connsiteY4" fmla="*/ 648712 h 1297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24" h="1297424">
                <a:moveTo>
                  <a:pt x="0" y="648712"/>
                </a:moveTo>
                <a:cubicBezTo>
                  <a:pt x="0" y="290438"/>
                  <a:pt x="290438" y="0"/>
                  <a:pt x="648712" y="0"/>
                </a:cubicBezTo>
                <a:cubicBezTo>
                  <a:pt x="1006986" y="0"/>
                  <a:pt x="1297424" y="290438"/>
                  <a:pt x="1297424" y="648712"/>
                </a:cubicBezTo>
                <a:cubicBezTo>
                  <a:pt x="1297424" y="1006986"/>
                  <a:pt x="1006986" y="1297424"/>
                  <a:pt x="648712" y="1297424"/>
                </a:cubicBezTo>
                <a:cubicBezTo>
                  <a:pt x="290438" y="1297424"/>
                  <a:pt x="0" y="1006986"/>
                  <a:pt x="0" y="648712"/>
                </a:cubicBezTo>
                <a:close/>
              </a:path>
            </a:pathLst>
          </a:custGeom>
          <a:solidFill>
            <a:schemeClr val="bg1">
              <a:lumMod val="95000"/>
            </a:schemeClr>
          </a:solidFill>
          <a:ln>
            <a:noFill/>
          </a:ln>
          <a:effectLst>
            <a:outerShdw blurRad="190500" sx="102000" sy="102000" algn="ctr" rotWithShape="0">
              <a:prstClr val="black">
                <a:alpha val="8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833" tIns="226833" rIns="226833" bIns="226833" numCol="1" spcCol="1270" anchor="ctr" anchorCtr="0">
            <a:noAutofit/>
          </a:bodyPr>
          <a:lstStyle/>
          <a:p>
            <a:pPr marL="0" lvl="0" indent="0" algn="ctr" defTabSz="1289050">
              <a:lnSpc>
                <a:spcPct val="90000"/>
              </a:lnSpc>
              <a:spcBef>
                <a:spcPct val="0"/>
              </a:spcBef>
              <a:spcAft>
                <a:spcPct val="35000"/>
              </a:spcAft>
              <a:buNone/>
            </a:pPr>
            <a:r>
              <a:rPr lang="en-US" sz="6000" kern="1200" dirty="0">
                <a:solidFill>
                  <a:schemeClr val="tx1"/>
                </a:solidFill>
              </a:rPr>
              <a:t>4</a:t>
            </a:r>
            <a:endParaRPr lang="en-IN" sz="6000" kern="1200" dirty="0">
              <a:solidFill>
                <a:schemeClr val="tx1"/>
              </a:solidFill>
            </a:endParaRPr>
          </a:p>
        </p:txBody>
      </p:sp>
      <p:sp>
        <p:nvSpPr>
          <p:cNvPr id="28" name="Freeform: Shape 27">
            <a:extLst>
              <a:ext uri="{FF2B5EF4-FFF2-40B4-BE49-F238E27FC236}">
                <a16:creationId xmlns:a16="http://schemas.microsoft.com/office/drawing/2014/main" id="{16836D42-A394-BDB6-EC03-CDAFA182F65C}"/>
              </a:ext>
            </a:extLst>
          </p:cNvPr>
          <p:cNvSpPr/>
          <p:nvPr/>
        </p:nvSpPr>
        <p:spPr>
          <a:xfrm>
            <a:off x="3761674" y="3818128"/>
            <a:ext cx="1297424" cy="1297424"/>
          </a:xfrm>
          <a:custGeom>
            <a:avLst/>
            <a:gdLst>
              <a:gd name="connsiteX0" fmla="*/ 0 w 1297424"/>
              <a:gd name="connsiteY0" fmla="*/ 648712 h 1297424"/>
              <a:gd name="connsiteX1" fmla="*/ 648712 w 1297424"/>
              <a:gd name="connsiteY1" fmla="*/ 0 h 1297424"/>
              <a:gd name="connsiteX2" fmla="*/ 1297424 w 1297424"/>
              <a:gd name="connsiteY2" fmla="*/ 648712 h 1297424"/>
              <a:gd name="connsiteX3" fmla="*/ 648712 w 1297424"/>
              <a:gd name="connsiteY3" fmla="*/ 1297424 h 1297424"/>
              <a:gd name="connsiteX4" fmla="*/ 0 w 1297424"/>
              <a:gd name="connsiteY4" fmla="*/ 648712 h 1297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24" h="1297424">
                <a:moveTo>
                  <a:pt x="0" y="648712"/>
                </a:moveTo>
                <a:cubicBezTo>
                  <a:pt x="0" y="290438"/>
                  <a:pt x="290438" y="0"/>
                  <a:pt x="648712" y="0"/>
                </a:cubicBezTo>
                <a:cubicBezTo>
                  <a:pt x="1006986" y="0"/>
                  <a:pt x="1297424" y="290438"/>
                  <a:pt x="1297424" y="648712"/>
                </a:cubicBezTo>
                <a:cubicBezTo>
                  <a:pt x="1297424" y="1006986"/>
                  <a:pt x="1006986" y="1297424"/>
                  <a:pt x="648712" y="1297424"/>
                </a:cubicBezTo>
                <a:cubicBezTo>
                  <a:pt x="290438" y="1297424"/>
                  <a:pt x="0" y="1006986"/>
                  <a:pt x="0" y="648712"/>
                </a:cubicBezTo>
                <a:close/>
              </a:path>
            </a:pathLst>
          </a:custGeom>
          <a:solidFill>
            <a:schemeClr val="bg1">
              <a:lumMod val="95000"/>
            </a:schemeClr>
          </a:solidFill>
          <a:ln>
            <a:noFill/>
          </a:ln>
          <a:effectLst>
            <a:outerShdw blurRad="190500" sx="102000" sy="102000" algn="ctr" rotWithShape="0">
              <a:prstClr val="black">
                <a:alpha val="8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833" tIns="226833" rIns="226833" bIns="226833" numCol="1" spcCol="1270" anchor="ctr" anchorCtr="0">
            <a:noAutofit/>
          </a:bodyPr>
          <a:lstStyle/>
          <a:p>
            <a:pPr marL="0" lvl="0" indent="0" algn="ctr" defTabSz="1289050">
              <a:lnSpc>
                <a:spcPct val="90000"/>
              </a:lnSpc>
              <a:spcBef>
                <a:spcPct val="0"/>
              </a:spcBef>
              <a:spcAft>
                <a:spcPct val="35000"/>
              </a:spcAft>
              <a:buNone/>
            </a:pPr>
            <a:r>
              <a:rPr lang="en-US" sz="6000" kern="1200" dirty="0">
                <a:solidFill>
                  <a:schemeClr val="tx1"/>
                </a:solidFill>
              </a:rPr>
              <a:t>5</a:t>
            </a:r>
            <a:endParaRPr lang="en-IN" sz="6000" kern="1200" dirty="0">
              <a:solidFill>
                <a:schemeClr val="tx1"/>
              </a:solidFill>
            </a:endParaRPr>
          </a:p>
        </p:txBody>
      </p:sp>
      <p:sp>
        <p:nvSpPr>
          <p:cNvPr id="30" name="Freeform: Shape 29">
            <a:extLst>
              <a:ext uri="{FF2B5EF4-FFF2-40B4-BE49-F238E27FC236}">
                <a16:creationId xmlns:a16="http://schemas.microsoft.com/office/drawing/2014/main" id="{CA9F15C5-D5D4-D20D-7351-2DD2DB553165}"/>
              </a:ext>
            </a:extLst>
          </p:cNvPr>
          <p:cNvSpPr/>
          <p:nvPr/>
        </p:nvSpPr>
        <p:spPr>
          <a:xfrm>
            <a:off x="3761674" y="1871750"/>
            <a:ext cx="1297424" cy="1297424"/>
          </a:xfrm>
          <a:custGeom>
            <a:avLst/>
            <a:gdLst>
              <a:gd name="connsiteX0" fmla="*/ 0 w 1297424"/>
              <a:gd name="connsiteY0" fmla="*/ 648712 h 1297424"/>
              <a:gd name="connsiteX1" fmla="*/ 648712 w 1297424"/>
              <a:gd name="connsiteY1" fmla="*/ 0 h 1297424"/>
              <a:gd name="connsiteX2" fmla="*/ 1297424 w 1297424"/>
              <a:gd name="connsiteY2" fmla="*/ 648712 h 1297424"/>
              <a:gd name="connsiteX3" fmla="*/ 648712 w 1297424"/>
              <a:gd name="connsiteY3" fmla="*/ 1297424 h 1297424"/>
              <a:gd name="connsiteX4" fmla="*/ 0 w 1297424"/>
              <a:gd name="connsiteY4" fmla="*/ 648712 h 1297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24" h="1297424">
                <a:moveTo>
                  <a:pt x="0" y="648712"/>
                </a:moveTo>
                <a:cubicBezTo>
                  <a:pt x="0" y="290438"/>
                  <a:pt x="290438" y="0"/>
                  <a:pt x="648712" y="0"/>
                </a:cubicBezTo>
                <a:cubicBezTo>
                  <a:pt x="1006986" y="0"/>
                  <a:pt x="1297424" y="290438"/>
                  <a:pt x="1297424" y="648712"/>
                </a:cubicBezTo>
                <a:cubicBezTo>
                  <a:pt x="1297424" y="1006986"/>
                  <a:pt x="1006986" y="1297424"/>
                  <a:pt x="648712" y="1297424"/>
                </a:cubicBezTo>
                <a:cubicBezTo>
                  <a:pt x="290438" y="1297424"/>
                  <a:pt x="0" y="1006986"/>
                  <a:pt x="0" y="648712"/>
                </a:cubicBezTo>
                <a:close/>
              </a:path>
            </a:pathLst>
          </a:custGeom>
          <a:solidFill>
            <a:schemeClr val="bg1">
              <a:lumMod val="95000"/>
            </a:schemeClr>
          </a:solidFill>
          <a:ln>
            <a:noFill/>
          </a:ln>
          <a:effectLst>
            <a:outerShdw blurRad="190500" sx="102000" sy="102000" algn="ctr" rotWithShape="0">
              <a:prstClr val="black">
                <a:alpha val="8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853" tIns="259853" rIns="259853" bIns="259853" numCol="1" spcCol="1270" anchor="ctr" anchorCtr="0">
            <a:noAutofit/>
          </a:bodyPr>
          <a:lstStyle/>
          <a:p>
            <a:pPr marL="0" lvl="0" indent="0" algn="ctr" defTabSz="2444750">
              <a:lnSpc>
                <a:spcPct val="90000"/>
              </a:lnSpc>
              <a:spcBef>
                <a:spcPct val="0"/>
              </a:spcBef>
              <a:spcAft>
                <a:spcPct val="35000"/>
              </a:spcAft>
              <a:buNone/>
            </a:pPr>
            <a:r>
              <a:rPr lang="en-US" sz="6000" dirty="0">
                <a:solidFill>
                  <a:schemeClr val="tx1"/>
                </a:solidFill>
              </a:rPr>
              <a:t>6</a:t>
            </a:r>
            <a:endParaRPr lang="en-IN" sz="6000" kern="1200" dirty="0">
              <a:solidFill>
                <a:schemeClr val="tx1"/>
              </a:solidFill>
            </a:endParaRPr>
          </a:p>
        </p:txBody>
      </p:sp>
      <p:sp>
        <p:nvSpPr>
          <p:cNvPr id="55" name="Oval 54">
            <a:extLst>
              <a:ext uri="{FF2B5EF4-FFF2-40B4-BE49-F238E27FC236}">
                <a16:creationId xmlns:a16="http://schemas.microsoft.com/office/drawing/2014/main" id="{ED3631C7-4C5E-74DC-2211-441D8E2AF6EC}"/>
              </a:ext>
            </a:extLst>
          </p:cNvPr>
          <p:cNvSpPr/>
          <p:nvPr/>
        </p:nvSpPr>
        <p:spPr>
          <a:xfrm>
            <a:off x="5219329" y="2552330"/>
            <a:ext cx="1753340" cy="1753340"/>
          </a:xfrm>
          <a:prstGeom prst="ellipse">
            <a:avLst/>
          </a:prstGeom>
          <a:solidFill>
            <a:srgbClr val="E76C21"/>
          </a:solidFill>
          <a:ln>
            <a:noFill/>
          </a:ln>
          <a:effectLst>
            <a:outerShdw blurRad="190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2" name="Group 71">
            <a:extLst>
              <a:ext uri="{FF2B5EF4-FFF2-40B4-BE49-F238E27FC236}">
                <a16:creationId xmlns:a16="http://schemas.microsoft.com/office/drawing/2014/main" id="{F303C337-2351-F6A0-F8F7-EC5900940185}"/>
              </a:ext>
            </a:extLst>
          </p:cNvPr>
          <p:cNvGrpSpPr/>
          <p:nvPr/>
        </p:nvGrpSpPr>
        <p:grpSpPr>
          <a:xfrm rot="16200000">
            <a:off x="5667341" y="2206000"/>
            <a:ext cx="822236" cy="2446000"/>
            <a:chOff x="5667341" y="2206000"/>
            <a:chExt cx="822236" cy="2446000"/>
          </a:xfrm>
          <a:effectLst>
            <a:outerShdw blurRad="190500" sx="102000" sy="102000" algn="ctr" rotWithShape="0">
              <a:prstClr val="black">
                <a:alpha val="80000"/>
              </a:prstClr>
            </a:outerShdw>
          </a:effectLst>
        </p:grpSpPr>
        <p:sp>
          <p:nvSpPr>
            <p:cNvPr id="68" name="Freeform: Shape 67">
              <a:extLst>
                <a:ext uri="{FF2B5EF4-FFF2-40B4-BE49-F238E27FC236}">
                  <a16:creationId xmlns:a16="http://schemas.microsoft.com/office/drawing/2014/main" id="{C86CA492-E70F-8F13-9CE4-07BA966933E6}"/>
                </a:ext>
              </a:extLst>
            </p:cNvPr>
            <p:cNvSpPr/>
            <p:nvPr/>
          </p:nvSpPr>
          <p:spPr>
            <a:xfrm>
              <a:off x="5667341" y="2206000"/>
              <a:ext cx="822236" cy="1634118"/>
            </a:xfrm>
            <a:custGeom>
              <a:avLst/>
              <a:gdLst>
                <a:gd name="connsiteX0" fmla="*/ 428657 w 822236"/>
                <a:gd name="connsiteY0" fmla="*/ 0 h 1634118"/>
                <a:gd name="connsiteX1" fmla="*/ 634216 w 822236"/>
                <a:gd name="connsiteY1" fmla="*/ 205559 h 1634118"/>
                <a:gd name="connsiteX2" fmla="*/ 531437 w 822236"/>
                <a:gd name="connsiteY2" fmla="*/ 205559 h 1634118"/>
                <a:gd name="connsiteX3" fmla="*/ 531437 w 822236"/>
                <a:gd name="connsiteY3" fmla="*/ 831864 h 1634118"/>
                <a:gd name="connsiteX4" fmla="*/ 571144 w 822236"/>
                <a:gd name="connsiteY4" fmla="*/ 844190 h 1634118"/>
                <a:gd name="connsiteX5" fmla="*/ 822236 w 822236"/>
                <a:gd name="connsiteY5" fmla="*/ 1223000 h 1634118"/>
                <a:gd name="connsiteX6" fmla="*/ 411118 w 822236"/>
                <a:gd name="connsiteY6" fmla="*/ 1634118 h 1634118"/>
                <a:gd name="connsiteX7" fmla="*/ 0 w 822236"/>
                <a:gd name="connsiteY7" fmla="*/ 1223000 h 1634118"/>
                <a:gd name="connsiteX8" fmla="*/ 251093 w 822236"/>
                <a:gd name="connsiteY8" fmla="*/ 844190 h 1634118"/>
                <a:gd name="connsiteX9" fmla="*/ 325878 w 822236"/>
                <a:gd name="connsiteY9" fmla="*/ 820975 h 1634118"/>
                <a:gd name="connsiteX10" fmla="*/ 325878 w 822236"/>
                <a:gd name="connsiteY10" fmla="*/ 205559 h 1634118"/>
                <a:gd name="connsiteX11" fmla="*/ 223098 w 822236"/>
                <a:gd name="connsiteY11" fmla="*/ 205559 h 16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236" h="1634118">
                  <a:moveTo>
                    <a:pt x="428657" y="0"/>
                  </a:moveTo>
                  <a:lnTo>
                    <a:pt x="634216" y="205559"/>
                  </a:lnTo>
                  <a:lnTo>
                    <a:pt x="531437" y="205559"/>
                  </a:lnTo>
                  <a:lnTo>
                    <a:pt x="531437" y="831864"/>
                  </a:lnTo>
                  <a:lnTo>
                    <a:pt x="571144" y="844190"/>
                  </a:lnTo>
                  <a:cubicBezTo>
                    <a:pt x="718700" y="906601"/>
                    <a:pt x="822236" y="1052710"/>
                    <a:pt x="822236" y="1223000"/>
                  </a:cubicBezTo>
                  <a:cubicBezTo>
                    <a:pt x="822236" y="1450054"/>
                    <a:pt x="638172" y="1634118"/>
                    <a:pt x="411118" y="1634118"/>
                  </a:cubicBezTo>
                  <a:cubicBezTo>
                    <a:pt x="184064" y="1634118"/>
                    <a:pt x="0" y="1450054"/>
                    <a:pt x="0" y="1223000"/>
                  </a:cubicBezTo>
                  <a:cubicBezTo>
                    <a:pt x="0" y="1052710"/>
                    <a:pt x="103536" y="906601"/>
                    <a:pt x="251093" y="844190"/>
                  </a:cubicBezTo>
                  <a:lnTo>
                    <a:pt x="325878" y="820975"/>
                  </a:lnTo>
                  <a:lnTo>
                    <a:pt x="325878" y="205559"/>
                  </a:lnTo>
                  <a:lnTo>
                    <a:pt x="223098" y="205559"/>
                  </a:lnTo>
                  <a:close/>
                </a:path>
              </a:pathLst>
            </a:custGeom>
            <a:solidFill>
              <a:srgbClr val="C2B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9" name="Freeform: Shape 68">
              <a:extLst>
                <a:ext uri="{FF2B5EF4-FFF2-40B4-BE49-F238E27FC236}">
                  <a16:creationId xmlns:a16="http://schemas.microsoft.com/office/drawing/2014/main" id="{F0E91281-0901-0DB5-908B-2E421E9B6DD3}"/>
                </a:ext>
              </a:extLst>
            </p:cNvPr>
            <p:cNvSpPr/>
            <p:nvPr/>
          </p:nvSpPr>
          <p:spPr>
            <a:xfrm flipV="1">
              <a:off x="5667341" y="3017882"/>
              <a:ext cx="822236" cy="1634118"/>
            </a:xfrm>
            <a:custGeom>
              <a:avLst/>
              <a:gdLst>
                <a:gd name="connsiteX0" fmla="*/ 428657 w 822236"/>
                <a:gd name="connsiteY0" fmla="*/ 0 h 1634118"/>
                <a:gd name="connsiteX1" fmla="*/ 634216 w 822236"/>
                <a:gd name="connsiteY1" fmla="*/ 205559 h 1634118"/>
                <a:gd name="connsiteX2" fmla="*/ 531437 w 822236"/>
                <a:gd name="connsiteY2" fmla="*/ 205559 h 1634118"/>
                <a:gd name="connsiteX3" fmla="*/ 531437 w 822236"/>
                <a:gd name="connsiteY3" fmla="*/ 831864 h 1634118"/>
                <a:gd name="connsiteX4" fmla="*/ 571144 w 822236"/>
                <a:gd name="connsiteY4" fmla="*/ 844190 h 1634118"/>
                <a:gd name="connsiteX5" fmla="*/ 822236 w 822236"/>
                <a:gd name="connsiteY5" fmla="*/ 1223000 h 1634118"/>
                <a:gd name="connsiteX6" fmla="*/ 411118 w 822236"/>
                <a:gd name="connsiteY6" fmla="*/ 1634118 h 1634118"/>
                <a:gd name="connsiteX7" fmla="*/ 0 w 822236"/>
                <a:gd name="connsiteY7" fmla="*/ 1223000 h 1634118"/>
                <a:gd name="connsiteX8" fmla="*/ 251093 w 822236"/>
                <a:gd name="connsiteY8" fmla="*/ 844190 h 1634118"/>
                <a:gd name="connsiteX9" fmla="*/ 325878 w 822236"/>
                <a:gd name="connsiteY9" fmla="*/ 820975 h 1634118"/>
                <a:gd name="connsiteX10" fmla="*/ 325878 w 822236"/>
                <a:gd name="connsiteY10" fmla="*/ 205559 h 1634118"/>
                <a:gd name="connsiteX11" fmla="*/ 223098 w 822236"/>
                <a:gd name="connsiteY11" fmla="*/ 205559 h 16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236" h="1634118">
                  <a:moveTo>
                    <a:pt x="428657" y="0"/>
                  </a:moveTo>
                  <a:lnTo>
                    <a:pt x="634216" y="205559"/>
                  </a:lnTo>
                  <a:lnTo>
                    <a:pt x="531437" y="205559"/>
                  </a:lnTo>
                  <a:lnTo>
                    <a:pt x="531437" y="831864"/>
                  </a:lnTo>
                  <a:lnTo>
                    <a:pt x="571144" y="844190"/>
                  </a:lnTo>
                  <a:cubicBezTo>
                    <a:pt x="718700" y="906601"/>
                    <a:pt x="822236" y="1052710"/>
                    <a:pt x="822236" y="1223000"/>
                  </a:cubicBezTo>
                  <a:cubicBezTo>
                    <a:pt x="822236" y="1450054"/>
                    <a:pt x="638172" y="1634118"/>
                    <a:pt x="411118" y="1634118"/>
                  </a:cubicBezTo>
                  <a:cubicBezTo>
                    <a:pt x="184064" y="1634118"/>
                    <a:pt x="0" y="1450054"/>
                    <a:pt x="0" y="1223000"/>
                  </a:cubicBezTo>
                  <a:cubicBezTo>
                    <a:pt x="0" y="1052710"/>
                    <a:pt x="103536" y="906601"/>
                    <a:pt x="251093" y="844190"/>
                  </a:cubicBezTo>
                  <a:lnTo>
                    <a:pt x="325878" y="820975"/>
                  </a:lnTo>
                  <a:lnTo>
                    <a:pt x="325878" y="205559"/>
                  </a:lnTo>
                  <a:lnTo>
                    <a:pt x="223098" y="205559"/>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75" name="TextBox 74">
            <a:extLst>
              <a:ext uri="{FF2B5EF4-FFF2-40B4-BE49-F238E27FC236}">
                <a16:creationId xmlns:a16="http://schemas.microsoft.com/office/drawing/2014/main" id="{68FE064D-DDC1-BB42-1C81-9B6621FBD598}"/>
              </a:ext>
            </a:extLst>
          </p:cNvPr>
          <p:cNvSpPr txBox="1"/>
          <p:nvPr/>
        </p:nvSpPr>
        <p:spPr>
          <a:xfrm>
            <a:off x="3030459" y="124320"/>
            <a:ext cx="6096000" cy="754053"/>
          </a:xfrm>
          <a:prstGeom prst="rect">
            <a:avLst/>
          </a:prstGeom>
          <a:noFill/>
        </p:spPr>
        <p:txBody>
          <a:bodyPr wrap="square">
            <a:spAutoFit/>
          </a:bodyPr>
          <a:lstStyle/>
          <a:p>
            <a:pPr marL="0" lvl="0" indent="0" algn="ctr" defTabSz="1289050">
              <a:lnSpc>
                <a:spcPct val="90000"/>
              </a:lnSpc>
              <a:spcBef>
                <a:spcPct val="0"/>
              </a:spcBef>
              <a:spcAft>
                <a:spcPct val="35000"/>
              </a:spcAft>
              <a:buNone/>
            </a:pPr>
            <a:r>
              <a:rPr lang="en-IN" sz="2000" b="1" dirty="0">
                <a:solidFill>
                  <a:srgbClr val="000000"/>
                </a:solidFill>
                <a:effectLst/>
                <a:latin typeface="Times New Roman" panose="02020603050405020304" pitchFamily="18" charset="0"/>
                <a:ea typeface="Calibri" panose="020F0502020204030204" pitchFamily="34" charset="0"/>
              </a:rPr>
              <a:t>Data</a:t>
            </a:r>
          </a:p>
          <a:p>
            <a:pPr marL="0" lvl="0" indent="0" algn="ctr" defTabSz="1289050">
              <a:lnSpc>
                <a:spcPct val="90000"/>
              </a:lnSpc>
              <a:spcBef>
                <a:spcPct val="0"/>
              </a:spcBef>
              <a:spcAft>
                <a:spcPct val="35000"/>
              </a:spcAft>
              <a:buNone/>
            </a:pPr>
            <a:r>
              <a:rPr lang="en-IN" sz="2000" b="1" dirty="0">
                <a:solidFill>
                  <a:srgbClr val="000000"/>
                </a:solidFill>
                <a:effectLst/>
                <a:latin typeface="Times New Roman" panose="02020603050405020304" pitchFamily="18" charset="0"/>
                <a:ea typeface="Calibri" panose="020F0502020204030204" pitchFamily="34" charset="0"/>
              </a:rPr>
              <a:t> </a:t>
            </a:r>
            <a:r>
              <a:rPr lang="en-IN" b="1" dirty="0">
                <a:solidFill>
                  <a:srgbClr val="000000"/>
                </a:solidFill>
                <a:latin typeface="Times New Roman" panose="02020603050405020304" pitchFamily="18" charset="0"/>
                <a:ea typeface="Calibri" panose="020F0502020204030204" pitchFamily="34" charset="0"/>
              </a:rPr>
              <a:t>C</a:t>
            </a:r>
            <a:r>
              <a:rPr lang="en-IN" sz="1800" b="1" dirty="0">
                <a:solidFill>
                  <a:srgbClr val="000000"/>
                </a:solidFill>
                <a:effectLst/>
                <a:latin typeface="Times New Roman" panose="02020603050405020304" pitchFamily="18" charset="0"/>
                <a:ea typeface="Calibri" panose="020F0502020204030204" pitchFamily="34" charset="0"/>
              </a:rPr>
              <a:t>ollection</a:t>
            </a:r>
            <a:endParaRPr lang="en-IN" sz="1800" kern="1200" dirty="0"/>
          </a:p>
        </p:txBody>
      </p:sp>
      <p:sp>
        <p:nvSpPr>
          <p:cNvPr id="77" name="TextBox 76">
            <a:extLst>
              <a:ext uri="{FF2B5EF4-FFF2-40B4-BE49-F238E27FC236}">
                <a16:creationId xmlns:a16="http://schemas.microsoft.com/office/drawing/2014/main" id="{9A1186B4-7F9F-0203-0E6E-E6161688F308}"/>
              </a:ext>
            </a:extLst>
          </p:cNvPr>
          <p:cNvSpPr txBox="1"/>
          <p:nvPr/>
        </p:nvSpPr>
        <p:spPr>
          <a:xfrm>
            <a:off x="5836920" y="2014636"/>
            <a:ext cx="6096000" cy="687881"/>
          </a:xfrm>
          <a:prstGeom prst="rect">
            <a:avLst/>
          </a:prstGeom>
          <a:noFill/>
        </p:spPr>
        <p:txBody>
          <a:bodyPr wrap="square">
            <a:spAutoFit/>
          </a:bodyPr>
          <a:lstStyle/>
          <a:p>
            <a:pPr marL="0" lvl="0" indent="0" algn="ctr" defTabSz="1289050">
              <a:lnSpc>
                <a:spcPct val="90000"/>
              </a:lnSpc>
              <a:spcBef>
                <a:spcPct val="0"/>
              </a:spcBef>
              <a:spcAft>
                <a:spcPct val="35000"/>
              </a:spcAft>
              <a:buNone/>
            </a:pPr>
            <a:r>
              <a:rPr lang="en-IN" sz="1800" b="1" dirty="0">
                <a:solidFill>
                  <a:srgbClr val="000000"/>
                </a:solidFill>
                <a:effectLst/>
                <a:latin typeface="Times New Roman" panose="02020603050405020304" pitchFamily="18" charset="0"/>
                <a:ea typeface="Calibri" panose="020F0502020204030204" pitchFamily="34" charset="0"/>
              </a:rPr>
              <a:t>           Including </a:t>
            </a:r>
          </a:p>
          <a:p>
            <a:pPr marL="0" lvl="0" indent="0" algn="ctr" defTabSz="1289050">
              <a:lnSpc>
                <a:spcPct val="90000"/>
              </a:lnSpc>
              <a:spcBef>
                <a:spcPct val="0"/>
              </a:spcBef>
              <a:spcAft>
                <a:spcPct val="35000"/>
              </a:spcAft>
              <a:buNone/>
            </a:pPr>
            <a:r>
              <a:rPr lang="en-IN" b="1" dirty="0">
                <a:solidFill>
                  <a:srgbClr val="000000"/>
                </a:solidFill>
                <a:latin typeface="Times New Roman" panose="02020603050405020304" pitchFamily="18" charset="0"/>
                <a:ea typeface="Calibri" panose="020F050202020403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rPr>
              <a:t>Tools </a:t>
            </a:r>
            <a:endParaRPr lang="en-IN" sz="2900" kern="1200" dirty="0"/>
          </a:p>
        </p:txBody>
      </p:sp>
      <p:sp>
        <p:nvSpPr>
          <p:cNvPr id="79" name="TextBox 78">
            <a:extLst>
              <a:ext uri="{FF2B5EF4-FFF2-40B4-BE49-F238E27FC236}">
                <a16:creationId xmlns:a16="http://schemas.microsoft.com/office/drawing/2014/main" id="{AD8E9736-969A-E256-C9F5-E41731BC9013}"/>
              </a:ext>
            </a:extLst>
          </p:cNvPr>
          <p:cNvSpPr txBox="1"/>
          <p:nvPr/>
        </p:nvSpPr>
        <p:spPr>
          <a:xfrm>
            <a:off x="5836920" y="4431499"/>
            <a:ext cx="6096000" cy="687881"/>
          </a:xfrm>
          <a:prstGeom prst="rect">
            <a:avLst/>
          </a:prstGeom>
          <a:noFill/>
        </p:spPr>
        <p:txBody>
          <a:bodyPr wrap="square">
            <a:spAutoFit/>
          </a:bodyPr>
          <a:lstStyle/>
          <a:p>
            <a:pPr marL="0" lvl="0" indent="0" algn="ctr" defTabSz="1289050">
              <a:lnSpc>
                <a:spcPct val="90000"/>
              </a:lnSpc>
              <a:spcBef>
                <a:spcPct val="0"/>
              </a:spcBef>
              <a:spcAft>
                <a:spcPct val="35000"/>
              </a:spcAft>
              <a:buNone/>
            </a:pPr>
            <a:r>
              <a:rPr lang="en-IN" sz="1800" b="1" dirty="0">
                <a:solidFill>
                  <a:srgbClr val="000000"/>
                </a:solidFill>
                <a:effectLst/>
                <a:latin typeface="Times New Roman" panose="02020603050405020304" pitchFamily="18" charset="0"/>
                <a:ea typeface="Calibri" panose="020F0502020204030204" pitchFamily="34" charset="0"/>
              </a:rPr>
              <a:t>           Including</a:t>
            </a:r>
          </a:p>
          <a:p>
            <a:pPr marL="0" lvl="0" indent="0" algn="ctr" defTabSz="1289050">
              <a:lnSpc>
                <a:spcPct val="90000"/>
              </a:lnSpc>
              <a:spcBef>
                <a:spcPct val="0"/>
              </a:spcBef>
              <a:spcAft>
                <a:spcPct val="35000"/>
              </a:spcAft>
              <a:buNone/>
            </a:pPr>
            <a:r>
              <a:rPr lang="en-IN" b="1" dirty="0">
                <a:solidFill>
                  <a:srgbClr val="000000"/>
                </a:solidFill>
                <a:latin typeface="Times New Roman" panose="02020603050405020304" pitchFamily="18" charset="0"/>
                <a:ea typeface="Calibri" panose="020F050202020403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rPr>
              <a:t> </a:t>
            </a:r>
            <a:r>
              <a:rPr lang="en-IN" sz="1800" b="1" dirty="0">
                <a:solidFill>
                  <a:schemeClr val="tx1"/>
                </a:solidFill>
                <a:effectLst/>
                <a:latin typeface="Times New Roman" panose="02020603050405020304" pitchFamily="18" charset="0"/>
                <a:ea typeface="Calibri" panose="020F0502020204030204" pitchFamily="34" charset="0"/>
              </a:rPr>
              <a:t>Libraries </a:t>
            </a:r>
            <a:endParaRPr lang="en-IN" sz="1800" kern="1200" dirty="0">
              <a:solidFill>
                <a:schemeClr val="tx1"/>
              </a:solidFill>
            </a:endParaRPr>
          </a:p>
        </p:txBody>
      </p:sp>
      <p:sp>
        <p:nvSpPr>
          <p:cNvPr id="81" name="TextBox 80">
            <a:extLst>
              <a:ext uri="{FF2B5EF4-FFF2-40B4-BE49-F238E27FC236}">
                <a16:creationId xmlns:a16="http://schemas.microsoft.com/office/drawing/2014/main" id="{09034104-9047-E9A0-EF81-0DC4DE31C448}"/>
              </a:ext>
            </a:extLst>
          </p:cNvPr>
          <p:cNvSpPr txBox="1"/>
          <p:nvPr/>
        </p:nvSpPr>
        <p:spPr>
          <a:xfrm>
            <a:off x="3074106" y="6104618"/>
            <a:ext cx="6094520" cy="687881"/>
          </a:xfrm>
          <a:prstGeom prst="rect">
            <a:avLst/>
          </a:prstGeom>
          <a:noFill/>
        </p:spPr>
        <p:txBody>
          <a:bodyPr wrap="square">
            <a:spAutoFit/>
          </a:bodyPr>
          <a:lstStyle/>
          <a:p>
            <a:pPr marL="0" lvl="0" indent="0" algn="ctr" defTabSz="1289050">
              <a:lnSpc>
                <a:spcPct val="90000"/>
              </a:lnSpc>
              <a:spcBef>
                <a:spcPct val="0"/>
              </a:spcBef>
              <a:spcAft>
                <a:spcPct val="35000"/>
              </a:spcAft>
              <a:buNone/>
            </a:pPr>
            <a:r>
              <a:rPr lang="en-IN" sz="1800" b="1" dirty="0">
                <a:solidFill>
                  <a:schemeClr val="tx1"/>
                </a:solidFill>
                <a:effectLst/>
                <a:latin typeface="Times New Roman" panose="02020603050405020304" pitchFamily="18" charset="0"/>
                <a:ea typeface="Calibri" panose="020F0502020204030204" pitchFamily="34" charset="0"/>
              </a:rPr>
              <a:t>Data </a:t>
            </a:r>
          </a:p>
          <a:p>
            <a:pPr marL="0" lvl="0" indent="0" algn="ctr" defTabSz="1289050">
              <a:lnSpc>
                <a:spcPct val="90000"/>
              </a:lnSpc>
              <a:spcBef>
                <a:spcPct val="0"/>
              </a:spcBef>
              <a:spcAft>
                <a:spcPct val="35000"/>
              </a:spcAft>
              <a:buNone/>
            </a:pPr>
            <a:r>
              <a:rPr lang="en-IN" b="1" dirty="0" err="1">
                <a:latin typeface="Times New Roman" panose="02020603050405020304" pitchFamily="18" charset="0"/>
                <a:ea typeface="Calibri" panose="020F0502020204030204" pitchFamily="34" charset="0"/>
              </a:rPr>
              <a:t>p</a:t>
            </a:r>
            <a:r>
              <a:rPr lang="en-IN" sz="1800" b="1" dirty="0" err="1">
                <a:solidFill>
                  <a:schemeClr val="tx1"/>
                </a:solidFill>
                <a:effectLst/>
                <a:latin typeface="Times New Roman" panose="02020603050405020304" pitchFamily="18" charset="0"/>
                <a:ea typeface="Calibri" panose="020F0502020204030204" pitchFamily="34" charset="0"/>
              </a:rPr>
              <a:t>reprocessing</a:t>
            </a:r>
            <a:endParaRPr lang="en-IN" sz="1800" kern="1200" dirty="0">
              <a:solidFill>
                <a:schemeClr val="tx1"/>
              </a:solidFill>
            </a:endParaRPr>
          </a:p>
        </p:txBody>
      </p:sp>
      <p:sp>
        <p:nvSpPr>
          <p:cNvPr id="83" name="TextBox 82">
            <a:extLst>
              <a:ext uri="{FF2B5EF4-FFF2-40B4-BE49-F238E27FC236}">
                <a16:creationId xmlns:a16="http://schemas.microsoft.com/office/drawing/2014/main" id="{F0015031-7351-955C-0A25-20E17033F476}"/>
              </a:ext>
            </a:extLst>
          </p:cNvPr>
          <p:cNvSpPr txBox="1"/>
          <p:nvPr/>
        </p:nvSpPr>
        <p:spPr>
          <a:xfrm>
            <a:off x="73730" y="4251927"/>
            <a:ext cx="6094520" cy="687881"/>
          </a:xfrm>
          <a:prstGeom prst="rect">
            <a:avLst/>
          </a:prstGeom>
          <a:noFill/>
        </p:spPr>
        <p:txBody>
          <a:bodyPr wrap="square">
            <a:spAutoFit/>
          </a:bodyPr>
          <a:lstStyle/>
          <a:p>
            <a:pPr marL="0" lvl="0" indent="0" algn="ctr" defTabSz="1289050">
              <a:lnSpc>
                <a:spcPct val="90000"/>
              </a:lnSpc>
              <a:spcBef>
                <a:spcPct val="0"/>
              </a:spcBef>
              <a:spcAft>
                <a:spcPct val="35000"/>
              </a:spcAft>
              <a:buNone/>
            </a:pPr>
            <a:r>
              <a:rPr lang="en-IN" sz="1800" b="1" dirty="0">
                <a:effectLst/>
                <a:latin typeface="Times New Roman" panose="02020603050405020304" pitchFamily="18" charset="0"/>
                <a:ea typeface="Times New Roman" panose="02020603050405020304" pitchFamily="18" charset="0"/>
              </a:rPr>
              <a:t>Features</a:t>
            </a:r>
          </a:p>
          <a:p>
            <a:pPr marL="0" lvl="0" indent="0" algn="ctr" defTabSz="1289050">
              <a:lnSpc>
                <a:spcPct val="90000"/>
              </a:lnSpc>
              <a:spcBef>
                <a:spcPct val="0"/>
              </a:spcBef>
              <a:spcAft>
                <a:spcPct val="35000"/>
              </a:spcAft>
              <a:buNone/>
            </a:pPr>
            <a:r>
              <a:rPr lang="en-IN" sz="1800" b="1" dirty="0">
                <a:effectLst/>
                <a:latin typeface="Times New Roman" panose="02020603050405020304" pitchFamily="18" charset="0"/>
                <a:ea typeface="Times New Roman" panose="02020603050405020304" pitchFamily="18" charset="0"/>
              </a:rPr>
              <a:t> Extraction</a:t>
            </a:r>
            <a:endParaRPr lang="en-IN" sz="1800" kern="1200" dirty="0"/>
          </a:p>
        </p:txBody>
      </p:sp>
      <p:sp>
        <p:nvSpPr>
          <p:cNvPr id="85" name="TextBox 84">
            <a:extLst>
              <a:ext uri="{FF2B5EF4-FFF2-40B4-BE49-F238E27FC236}">
                <a16:creationId xmlns:a16="http://schemas.microsoft.com/office/drawing/2014/main" id="{DBA45C4E-C8FB-E18D-480F-0464DF36C940}"/>
              </a:ext>
            </a:extLst>
          </p:cNvPr>
          <p:cNvSpPr txBox="1"/>
          <p:nvPr/>
        </p:nvSpPr>
        <p:spPr>
          <a:xfrm>
            <a:off x="-193090" y="2133018"/>
            <a:ext cx="6094520" cy="929485"/>
          </a:xfrm>
          <a:prstGeom prst="rect">
            <a:avLst/>
          </a:prstGeom>
          <a:noFill/>
        </p:spPr>
        <p:txBody>
          <a:bodyPr wrap="square">
            <a:spAutoFit/>
          </a:bodyPr>
          <a:lstStyle/>
          <a:p>
            <a:pPr marL="0" lvl="0" indent="0" algn="ctr" defTabSz="2444750">
              <a:lnSpc>
                <a:spcPct val="90000"/>
              </a:lnSpc>
              <a:spcBef>
                <a:spcPct val="0"/>
              </a:spcBef>
              <a:spcAft>
                <a:spcPct val="35000"/>
              </a:spcAft>
              <a:buNone/>
            </a:pPr>
            <a:r>
              <a:rPr lang="en-IN" sz="1600" b="1" dirty="0">
                <a:effectLst/>
                <a:latin typeface="Times New Roman" panose="02020603050405020304" pitchFamily="18" charset="0"/>
                <a:ea typeface="Times New Roman" panose="02020603050405020304" pitchFamily="18" charset="0"/>
              </a:rPr>
              <a:t>Model Training</a:t>
            </a:r>
          </a:p>
          <a:p>
            <a:pPr marL="0" lvl="0" indent="0" algn="ctr" defTabSz="2444750">
              <a:lnSpc>
                <a:spcPct val="90000"/>
              </a:lnSpc>
              <a:spcBef>
                <a:spcPct val="0"/>
              </a:spcBef>
              <a:spcAft>
                <a:spcPct val="35000"/>
              </a:spcAft>
              <a:buNone/>
            </a:pPr>
            <a:r>
              <a:rPr lang="en-IN" sz="1600" b="1" dirty="0">
                <a:effectLst/>
                <a:latin typeface="Times New Roman" panose="02020603050405020304" pitchFamily="18" charset="0"/>
                <a:ea typeface="Times New Roman" panose="02020603050405020304" pitchFamily="18" charset="0"/>
              </a:rPr>
              <a:t> and </a:t>
            </a:r>
          </a:p>
          <a:p>
            <a:pPr marL="0" lvl="0" indent="0" algn="ctr" defTabSz="2444750">
              <a:lnSpc>
                <a:spcPct val="90000"/>
              </a:lnSpc>
              <a:spcBef>
                <a:spcPct val="0"/>
              </a:spcBef>
              <a:spcAft>
                <a:spcPct val="35000"/>
              </a:spcAft>
              <a:buNone/>
            </a:pPr>
            <a:r>
              <a:rPr lang="en-IN" sz="1600" b="1" dirty="0">
                <a:effectLst/>
                <a:latin typeface="Times New Roman" panose="02020603050405020304" pitchFamily="18" charset="0"/>
                <a:ea typeface="Times New Roman" panose="02020603050405020304" pitchFamily="18" charset="0"/>
              </a:rPr>
              <a:t>Evaluation</a:t>
            </a:r>
            <a:endParaRPr lang="en-IN" sz="1600" kern="1200" dirty="0"/>
          </a:p>
        </p:txBody>
      </p:sp>
      <p:sp>
        <p:nvSpPr>
          <p:cNvPr id="86" name="TextBox 85">
            <a:extLst>
              <a:ext uri="{FF2B5EF4-FFF2-40B4-BE49-F238E27FC236}">
                <a16:creationId xmlns:a16="http://schemas.microsoft.com/office/drawing/2014/main" id="{D5B85636-E821-840B-AFFD-316839F31D50}"/>
              </a:ext>
            </a:extLst>
          </p:cNvPr>
          <p:cNvSpPr txBox="1"/>
          <p:nvPr/>
        </p:nvSpPr>
        <p:spPr>
          <a:xfrm>
            <a:off x="353790" y="0"/>
            <a:ext cx="2263806" cy="886397"/>
          </a:xfrm>
          <a:prstGeom prst="rect">
            <a:avLst/>
          </a:prstGeom>
          <a:noFill/>
        </p:spPr>
        <p:txBody>
          <a:bodyPr wrap="square" rtlCol="0">
            <a:spAutoFit/>
          </a:bodyPr>
          <a:lstStyle/>
          <a:p>
            <a:pPr algn="ctr">
              <a:lnSpc>
                <a:spcPct val="200000"/>
              </a:lnSpc>
              <a:spcAft>
                <a:spcPts val="800"/>
              </a:spcAft>
            </a:pPr>
            <a:r>
              <a:rPr lang="en-IN" sz="3000" b="1" dirty="0">
                <a:solidFill>
                  <a:srgbClr val="000000"/>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Methodology</a:t>
            </a:r>
            <a:endParaRPr lang="en-IN" sz="30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33173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750" fill="hold"/>
                                            <p:tgtEl>
                                              <p:spTgt spid="54"/>
                                            </p:tgtEl>
                                            <p:attrNameLst>
                                              <p:attrName>ppt_w</p:attrName>
                                            </p:attrNameLst>
                                          </p:cBhvr>
                                          <p:tavLst>
                                            <p:tav tm="0">
                                              <p:val>
                                                <p:fltVal val="0"/>
                                              </p:val>
                                            </p:tav>
                                            <p:tav tm="100000">
                                              <p:val>
                                                <p:strVal val="#ppt_w"/>
                                              </p:val>
                                            </p:tav>
                                          </p:tavLst>
                                        </p:anim>
                                        <p:anim calcmode="lin" valueType="num">
                                          <p:cBhvr>
                                            <p:cTn id="8" dur="750" fill="hold"/>
                                            <p:tgtEl>
                                              <p:spTgt spid="54"/>
                                            </p:tgtEl>
                                            <p:attrNameLst>
                                              <p:attrName>ppt_h</p:attrName>
                                            </p:attrNameLst>
                                          </p:cBhvr>
                                          <p:tavLst>
                                            <p:tav tm="0">
                                              <p:val>
                                                <p:fltVal val="0"/>
                                              </p:val>
                                            </p:tav>
                                            <p:tav tm="100000">
                                              <p:val>
                                                <p:strVal val="#ppt_h"/>
                                              </p:val>
                                            </p:tav>
                                          </p:tavLst>
                                        </p:anim>
                                        <p:animEffect transition="in" filter="fade">
                                          <p:cBhvr>
                                            <p:cTn id="9" dur="750"/>
                                            <p:tgtEl>
                                              <p:spTgt spid="5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55"/>
                                            </p:tgtEl>
                                            <p:attrNameLst>
                                              <p:attrName>style.visibility</p:attrName>
                                            </p:attrNameLst>
                                          </p:cBhvr>
                                          <p:to>
                                            <p:strVal val="visible"/>
                                          </p:to>
                                        </p:set>
                                        <p:anim calcmode="lin" valueType="num">
                                          <p:cBhvr>
                                            <p:cTn id="12" dur="750" fill="hold"/>
                                            <p:tgtEl>
                                              <p:spTgt spid="55"/>
                                            </p:tgtEl>
                                            <p:attrNameLst>
                                              <p:attrName>ppt_w</p:attrName>
                                            </p:attrNameLst>
                                          </p:cBhvr>
                                          <p:tavLst>
                                            <p:tav tm="0">
                                              <p:val>
                                                <p:fltVal val="0"/>
                                              </p:val>
                                            </p:tav>
                                            <p:tav tm="100000">
                                              <p:val>
                                                <p:strVal val="#ppt_w"/>
                                              </p:val>
                                            </p:tav>
                                          </p:tavLst>
                                        </p:anim>
                                        <p:anim calcmode="lin" valueType="num">
                                          <p:cBhvr>
                                            <p:cTn id="13" dur="750" fill="hold"/>
                                            <p:tgtEl>
                                              <p:spTgt spid="55"/>
                                            </p:tgtEl>
                                            <p:attrNameLst>
                                              <p:attrName>ppt_h</p:attrName>
                                            </p:attrNameLst>
                                          </p:cBhvr>
                                          <p:tavLst>
                                            <p:tav tm="0">
                                              <p:val>
                                                <p:fltVal val="0"/>
                                              </p:val>
                                            </p:tav>
                                            <p:tav tm="100000">
                                              <p:val>
                                                <p:strVal val="#ppt_h"/>
                                              </p:val>
                                            </p:tav>
                                          </p:tavLst>
                                        </p:anim>
                                        <p:animEffect transition="in" filter="fade">
                                          <p:cBhvr>
                                            <p:cTn id="14" dur="750"/>
                                            <p:tgtEl>
                                              <p:spTgt spid="55"/>
                                            </p:tgtEl>
                                          </p:cBhvr>
                                        </p:animEffect>
                                      </p:childTnLst>
                                    </p:cTn>
                                  </p:par>
                                  <p:par>
                                    <p:cTn id="15" presetID="8" presetClass="emph" presetSubtype="0" fill="hold" nodeType="withEffect" p14:presetBounceEnd="33333">
                                      <p:stCondLst>
                                        <p:cond delay="250"/>
                                      </p:stCondLst>
                                      <p:childTnLst>
                                        <p:animRot by="43200000" p14:bounceEnd="33333">
                                          <p:cBhvr>
                                            <p:cTn id="16" dur="1500" fill="hold"/>
                                            <p:tgtEl>
                                              <p:spTgt spid="7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8" presetClass="emph" presetSubtype="0" decel="50000" fill="hold" nodeType="clickEffect">
                                      <p:stCondLst>
                                        <p:cond delay="0"/>
                                      </p:stCondLst>
                                      <p:childTnLst>
                                        <p:animRot by="5400000">
                                          <p:cBhvr>
                                            <p:cTn id="20" dur="1000" fill="hold"/>
                                            <p:tgtEl>
                                              <p:spTgt spid="72"/>
                                            </p:tgtEl>
                                            <p:attrNameLst>
                                              <p:attrName>r</p:attrName>
                                            </p:attrNameLst>
                                          </p:cBhvr>
                                        </p:animRo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Effect transition="in" filter="fade">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14:presetBounceEnd="50000">
                                      <p:stCondLst>
                                        <p:cond delay="0"/>
                                      </p:stCondLst>
                                      <p:childTnLst>
                                        <p:animRot by="3600000" p14:bounceEnd="50000">
                                          <p:cBhvr>
                                            <p:cTn id="36" dur="1000" fill="hold"/>
                                            <p:tgtEl>
                                              <p:spTgt spid="72"/>
                                            </p:tgtEl>
                                            <p:attrNameLst>
                                              <p:attrName>r</p:attrName>
                                            </p:attrNameLst>
                                          </p:cBhvr>
                                        </p:animRo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ppt_w</p:attrName>
                                            </p:attrNameLst>
                                          </p:cBhvr>
                                          <p:tavLst>
                                            <p:tav tm="0">
                                              <p:val>
                                                <p:fltVal val="0"/>
                                              </p:val>
                                            </p:tav>
                                            <p:tav tm="100000">
                                              <p:val>
                                                <p:strVal val="#ppt_w"/>
                                              </p:val>
                                            </p:tav>
                                          </p:tavLst>
                                        </p:anim>
                                        <p:anim calcmode="lin" valueType="num">
                                          <p:cBhvr>
                                            <p:cTn id="41" dur="500" fill="hold"/>
                                            <p:tgtEl>
                                              <p:spTgt spid="22"/>
                                            </p:tgtEl>
                                            <p:attrNameLst>
                                              <p:attrName>ppt_h</p:attrName>
                                            </p:attrNameLst>
                                          </p:cBhvr>
                                          <p:tavLst>
                                            <p:tav tm="0">
                                              <p:val>
                                                <p:fltVal val="0"/>
                                              </p:val>
                                            </p:tav>
                                            <p:tav tm="100000">
                                              <p:val>
                                                <p:strVal val="#ppt_h"/>
                                              </p:val>
                                            </p:tav>
                                          </p:tavLst>
                                        </p:anim>
                                        <p:animEffect transition="in" filter="fade">
                                          <p:cBhvr>
                                            <p:cTn id="42" dur="500"/>
                                            <p:tgtEl>
                                              <p:spTgt spid="2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mph" presetSubtype="0" fill="hold" nodeType="clickEffect" p14:presetBounceEnd="50000">
                                      <p:stCondLst>
                                        <p:cond delay="0"/>
                                      </p:stCondLst>
                                      <p:childTnLst>
                                        <p:animRot by="3600000" p14:bounceEnd="50000">
                                          <p:cBhvr>
                                            <p:cTn id="52" dur="1000" fill="hold"/>
                                            <p:tgtEl>
                                              <p:spTgt spid="72"/>
                                            </p:tgtEl>
                                            <p:attrNameLst>
                                              <p:attrName>r</p:attrName>
                                            </p:attrNameLst>
                                          </p:cBhvr>
                                        </p:animRo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par>
                              <p:cTn id="59" fill="hold">
                                <p:stCondLst>
                                  <p:cond delay="1500"/>
                                </p:stCondLst>
                                <p:childTnLst>
                                  <p:par>
                                    <p:cTn id="60" presetID="53" presetClass="entr" presetSubtype="16"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 calcmode="lin" valueType="num">
                                          <p:cBhvr>
                                            <p:cTn id="62" dur="500" fill="hold"/>
                                            <p:tgtEl>
                                              <p:spTgt spid="79"/>
                                            </p:tgtEl>
                                            <p:attrNameLst>
                                              <p:attrName>ppt_w</p:attrName>
                                            </p:attrNameLst>
                                          </p:cBhvr>
                                          <p:tavLst>
                                            <p:tav tm="0">
                                              <p:val>
                                                <p:fltVal val="0"/>
                                              </p:val>
                                            </p:tav>
                                            <p:tav tm="100000">
                                              <p:val>
                                                <p:strVal val="#ppt_w"/>
                                              </p:val>
                                            </p:tav>
                                          </p:tavLst>
                                        </p:anim>
                                        <p:anim calcmode="lin" valueType="num">
                                          <p:cBhvr>
                                            <p:cTn id="63" dur="500" fill="hold"/>
                                            <p:tgtEl>
                                              <p:spTgt spid="79"/>
                                            </p:tgtEl>
                                            <p:attrNameLst>
                                              <p:attrName>ppt_h</p:attrName>
                                            </p:attrNameLst>
                                          </p:cBhvr>
                                          <p:tavLst>
                                            <p:tav tm="0">
                                              <p:val>
                                                <p:fltVal val="0"/>
                                              </p:val>
                                            </p:tav>
                                            <p:tav tm="100000">
                                              <p:val>
                                                <p:strVal val="#ppt_h"/>
                                              </p:val>
                                            </p:tav>
                                          </p:tavLst>
                                        </p:anim>
                                        <p:animEffect transition="in" filter="fad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mph" presetSubtype="0" fill="hold" nodeType="clickEffect" p14:presetBounceEnd="50000">
                                      <p:stCondLst>
                                        <p:cond delay="0"/>
                                      </p:stCondLst>
                                      <p:childTnLst>
                                        <p:animRot by="3600000" p14:bounceEnd="50000">
                                          <p:cBhvr>
                                            <p:cTn id="68" dur="1000" fill="hold"/>
                                            <p:tgtEl>
                                              <p:spTgt spid="72"/>
                                            </p:tgtEl>
                                            <p:attrNameLst>
                                              <p:attrName>r</p:attrName>
                                            </p:attrNameLst>
                                          </p:cBhvr>
                                        </p:animRot>
                                      </p:childTnLst>
                                    </p:cTn>
                                  </p:par>
                                </p:childTnLst>
                              </p:cTn>
                            </p:par>
                            <p:par>
                              <p:cTn id="69" fill="hold">
                                <p:stCondLst>
                                  <p:cond delay="1000"/>
                                </p:stCondLst>
                                <p:childTnLst>
                                  <p:par>
                                    <p:cTn id="70" presetID="53" presetClass="entr" presetSubtype="16"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par>
                              <p:cTn id="75" fill="hold">
                                <p:stCondLst>
                                  <p:cond delay="1500"/>
                                </p:stCondLst>
                                <p:childTnLst>
                                  <p:par>
                                    <p:cTn id="76" presetID="53" presetClass="entr" presetSubtype="16" fill="hold" grpId="0" nodeType="afterEffect">
                                      <p:stCondLst>
                                        <p:cond delay="0"/>
                                      </p:stCondLst>
                                      <p:childTnLst>
                                        <p:set>
                                          <p:cBhvr>
                                            <p:cTn id="77" dur="1" fill="hold">
                                              <p:stCondLst>
                                                <p:cond delay="0"/>
                                              </p:stCondLst>
                                            </p:cTn>
                                            <p:tgtEl>
                                              <p:spTgt spid="81"/>
                                            </p:tgtEl>
                                            <p:attrNameLst>
                                              <p:attrName>style.visibility</p:attrName>
                                            </p:attrNameLst>
                                          </p:cBhvr>
                                          <p:to>
                                            <p:strVal val="visible"/>
                                          </p:to>
                                        </p:set>
                                        <p:anim calcmode="lin" valueType="num">
                                          <p:cBhvr>
                                            <p:cTn id="78" dur="500" fill="hold"/>
                                            <p:tgtEl>
                                              <p:spTgt spid="81"/>
                                            </p:tgtEl>
                                            <p:attrNameLst>
                                              <p:attrName>ppt_w</p:attrName>
                                            </p:attrNameLst>
                                          </p:cBhvr>
                                          <p:tavLst>
                                            <p:tav tm="0">
                                              <p:val>
                                                <p:fltVal val="0"/>
                                              </p:val>
                                            </p:tav>
                                            <p:tav tm="100000">
                                              <p:val>
                                                <p:strVal val="#ppt_w"/>
                                              </p:val>
                                            </p:tav>
                                          </p:tavLst>
                                        </p:anim>
                                        <p:anim calcmode="lin" valueType="num">
                                          <p:cBhvr>
                                            <p:cTn id="79" dur="500" fill="hold"/>
                                            <p:tgtEl>
                                              <p:spTgt spid="81"/>
                                            </p:tgtEl>
                                            <p:attrNameLst>
                                              <p:attrName>ppt_h</p:attrName>
                                            </p:attrNameLst>
                                          </p:cBhvr>
                                          <p:tavLst>
                                            <p:tav tm="0">
                                              <p:val>
                                                <p:fltVal val="0"/>
                                              </p:val>
                                            </p:tav>
                                            <p:tav tm="100000">
                                              <p:val>
                                                <p:strVal val="#ppt_h"/>
                                              </p:val>
                                            </p:tav>
                                          </p:tavLst>
                                        </p:anim>
                                        <p:animEffect transition="in" filter="fade">
                                          <p:cBhvr>
                                            <p:cTn id="80" dur="500"/>
                                            <p:tgtEl>
                                              <p:spTgt spid="81"/>
                                            </p:tgtEl>
                                          </p:cBhvr>
                                        </p:animEffec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14:presetBounceEnd="50000">
                                      <p:stCondLst>
                                        <p:cond delay="0"/>
                                      </p:stCondLst>
                                      <p:childTnLst>
                                        <p:animRot by="3600000" p14:bounceEnd="50000">
                                          <p:cBhvr>
                                            <p:cTn id="84" dur="1000" fill="hold"/>
                                            <p:tgtEl>
                                              <p:spTgt spid="72"/>
                                            </p:tgtEl>
                                            <p:attrNameLst>
                                              <p:attrName>r</p:attrName>
                                            </p:attrNameLst>
                                          </p:cBhvr>
                                        </p:animRot>
                                      </p:childTnLst>
                                    </p:cTn>
                                  </p:par>
                                </p:childTnLst>
                              </p:cTn>
                            </p:par>
                            <p:par>
                              <p:cTn id="85" fill="hold">
                                <p:stCondLst>
                                  <p:cond delay="1000"/>
                                </p:stCondLst>
                                <p:childTnLst>
                                  <p:par>
                                    <p:cTn id="86" presetID="53" presetClass="entr" presetSubtype="16"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childTnLst>
                              </p:cTn>
                            </p:par>
                            <p:par>
                              <p:cTn id="91" fill="hold">
                                <p:stCondLst>
                                  <p:cond delay="1500"/>
                                </p:stCondLst>
                                <p:childTnLst>
                                  <p:par>
                                    <p:cTn id="92" presetID="53" presetClass="entr" presetSubtype="16" fill="hold" grpId="0" nodeType="afterEffect">
                                      <p:stCondLst>
                                        <p:cond delay="0"/>
                                      </p:stCondLst>
                                      <p:childTnLst>
                                        <p:set>
                                          <p:cBhvr>
                                            <p:cTn id="93" dur="1" fill="hold">
                                              <p:stCondLst>
                                                <p:cond delay="0"/>
                                              </p:stCondLst>
                                            </p:cTn>
                                            <p:tgtEl>
                                              <p:spTgt spid="83"/>
                                            </p:tgtEl>
                                            <p:attrNameLst>
                                              <p:attrName>style.visibility</p:attrName>
                                            </p:attrNameLst>
                                          </p:cBhvr>
                                          <p:to>
                                            <p:strVal val="visible"/>
                                          </p:to>
                                        </p:set>
                                        <p:anim calcmode="lin" valueType="num">
                                          <p:cBhvr>
                                            <p:cTn id="94" dur="500" fill="hold"/>
                                            <p:tgtEl>
                                              <p:spTgt spid="83"/>
                                            </p:tgtEl>
                                            <p:attrNameLst>
                                              <p:attrName>ppt_w</p:attrName>
                                            </p:attrNameLst>
                                          </p:cBhvr>
                                          <p:tavLst>
                                            <p:tav tm="0">
                                              <p:val>
                                                <p:fltVal val="0"/>
                                              </p:val>
                                            </p:tav>
                                            <p:tav tm="100000">
                                              <p:val>
                                                <p:strVal val="#ppt_w"/>
                                              </p:val>
                                            </p:tav>
                                          </p:tavLst>
                                        </p:anim>
                                        <p:anim calcmode="lin" valueType="num">
                                          <p:cBhvr>
                                            <p:cTn id="95" dur="500" fill="hold"/>
                                            <p:tgtEl>
                                              <p:spTgt spid="83"/>
                                            </p:tgtEl>
                                            <p:attrNameLst>
                                              <p:attrName>ppt_h</p:attrName>
                                            </p:attrNameLst>
                                          </p:cBhvr>
                                          <p:tavLst>
                                            <p:tav tm="0">
                                              <p:val>
                                                <p:fltVal val="0"/>
                                              </p:val>
                                            </p:tav>
                                            <p:tav tm="100000">
                                              <p:val>
                                                <p:strVal val="#ppt_h"/>
                                              </p:val>
                                            </p:tav>
                                          </p:tavLst>
                                        </p:anim>
                                        <p:animEffect transition="in" filter="fade">
                                          <p:cBhvr>
                                            <p:cTn id="96" dur="500"/>
                                            <p:tgtEl>
                                              <p:spTgt spid="83"/>
                                            </p:tgtEl>
                                          </p:cBhvr>
                                        </p:animEffec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nodeType="clickEffect" p14:presetBounceEnd="50000">
                                      <p:stCondLst>
                                        <p:cond delay="0"/>
                                      </p:stCondLst>
                                      <p:childTnLst>
                                        <p:animRot by="3600000" p14:bounceEnd="50000">
                                          <p:cBhvr>
                                            <p:cTn id="100" dur="1000" fill="hold"/>
                                            <p:tgtEl>
                                              <p:spTgt spid="72"/>
                                            </p:tgtEl>
                                            <p:attrNameLst>
                                              <p:attrName>r</p:attrName>
                                            </p:attrNameLst>
                                          </p:cBhvr>
                                        </p:animRot>
                                      </p:childTnLst>
                                    </p:cTn>
                                  </p:par>
                                </p:childTnLst>
                              </p:cTn>
                            </p:par>
                            <p:par>
                              <p:cTn id="101" fill="hold">
                                <p:stCondLst>
                                  <p:cond delay="1000"/>
                                </p:stCondLst>
                                <p:childTnLst>
                                  <p:par>
                                    <p:cTn id="102" presetID="53" presetClass="entr" presetSubtype="16" fill="hold" grpId="0" nodeType="afterEffect">
                                      <p:stCondLst>
                                        <p:cond delay="0"/>
                                      </p:stCondLst>
                                      <p:childTnLst>
                                        <p:set>
                                          <p:cBhvr>
                                            <p:cTn id="103" dur="1" fill="hold">
                                              <p:stCondLst>
                                                <p:cond delay="0"/>
                                              </p:stCondLst>
                                            </p:cTn>
                                            <p:tgtEl>
                                              <p:spTgt spid="30"/>
                                            </p:tgtEl>
                                            <p:attrNameLst>
                                              <p:attrName>style.visibility</p:attrName>
                                            </p:attrNameLst>
                                          </p:cBhvr>
                                          <p:to>
                                            <p:strVal val="visible"/>
                                          </p:to>
                                        </p:set>
                                        <p:anim calcmode="lin" valueType="num">
                                          <p:cBhvr>
                                            <p:cTn id="104" dur="500" fill="hold"/>
                                            <p:tgtEl>
                                              <p:spTgt spid="30"/>
                                            </p:tgtEl>
                                            <p:attrNameLst>
                                              <p:attrName>ppt_w</p:attrName>
                                            </p:attrNameLst>
                                          </p:cBhvr>
                                          <p:tavLst>
                                            <p:tav tm="0">
                                              <p:val>
                                                <p:fltVal val="0"/>
                                              </p:val>
                                            </p:tav>
                                            <p:tav tm="100000">
                                              <p:val>
                                                <p:strVal val="#ppt_w"/>
                                              </p:val>
                                            </p:tav>
                                          </p:tavLst>
                                        </p:anim>
                                        <p:anim calcmode="lin" valueType="num">
                                          <p:cBhvr>
                                            <p:cTn id="105" dur="500" fill="hold"/>
                                            <p:tgtEl>
                                              <p:spTgt spid="30"/>
                                            </p:tgtEl>
                                            <p:attrNameLst>
                                              <p:attrName>ppt_h</p:attrName>
                                            </p:attrNameLst>
                                          </p:cBhvr>
                                          <p:tavLst>
                                            <p:tav tm="0">
                                              <p:val>
                                                <p:fltVal val="0"/>
                                              </p:val>
                                            </p:tav>
                                            <p:tav tm="100000">
                                              <p:val>
                                                <p:strVal val="#ppt_h"/>
                                              </p:val>
                                            </p:tav>
                                          </p:tavLst>
                                        </p:anim>
                                        <p:animEffect transition="in" filter="fade">
                                          <p:cBhvr>
                                            <p:cTn id="106" dur="500"/>
                                            <p:tgtEl>
                                              <p:spTgt spid="30"/>
                                            </p:tgtEl>
                                          </p:cBhvr>
                                        </p:animEffect>
                                      </p:childTnLst>
                                    </p:cTn>
                                  </p:par>
                                </p:childTnLst>
                              </p:cTn>
                            </p:par>
                            <p:par>
                              <p:cTn id="107" fill="hold">
                                <p:stCondLst>
                                  <p:cond delay="1500"/>
                                </p:stCondLst>
                                <p:childTnLst>
                                  <p:par>
                                    <p:cTn id="108" presetID="53" presetClass="entr" presetSubtype="16" fill="hold" grpId="0" nodeType="afterEffect">
                                      <p:stCondLst>
                                        <p:cond delay="0"/>
                                      </p:stCondLst>
                                      <p:childTnLst>
                                        <p:set>
                                          <p:cBhvr>
                                            <p:cTn id="109" dur="1" fill="hold">
                                              <p:stCondLst>
                                                <p:cond delay="0"/>
                                              </p:stCondLst>
                                            </p:cTn>
                                            <p:tgtEl>
                                              <p:spTgt spid="85"/>
                                            </p:tgtEl>
                                            <p:attrNameLst>
                                              <p:attrName>style.visibility</p:attrName>
                                            </p:attrNameLst>
                                          </p:cBhvr>
                                          <p:to>
                                            <p:strVal val="visible"/>
                                          </p:to>
                                        </p:set>
                                        <p:anim calcmode="lin" valueType="num">
                                          <p:cBhvr>
                                            <p:cTn id="110" dur="500" fill="hold"/>
                                            <p:tgtEl>
                                              <p:spTgt spid="85"/>
                                            </p:tgtEl>
                                            <p:attrNameLst>
                                              <p:attrName>ppt_w</p:attrName>
                                            </p:attrNameLst>
                                          </p:cBhvr>
                                          <p:tavLst>
                                            <p:tav tm="0">
                                              <p:val>
                                                <p:fltVal val="0"/>
                                              </p:val>
                                            </p:tav>
                                            <p:tav tm="100000">
                                              <p:val>
                                                <p:strVal val="#ppt_w"/>
                                              </p:val>
                                            </p:tav>
                                          </p:tavLst>
                                        </p:anim>
                                        <p:anim calcmode="lin" valueType="num">
                                          <p:cBhvr>
                                            <p:cTn id="111" dur="500" fill="hold"/>
                                            <p:tgtEl>
                                              <p:spTgt spid="85"/>
                                            </p:tgtEl>
                                            <p:attrNameLst>
                                              <p:attrName>ppt_h</p:attrName>
                                            </p:attrNameLst>
                                          </p:cBhvr>
                                          <p:tavLst>
                                            <p:tav tm="0">
                                              <p:val>
                                                <p:fltVal val="0"/>
                                              </p:val>
                                            </p:tav>
                                            <p:tav tm="100000">
                                              <p:val>
                                                <p:strVal val="#ppt_h"/>
                                              </p:val>
                                            </p:tav>
                                          </p:tavLst>
                                        </p:anim>
                                        <p:animEffect transition="in" filter="fade">
                                          <p:cBhvr>
                                            <p:cTn id="1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animBg="1"/>
          <p:bldP spid="22" grpId="0" animBg="1"/>
          <p:bldP spid="24" grpId="0" animBg="1"/>
          <p:bldP spid="26" grpId="0" animBg="1"/>
          <p:bldP spid="28" grpId="0" animBg="1"/>
          <p:bldP spid="30" grpId="0" animBg="1"/>
          <p:bldP spid="55" grpId="0" animBg="1"/>
          <p:bldP spid="75" grpId="0"/>
          <p:bldP spid="77" grpId="0"/>
          <p:bldP spid="79" grpId="0"/>
          <p:bldP spid="81" grpId="0"/>
          <p:bldP spid="83" grpId="0"/>
          <p:bldP spid="8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750" fill="hold"/>
                                            <p:tgtEl>
                                              <p:spTgt spid="54"/>
                                            </p:tgtEl>
                                            <p:attrNameLst>
                                              <p:attrName>ppt_w</p:attrName>
                                            </p:attrNameLst>
                                          </p:cBhvr>
                                          <p:tavLst>
                                            <p:tav tm="0">
                                              <p:val>
                                                <p:fltVal val="0"/>
                                              </p:val>
                                            </p:tav>
                                            <p:tav tm="100000">
                                              <p:val>
                                                <p:strVal val="#ppt_w"/>
                                              </p:val>
                                            </p:tav>
                                          </p:tavLst>
                                        </p:anim>
                                        <p:anim calcmode="lin" valueType="num">
                                          <p:cBhvr>
                                            <p:cTn id="8" dur="750" fill="hold"/>
                                            <p:tgtEl>
                                              <p:spTgt spid="54"/>
                                            </p:tgtEl>
                                            <p:attrNameLst>
                                              <p:attrName>ppt_h</p:attrName>
                                            </p:attrNameLst>
                                          </p:cBhvr>
                                          <p:tavLst>
                                            <p:tav tm="0">
                                              <p:val>
                                                <p:fltVal val="0"/>
                                              </p:val>
                                            </p:tav>
                                            <p:tav tm="100000">
                                              <p:val>
                                                <p:strVal val="#ppt_h"/>
                                              </p:val>
                                            </p:tav>
                                          </p:tavLst>
                                        </p:anim>
                                        <p:animEffect transition="in" filter="fade">
                                          <p:cBhvr>
                                            <p:cTn id="9" dur="750"/>
                                            <p:tgtEl>
                                              <p:spTgt spid="5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55"/>
                                            </p:tgtEl>
                                            <p:attrNameLst>
                                              <p:attrName>style.visibility</p:attrName>
                                            </p:attrNameLst>
                                          </p:cBhvr>
                                          <p:to>
                                            <p:strVal val="visible"/>
                                          </p:to>
                                        </p:set>
                                        <p:anim calcmode="lin" valueType="num">
                                          <p:cBhvr>
                                            <p:cTn id="12" dur="750" fill="hold"/>
                                            <p:tgtEl>
                                              <p:spTgt spid="55"/>
                                            </p:tgtEl>
                                            <p:attrNameLst>
                                              <p:attrName>ppt_w</p:attrName>
                                            </p:attrNameLst>
                                          </p:cBhvr>
                                          <p:tavLst>
                                            <p:tav tm="0">
                                              <p:val>
                                                <p:fltVal val="0"/>
                                              </p:val>
                                            </p:tav>
                                            <p:tav tm="100000">
                                              <p:val>
                                                <p:strVal val="#ppt_w"/>
                                              </p:val>
                                            </p:tav>
                                          </p:tavLst>
                                        </p:anim>
                                        <p:anim calcmode="lin" valueType="num">
                                          <p:cBhvr>
                                            <p:cTn id="13" dur="750" fill="hold"/>
                                            <p:tgtEl>
                                              <p:spTgt spid="55"/>
                                            </p:tgtEl>
                                            <p:attrNameLst>
                                              <p:attrName>ppt_h</p:attrName>
                                            </p:attrNameLst>
                                          </p:cBhvr>
                                          <p:tavLst>
                                            <p:tav tm="0">
                                              <p:val>
                                                <p:fltVal val="0"/>
                                              </p:val>
                                            </p:tav>
                                            <p:tav tm="100000">
                                              <p:val>
                                                <p:strVal val="#ppt_h"/>
                                              </p:val>
                                            </p:tav>
                                          </p:tavLst>
                                        </p:anim>
                                        <p:animEffect transition="in" filter="fade">
                                          <p:cBhvr>
                                            <p:cTn id="14" dur="750"/>
                                            <p:tgtEl>
                                              <p:spTgt spid="55"/>
                                            </p:tgtEl>
                                          </p:cBhvr>
                                        </p:animEffect>
                                      </p:childTnLst>
                                    </p:cTn>
                                  </p:par>
                                  <p:par>
                                    <p:cTn id="15" presetID="8" presetClass="emph" presetSubtype="0" fill="hold" nodeType="withEffect">
                                      <p:stCondLst>
                                        <p:cond delay="250"/>
                                      </p:stCondLst>
                                      <p:childTnLst>
                                        <p:animRot by="43200000">
                                          <p:cBhvr>
                                            <p:cTn id="16" dur="1500" fill="hold"/>
                                            <p:tgtEl>
                                              <p:spTgt spid="7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8" presetClass="emph" presetSubtype="0" decel="50000" fill="hold" nodeType="clickEffect">
                                      <p:stCondLst>
                                        <p:cond delay="0"/>
                                      </p:stCondLst>
                                      <p:childTnLst>
                                        <p:animRot by="5400000">
                                          <p:cBhvr>
                                            <p:cTn id="20" dur="1000" fill="hold"/>
                                            <p:tgtEl>
                                              <p:spTgt spid="72"/>
                                            </p:tgtEl>
                                            <p:attrNameLst>
                                              <p:attrName>r</p:attrName>
                                            </p:attrNameLst>
                                          </p:cBhvr>
                                        </p:animRo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Effect transition="in" filter="fade">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3600000">
                                          <p:cBhvr>
                                            <p:cTn id="36" dur="1000" fill="hold"/>
                                            <p:tgtEl>
                                              <p:spTgt spid="72"/>
                                            </p:tgtEl>
                                            <p:attrNameLst>
                                              <p:attrName>r</p:attrName>
                                            </p:attrNameLst>
                                          </p:cBhvr>
                                        </p:animRo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ppt_w</p:attrName>
                                            </p:attrNameLst>
                                          </p:cBhvr>
                                          <p:tavLst>
                                            <p:tav tm="0">
                                              <p:val>
                                                <p:fltVal val="0"/>
                                              </p:val>
                                            </p:tav>
                                            <p:tav tm="100000">
                                              <p:val>
                                                <p:strVal val="#ppt_w"/>
                                              </p:val>
                                            </p:tav>
                                          </p:tavLst>
                                        </p:anim>
                                        <p:anim calcmode="lin" valueType="num">
                                          <p:cBhvr>
                                            <p:cTn id="41" dur="500" fill="hold"/>
                                            <p:tgtEl>
                                              <p:spTgt spid="22"/>
                                            </p:tgtEl>
                                            <p:attrNameLst>
                                              <p:attrName>ppt_h</p:attrName>
                                            </p:attrNameLst>
                                          </p:cBhvr>
                                          <p:tavLst>
                                            <p:tav tm="0">
                                              <p:val>
                                                <p:fltVal val="0"/>
                                              </p:val>
                                            </p:tav>
                                            <p:tav tm="100000">
                                              <p:val>
                                                <p:strVal val="#ppt_h"/>
                                              </p:val>
                                            </p:tav>
                                          </p:tavLst>
                                        </p:anim>
                                        <p:animEffect transition="in" filter="fade">
                                          <p:cBhvr>
                                            <p:cTn id="42" dur="500"/>
                                            <p:tgtEl>
                                              <p:spTgt spid="2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mph" presetSubtype="0" fill="hold" nodeType="clickEffect">
                                      <p:stCondLst>
                                        <p:cond delay="0"/>
                                      </p:stCondLst>
                                      <p:childTnLst>
                                        <p:animRot by="3600000">
                                          <p:cBhvr>
                                            <p:cTn id="52" dur="1000" fill="hold"/>
                                            <p:tgtEl>
                                              <p:spTgt spid="72"/>
                                            </p:tgtEl>
                                            <p:attrNameLst>
                                              <p:attrName>r</p:attrName>
                                            </p:attrNameLst>
                                          </p:cBhvr>
                                        </p:animRo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par>
                              <p:cTn id="59" fill="hold">
                                <p:stCondLst>
                                  <p:cond delay="1500"/>
                                </p:stCondLst>
                                <p:childTnLst>
                                  <p:par>
                                    <p:cTn id="60" presetID="53" presetClass="entr" presetSubtype="16"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 calcmode="lin" valueType="num">
                                          <p:cBhvr>
                                            <p:cTn id="62" dur="500" fill="hold"/>
                                            <p:tgtEl>
                                              <p:spTgt spid="79"/>
                                            </p:tgtEl>
                                            <p:attrNameLst>
                                              <p:attrName>ppt_w</p:attrName>
                                            </p:attrNameLst>
                                          </p:cBhvr>
                                          <p:tavLst>
                                            <p:tav tm="0">
                                              <p:val>
                                                <p:fltVal val="0"/>
                                              </p:val>
                                            </p:tav>
                                            <p:tav tm="100000">
                                              <p:val>
                                                <p:strVal val="#ppt_w"/>
                                              </p:val>
                                            </p:tav>
                                          </p:tavLst>
                                        </p:anim>
                                        <p:anim calcmode="lin" valueType="num">
                                          <p:cBhvr>
                                            <p:cTn id="63" dur="500" fill="hold"/>
                                            <p:tgtEl>
                                              <p:spTgt spid="79"/>
                                            </p:tgtEl>
                                            <p:attrNameLst>
                                              <p:attrName>ppt_h</p:attrName>
                                            </p:attrNameLst>
                                          </p:cBhvr>
                                          <p:tavLst>
                                            <p:tav tm="0">
                                              <p:val>
                                                <p:fltVal val="0"/>
                                              </p:val>
                                            </p:tav>
                                            <p:tav tm="100000">
                                              <p:val>
                                                <p:strVal val="#ppt_h"/>
                                              </p:val>
                                            </p:tav>
                                          </p:tavLst>
                                        </p:anim>
                                        <p:animEffect transition="in" filter="fad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mph" presetSubtype="0" fill="hold" nodeType="clickEffect">
                                      <p:stCondLst>
                                        <p:cond delay="0"/>
                                      </p:stCondLst>
                                      <p:childTnLst>
                                        <p:animRot by="3600000">
                                          <p:cBhvr>
                                            <p:cTn id="68" dur="1000" fill="hold"/>
                                            <p:tgtEl>
                                              <p:spTgt spid="72"/>
                                            </p:tgtEl>
                                            <p:attrNameLst>
                                              <p:attrName>r</p:attrName>
                                            </p:attrNameLst>
                                          </p:cBhvr>
                                        </p:animRot>
                                      </p:childTnLst>
                                    </p:cTn>
                                  </p:par>
                                </p:childTnLst>
                              </p:cTn>
                            </p:par>
                            <p:par>
                              <p:cTn id="69" fill="hold">
                                <p:stCondLst>
                                  <p:cond delay="1000"/>
                                </p:stCondLst>
                                <p:childTnLst>
                                  <p:par>
                                    <p:cTn id="70" presetID="53" presetClass="entr" presetSubtype="16"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par>
                              <p:cTn id="75" fill="hold">
                                <p:stCondLst>
                                  <p:cond delay="1500"/>
                                </p:stCondLst>
                                <p:childTnLst>
                                  <p:par>
                                    <p:cTn id="76" presetID="53" presetClass="entr" presetSubtype="16" fill="hold" grpId="0" nodeType="afterEffect">
                                      <p:stCondLst>
                                        <p:cond delay="0"/>
                                      </p:stCondLst>
                                      <p:childTnLst>
                                        <p:set>
                                          <p:cBhvr>
                                            <p:cTn id="77" dur="1" fill="hold">
                                              <p:stCondLst>
                                                <p:cond delay="0"/>
                                              </p:stCondLst>
                                            </p:cTn>
                                            <p:tgtEl>
                                              <p:spTgt spid="81"/>
                                            </p:tgtEl>
                                            <p:attrNameLst>
                                              <p:attrName>style.visibility</p:attrName>
                                            </p:attrNameLst>
                                          </p:cBhvr>
                                          <p:to>
                                            <p:strVal val="visible"/>
                                          </p:to>
                                        </p:set>
                                        <p:anim calcmode="lin" valueType="num">
                                          <p:cBhvr>
                                            <p:cTn id="78" dur="500" fill="hold"/>
                                            <p:tgtEl>
                                              <p:spTgt spid="81"/>
                                            </p:tgtEl>
                                            <p:attrNameLst>
                                              <p:attrName>ppt_w</p:attrName>
                                            </p:attrNameLst>
                                          </p:cBhvr>
                                          <p:tavLst>
                                            <p:tav tm="0">
                                              <p:val>
                                                <p:fltVal val="0"/>
                                              </p:val>
                                            </p:tav>
                                            <p:tav tm="100000">
                                              <p:val>
                                                <p:strVal val="#ppt_w"/>
                                              </p:val>
                                            </p:tav>
                                          </p:tavLst>
                                        </p:anim>
                                        <p:anim calcmode="lin" valueType="num">
                                          <p:cBhvr>
                                            <p:cTn id="79" dur="500" fill="hold"/>
                                            <p:tgtEl>
                                              <p:spTgt spid="81"/>
                                            </p:tgtEl>
                                            <p:attrNameLst>
                                              <p:attrName>ppt_h</p:attrName>
                                            </p:attrNameLst>
                                          </p:cBhvr>
                                          <p:tavLst>
                                            <p:tav tm="0">
                                              <p:val>
                                                <p:fltVal val="0"/>
                                              </p:val>
                                            </p:tav>
                                            <p:tav tm="100000">
                                              <p:val>
                                                <p:strVal val="#ppt_h"/>
                                              </p:val>
                                            </p:tav>
                                          </p:tavLst>
                                        </p:anim>
                                        <p:animEffect transition="in" filter="fade">
                                          <p:cBhvr>
                                            <p:cTn id="80" dur="500"/>
                                            <p:tgtEl>
                                              <p:spTgt spid="81"/>
                                            </p:tgtEl>
                                          </p:cBhvr>
                                        </p:animEffec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3600000">
                                          <p:cBhvr>
                                            <p:cTn id="84" dur="1000" fill="hold"/>
                                            <p:tgtEl>
                                              <p:spTgt spid="72"/>
                                            </p:tgtEl>
                                            <p:attrNameLst>
                                              <p:attrName>r</p:attrName>
                                            </p:attrNameLst>
                                          </p:cBhvr>
                                        </p:animRot>
                                      </p:childTnLst>
                                    </p:cTn>
                                  </p:par>
                                </p:childTnLst>
                              </p:cTn>
                            </p:par>
                            <p:par>
                              <p:cTn id="85" fill="hold">
                                <p:stCondLst>
                                  <p:cond delay="1000"/>
                                </p:stCondLst>
                                <p:childTnLst>
                                  <p:par>
                                    <p:cTn id="86" presetID="53" presetClass="entr" presetSubtype="16"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childTnLst>
                              </p:cTn>
                            </p:par>
                            <p:par>
                              <p:cTn id="91" fill="hold">
                                <p:stCondLst>
                                  <p:cond delay="1500"/>
                                </p:stCondLst>
                                <p:childTnLst>
                                  <p:par>
                                    <p:cTn id="92" presetID="53" presetClass="entr" presetSubtype="16" fill="hold" grpId="0" nodeType="afterEffect">
                                      <p:stCondLst>
                                        <p:cond delay="0"/>
                                      </p:stCondLst>
                                      <p:childTnLst>
                                        <p:set>
                                          <p:cBhvr>
                                            <p:cTn id="93" dur="1" fill="hold">
                                              <p:stCondLst>
                                                <p:cond delay="0"/>
                                              </p:stCondLst>
                                            </p:cTn>
                                            <p:tgtEl>
                                              <p:spTgt spid="83"/>
                                            </p:tgtEl>
                                            <p:attrNameLst>
                                              <p:attrName>style.visibility</p:attrName>
                                            </p:attrNameLst>
                                          </p:cBhvr>
                                          <p:to>
                                            <p:strVal val="visible"/>
                                          </p:to>
                                        </p:set>
                                        <p:anim calcmode="lin" valueType="num">
                                          <p:cBhvr>
                                            <p:cTn id="94" dur="500" fill="hold"/>
                                            <p:tgtEl>
                                              <p:spTgt spid="83"/>
                                            </p:tgtEl>
                                            <p:attrNameLst>
                                              <p:attrName>ppt_w</p:attrName>
                                            </p:attrNameLst>
                                          </p:cBhvr>
                                          <p:tavLst>
                                            <p:tav tm="0">
                                              <p:val>
                                                <p:fltVal val="0"/>
                                              </p:val>
                                            </p:tav>
                                            <p:tav tm="100000">
                                              <p:val>
                                                <p:strVal val="#ppt_w"/>
                                              </p:val>
                                            </p:tav>
                                          </p:tavLst>
                                        </p:anim>
                                        <p:anim calcmode="lin" valueType="num">
                                          <p:cBhvr>
                                            <p:cTn id="95" dur="500" fill="hold"/>
                                            <p:tgtEl>
                                              <p:spTgt spid="83"/>
                                            </p:tgtEl>
                                            <p:attrNameLst>
                                              <p:attrName>ppt_h</p:attrName>
                                            </p:attrNameLst>
                                          </p:cBhvr>
                                          <p:tavLst>
                                            <p:tav tm="0">
                                              <p:val>
                                                <p:fltVal val="0"/>
                                              </p:val>
                                            </p:tav>
                                            <p:tav tm="100000">
                                              <p:val>
                                                <p:strVal val="#ppt_h"/>
                                              </p:val>
                                            </p:tav>
                                          </p:tavLst>
                                        </p:anim>
                                        <p:animEffect transition="in" filter="fade">
                                          <p:cBhvr>
                                            <p:cTn id="96" dur="500"/>
                                            <p:tgtEl>
                                              <p:spTgt spid="83"/>
                                            </p:tgtEl>
                                          </p:cBhvr>
                                        </p:animEffec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nodeType="clickEffect">
                                      <p:stCondLst>
                                        <p:cond delay="0"/>
                                      </p:stCondLst>
                                      <p:childTnLst>
                                        <p:animRot by="3600000">
                                          <p:cBhvr>
                                            <p:cTn id="100" dur="1000" fill="hold"/>
                                            <p:tgtEl>
                                              <p:spTgt spid="72"/>
                                            </p:tgtEl>
                                            <p:attrNameLst>
                                              <p:attrName>r</p:attrName>
                                            </p:attrNameLst>
                                          </p:cBhvr>
                                        </p:animRot>
                                      </p:childTnLst>
                                    </p:cTn>
                                  </p:par>
                                </p:childTnLst>
                              </p:cTn>
                            </p:par>
                            <p:par>
                              <p:cTn id="101" fill="hold">
                                <p:stCondLst>
                                  <p:cond delay="1000"/>
                                </p:stCondLst>
                                <p:childTnLst>
                                  <p:par>
                                    <p:cTn id="102" presetID="53" presetClass="entr" presetSubtype="16" fill="hold" grpId="0" nodeType="afterEffect">
                                      <p:stCondLst>
                                        <p:cond delay="0"/>
                                      </p:stCondLst>
                                      <p:childTnLst>
                                        <p:set>
                                          <p:cBhvr>
                                            <p:cTn id="103" dur="1" fill="hold">
                                              <p:stCondLst>
                                                <p:cond delay="0"/>
                                              </p:stCondLst>
                                            </p:cTn>
                                            <p:tgtEl>
                                              <p:spTgt spid="30"/>
                                            </p:tgtEl>
                                            <p:attrNameLst>
                                              <p:attrName>style.visibility</p:attrName>
                                            </p:attrNameLst>
                                          </p:cBhvr>
                                          <p:to>
                                            <p:strVal val="visible"/>
                                          </p:to>
                                        </p:set>
                                        <p:anim calcmode="lin" valueType="num">
                                          <p:cBhvr>
                                            <p:cTn id="104" dur="500" fill="hold"/>
                                            <p:tgtEl>
                                              <p:spTgt spid="30"/>
                                            </p:tgtEl>
                                            <p:attrNameLst>
                                              <p:attrName>ppt_w</p:attrName>
                                            </p:attrNameLst>
                                          </p:cBhvr>
                                          <p:tavLst>
                                            <p:tav tm="0">
                                              <p:val>
                                                <p:fltVal val="0"/>
                                              </p:val>
                                            </p:tav>
                                            <p:tav tm="100000">
                                              <p:val>
                                                <p:strVal val="#ppt_w"/>
                                              </p:val>
                                            </p:tav>
                                          </p:tavLst>
                                        </p:anim>
                                        <p:anim calcmode="lin" valueType="num">
                                          <p:cBhvr>
                                            <p:cTn id="105" dur="500" fill="hold"/>
                                            <p:tgtEl>
                                              <p:spTgt spid="30"/>
                                            </p:tgtEl>
                                            <p:attrNameLst>
                                              <p:attrName>ppt_h</p:attrName>
                                            </p:attrNameLst>
                                          </p:cBhvr>
                                          <p:tavLst>
                                            <p:tav tm="0">
                                              <p:val>
                                                <p:fltVal val="0"/>
                                              </p:val>
                                            </p:tav>
                                            <p:tav tm="100000">
                                              <p:val>
                                                <p:strVal val="#ppt_h"/>
                                              </p:val>
                                            </p:tav>
                                          </p:tavLst>
                                        </p:anim>
                                        <p:animEffect transition="in" filter="fade">
                                          <p:cBhvr>
                                            <p:cTn id="106" dur="500"/>
                                            <p:tgtEl>
                                              <p:spTgt spid="30"/>
                                            </p:tgtEl>
                                          </p:cBhvr>
                                        </p:animEffect>
                                      </p:childTnLst>
                                    </p:cTn>
                                  </p:par>
                                </p:childTnLst>
                              </p:cTn>
                            </p:par>
                            <p:par>
                              <p:cTn id="107" fill="hold">
                                <p:stCondLst>
                                  <p:cond delay="1500"/>
                                </p:stCondLst>
                                <p:childTnLst>
                                  <p:par>
                                    <p:cTn id="108" presetID="53" presetClass="entr" presetSubtype="16" fill="hold" grpId="0" nodeType="afterEffect">
                                      <p:stCondLst>
                                        <p:cond delay="0"/>
                                      </p:stCondLst>
                                      <p:childTnLst>
                                        <p:set>
                                          <p:cBhvr>
                                            <p:cTn id="109" dur="1" fill="hold">
                                              <p:stCondLst>
                                                <p:cond delay="0"/>
                                              </p:stCondLst>
                                            </p:cTn>
                                            <p:tgtEl>
                                              <p:spTgt spid="85"/>
                                            </p:tgtEl>
                                            <p:attrNameLst>
                                              <p:attrName>style.visibility</p:attrName>
                                            </p:attrNameLst>
                                          </p:cBhvr>
                                          <p:to>
                                            <p:strVal val="visible"/>
                                          </p:to>
                                        </p:set>
                                        <p:anim calcmode="lin" valueType="num">
                                          <p:cBhvr>
                                            <p:cTn id="110" dur="500" fill="hold"/>
                                            <p:tgtEl>
                                              <p:spTgt spid="85"/>
                                            </p:tgtEl>
                                            <p:attrNameLst>
                                              <p:attrName>ppt_w</p:attrName>
                                            </p:attrNameLst>
                                          </p:cBhvr>
                                          <p:tavLst>
                                            <p:tav tm="0">
                                              <p:val>
                                                <p:fltVal val="0"/>
                                              </p:val>
                                            </p:tav>
                                            <p:tav tm="100000">
                                              <p:val>
                                                <p:strVal val="#ppt_w"/>
                                              </p:val>
                                            </p:tav>
                                          </p:tavLst>
                                        </p:anim>
                                        <p:anim calcmode="lin" valueType="num">
                                          <p:cBhvr>
                                            <p:cTn id="111" dur="500" fill="hold"/>
                                            <p:tgtEl>
                                              <p:spTgt spid="85"/>
                                            </p:tgtEl>
                                            <p:attrNameLst>
                                              <p:attrName>ppt_h</p:attrName>
                                            </p:attrNameLst>
                                          </p:cBhvr>
                                          <p:tavLst>
                                            <p:tav tm="0">
                                              <p:val>
                                                <p:fltVal val="0"/>
                                              </p:val>
                                            </p:tav>
                                            <p:tav tm="100000">
                                              <p:val>
                                                <p:strVal val="#ppt_h"/>
                                              </p:val>
                                            </p:tav>
                                          </p:tavLst>
                                        </p:anim>
                                        <p:animEffect transition="in" filter="fade">
                                          <p:cBhvr>
                                            <p:cTn id="1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animBg="1"/>
          <p:bldP spid="22" grpId="0" animBg="1"/>
          <p:bldP spid="24" grpId="0" animBg="1"/>
          <p:bldP spid="26" grpId="0" animBg="1"/>
          <p:bldP spid="28" grpId="0" animBg="1"/>
          <p:bldP spid="30" grpId="0" animBg="1"/>
          <p:bldP spid="55" grpId="0" animBg="1"/>
          <p:bldP spid="75" grpId="0"/>
          <p:bldP spid="77" grpId="0"/>
          <p:bldP spid="79" grpId="0"/>
          <p:bldP spid="81" grpId="0"/>
          <p:bldP spid="83" grpId="0"/>
          <p:bldP spid="8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65373C-D16A-ACBB-2748-49BF6A00A57F}"/>
              </a:ext>
            </a:extLst>
          </p:cNvPr>
          <p:cNvSpPr txBox="1"/>
          <p:nvPr/>
        </p:nvSpPr>
        <p:spPr>
          <a:xfrm>
            <a:off x="4929921" y="1536290"/>
            <a:ext cx="6586489" cy="3785419"/>
          </a:xfrm>
          <a:prstGeom prst="rect">
            <a:avLst/>
          </a:prstGeom>
        </p:spPr>
        <p:txBody>
          <a:bodyPr vert="horz" lIns="91440" tIns="45720" rIns="91440" bIns="45720" rtlCol="0">
            <a:normAutofit/>
          </a:bodyPr>
          <a:lstStyle/>
          <a:p>
            <a:pPr>
              <a:lnSpc>
                <a:spcPct val="90000"/>
              </a:lnSpc>
              <a:spcAft>
                <a:spcPts val="600"/>
              </a:spcAft>
            </a:pPr>
            <a:r>
              <a:rPr lang="en-US" sz="1500" dirty="0"/>
              <a:t>We used the UCI News Aggregator dataset which contains over 420,000 news articles from various sources. We removed missing values and unnecessary columns such as ID, URL, PUBLISHER, HOSTNAME, and TIMESTAMP. We also replaced the short form of the categories with their full form. This step is important to ensure that the dataset is clean and ready to be used for training and testing the model. </a:t>
            </a:r>
          </a:p>
          <a:p>
            <a:pPr>
              <a:lnSpc>
                <a:spcPct val="90000"/>
              </a:lnSpc>
              <a:spcAft>
                <a:spcPts val="600"/>
              </a:spcAft>
            </a:pPr>
            <a:r>
              <a:rPr lang="en-US" sz="1500" dirty="0"/>
              <a:t>We used </a:t>
            </a:r>
            <a:r>
              <a:rPr lang="en-US" sz="1500" dirty="0" err="1"/>
              <a:t>Tf-idf</a:t>
            </a:r>
            <a:r>
              <a:rPr lang="en-US" sz="1500" dirty="0"/>
              <a:t> (term frequency-inverse document frequency) which is a commonly used method for text classification. </a:t>
            </a:r>
            <a:r>
              <a:rPr lang="en-US" sz="1500" dirty="0" err="1"/>
              <a:t>Tf-idf</a:t>
            </a:r>
            <a:r>
              <a:rPr lang="en-US" sz="1500" dirty="0"/>
              <a:t> assigns a weight to each word in a document based on its frequency in the document and its rarity in the dataset. It helps to identify the most important words in a document, which are useful for classification. </a:t>
            </a:r>
          </a:p>
          <a:p>
            <a:pPr>
              <a:lnSpc>
                <a:spcPct val="90000"/>
              </a:lnSpc>
              <a:spcAft>
                <a:spcPts val="600"/>
              </a:spcAft>
            </a:pPr>
            <a:r>
              <a:rPr lang="en-US" sz="1500" dirty="0"/>
              <a:t>We split the dataset into training and testing sets. We used a 80-20 split, with 80% of the data used for training and 20% used for testing. This step is important to ensure that the model is trained on a large dataset and evaluated on a smaller dataset for unbiased results.</a:t>
            </a:r>
          </a:p>
        </p:txBody>
      </p:sp>
      <p:pic>
        <p:nvPicPr>
          <p:cNvPr id="7" name="Picture 6">
            <a:extLst>
              <a:ext uri="{FF2B5EF4-FFF2-40B4-BE49-F238E27FC236}">
                <a16:creationId xmlns:a16="http://schemas.microsoft.com/office/drawing/2014/main" id="{658C089B-F99C-5CE7-0D82-4958757EF0CF}"/>
              </a:ext>
            </a:extLst>
          </p:cNvPr>
          <p:cNvPicPr>
            <a:picLocks noChangeAspect="1"/>
          </p:cNvPicPr>
          <p:nvPr/>
        </p:nvPicPr>
        <p:blipFill rotWithShape="1">
          <a:blip r:embed="rId2"/>
          <a:srcRect l="29112" r="33374"/>
          <a:stretch/>
        </p:blipFill>
        <p:spPr>
          <a:xfrm>
            <a:off x="20" y="10"/>
            <a:ext cx="4635571" cy="6857990"/>
          </a:xfrm>
          <a:prstGeom prst="rect">
            <a:avLst/>
          </a:prstGeom>
          <a:effectLst/>
        </p:spPr>
      </p:pic>
    </p:spTree>
    <p:extLst>
      <p:ext uri="{BB962C8B-B14F-4D97-AF65-F5344CB8AC3E}">
        <p14:creationId xmlns:p14="http://schemas.microsoft.com/office/powerpoint/2010/main" val="415102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23F20-23C3-D311-892B-1A9AFD7A0A8D}"/>
              </a:ext>
            </a:extLst>
          </p:cNvPr>
          <p:cNvSpPr txBox="1"/>
          <p:nvPr/>
        </p:nvSpPr>
        <p:spPr>
          <a:xfrm>
            <a:off x="5051394" y="1278383"/>
            <a:ext cx="6241002" cy="3785652"/>
          </a:xfrm>
          <a:prstGeom prst="rect">
            <a:avLst/>
          </a:prstGeom>
          <a:noFill/>
        </p:spPr>
        <p:txBody>
          <a:bodyPr wrap="square" rtlCol="0">
            <a:spAutoFit/>
          </a:bodyPr>
          <a:lstStyle/>
          <a:p>
            <a:r>
              <a:rPr lang="en-US" sz="1500" dirty="0"/>
              <a:t>The next step is to train the model using the Multinomial Naive Bayes algorithm. The Naive Bayes algorithm is a simple but powerful algorithm for text classification. It is based on Bayes theorem, which states that the probability of a hypothesis (class) given the evidence (features) is proportional to the probability of the evidence given the hypothesis. The Multinomial Naive Bayes algorithm is used for discrete data such as text data.</a:t>
            </a:r>
          </a:p>
          <a:p>
            <a:endParaRPr lang="en-US" sz="1500" dirty="0"/>
          </a:p>
          <a:p>
            <a:r>
              <a:rPr lang="en-US" sz="1500" dirty="0"/>
              <a:t>After training the model, we test it on the testing dataset. The testing dataset is used to evaluate the performance of the model by comparing the predicted labels with the actual labels. We used several metrics such as accuracy, precision, recall, and F1-score to evaluate the performance of the model. </a:t>
            </a:r>
          </a:p>
          <a:p>
            <a:endParaRPr lang="en-US" sz="1500" dirty="0"/>
          </a:p>
          <a:p>
            <a:r>
              <a:rPr lang="en-US" sz="1500" dirty="0"/>
              <a:t>Finally, we provide a user interface to input a new news article and predict its category. We use the trained model to predict the category of the new news article. This step is important to provide a way for users to test the model and see how it performs on new data.</a:t>
            </a:r>
            <a:endParaRPr lang="en-IN" sz="1500" dirty="0"/>
          </a:p>
        </p:txBody>
      </p:sp>
      <p:pic>
        <p:nvPicPr>
          <p:cNvPr id="5" name="Picture 4">
            <a:extLst>
              <a:ext uri="{FF2B5EF4-FFF2-40B4-BE49-F238E27FC236}">
                <a16:creationId xmlns:a16="http://schemas.microsoft.com/office/drawing/2014/main" id="{3FB2DA89-3B1D-DF8A-0332-3C1AB8CA24F8}"/>
              </a:ext>
            </a:extLst>
          </p:cNvPr>
          <p:cNvPicPr>
            <a:picLocks noChangeAspect="1"/>
          </p:cNvPicPr>
          <p:nvPr/>
        </p:nvPicPr>
        <p:blipFill rotWithShape="1">
          <a:blip r:embed="rId2"/>
          <a:srcRect l="29112" r="33374"/>
          <a:stretch/>
        </p:blipFill>
        <p:spPr>
          <a:xfrm>
            <a:off x="20" y="10"/>
            <a:ext cx="4635571" cy="6857990"/>
          </a:xfrm>
          <a:prstGeom prst="rect">
            <a:avLst/>
          </a:prstGeom>
          <a:effectLst/>
        </p:spPr>
      </p:pic>
    </p:spTree>
    <p:extLst>
      <p:ext uri="{BB962C8B-B14F-4D97-AF65-F5344CB8AC3E}">
        <p14:creationId xmlns:p14="http://schemas.microsoft.com/office/powerpoint/2010/main" val="309553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E822D1-EC04-8BA8-43F1-B7498B65B34A}"/>
              </a:ext>
            </a:extLst>
          </p:cNvPr>
          <p:cNvSpPr txBox="1"/>
          <p:nvPr/>
        </p:nvSpPr>
        <p:spPr>
          <a:xfrm>
            <a:off x="5051098" y="1138495"/>
            <a:ext cx="5841508" cy="5804666"/>
          </a:xfrm>
          <a:prstGeom prst="rect">
            <a:avLst/>
          </a:prstGeom>
          <a:noFill/>
        </p:spPr>
        <p:txBody>
          <a:bodyPr wrap="square" rtlCol="0">
            <a:spAutoFit/>
          </a:bodyPr>
          <a:lstStyle/>
          <a:p>
            <a:pPr algn="ctr">
              <a:lnSpc>
                <a:spcPct val="90000"/>
              </a:lnSpc>
              <a:spcAft>
                <a:spcPts val="800"/>
              </a:spcAft>
            </a:pPr>
            <a:endParaRPr lang="en-IN" sz="2800" b="1" dirty="0">
              <a:effectLst/>
              <a:latin typeface="+mj-lt"/>
              <a:ea typeface="Calibri" panose="020F0502020204030204" pitchFamily="34" charset="0"/>
              <a:cs typeface="Times New Roman" panose="02020603050405020304" pitchFamily="18" charset="0"/>
            </a:endParaRPr>
          </a:p>
          <a:p>
            <a:pPr algn="l">
              <a:lnSpc>
                <a:spcPct val="90000"/>
              </a:lnSpc>
              <a:spcAft>
                <a:spcPts val="800"/>
              </a:spcAft>
            </a:pPr>
            <a:r>
              <a:rPr lang="en-IN" sz="1600" dirty="0">
                <a:effectLst/>
                <a:ea typeface="Times New Roman" panose="02020603050405020304" pitchFamily="18" charset="0"/>
                <a:cs typeface="Times New Roman" panose="02020603050405020304" pitchFamily="18" charset="0"/>
              </a:rPr>
              <a:t>The project aimed to classify news articles into different categories using a Multinomial Naive Bayes model. The dataset used was the UCI News Aggregator dataset, which contains news articles from various sources, and the categories include business, entertainment, technology, and medical.</a:t>
            </a:r>
            <a:endParaRPr lang="en-IN" sz="1600" dirty="0">
              <a:effectLst/>
              <a:ea typeface="Calibri" panose="020F0502020204030204" pitchFamily="34" charset="0"/>
              <a:cs typeface="Times New Roman" panose="02020603050405020304" pitchFamily="18" charset="0"/>
            </a:endParaRPr>
          </a:p>
          <a:p>
            <a:pPr algn="l">
              <a:lnSpc>
                <a:spcPct val="90000"/>
              </a:lnSpc>
              <a:spcAft>
                <a:spcPts val="800"/>
              </a:spcAft>
            </a:pPr>
            <a:r>
              <a:rPr lang="en-IN" sz="1600" dirty="0">
                <a:effectLst/>
                <a:ea typeface="Times New Roman" panose="02020603050405020304" pitchFamily="18" charset="0"/>
                <a:cs typeface="Times New Roman" panose="02020603050405020304" pitchFamily="18" charset="0"/>
              </a:rPr>
              <a:t>The dataset was </a:t>
            </a:r>
            <a:r>
              <a:rPr lang="en-IN" sz="1600" dirty="0" err="1">
                <a:effectLst/>
                <a:ea typeface="Times New Roman" panose="02020603050405020304" pitchFamily="18" charset="0"/>
                <a:cs typeface="Times New Roman" panose="02020603050405020304" pitchFamily="18" charset="0"/>
              </a:rPr>
              <a:t>preprocessed</a:t>
            </a:r>
            <a:r>
              <a:rPr lang="en-IN" sz="1600" dirty="0">
                <a:effectLst/>
                <a:ea typeface="Times New Roman" panose="02020603050405020304" pitchFamily="18" charset="0"/>
                <a:cs typeface="Times New Roman" panose="02020603050405020304" pitchFamily="18" charset="0"/>
              </a:rPr>
              <a:t> to remove missing values, and unnecessary columns such as ID, URL, PUBLISHER, HOSTNAME, and TIMESTAMP. The dataset was then split into training and testing sets in a ratio of 80:20.</a:t>
            </a:r>
            <a:endParaRPr lang="en-IN" sz="1600" dirty="0">
              <a:effectLst/>
              <a:ea typeface="Calibri" panose="020F0502020204030204" pitchFamily="34" charset="0"/>
              <a:cs typeface="Times New Roman" panose="02020603050405020304" pitchFamily="18" charset="0"/>
            </a:endParaRPr>
          </a:p>
          <a:p>
            <a:pPr algn="l">
              <a:lnSpc>
                <a:spcPct val="90000"/>
              </a:lnSpc>
              <a:spcAft>
                <a:spcPts val="800"/>
              </a:spcAft>
            </a:pPr>
            <a:r>
              <a:rPr lang="en-IN" sz="1600" dirty="0">
                <a:effectLst/>
                <a:ea typeface="Times New Roman" panose="02020603050405020304" pitchFamily="18" charset="0"/>
                <a:cs typeface="Times New Roman" panose="02020603050405020304" pitchFamily="18" charset="0"/>
              </a:rPr>
              <a:t>The </a:t>
            </a:r>
            <a:r>
              <a:rPr lang="en-IN" sz="1600" dirty="0" err="1">
                <a:effectLst/>
                <a:ea typeface="Times New Roman" panose="02020603050405020304" pitchFamily="18" charset="0"/>
                <a:cs typeface="Times New Roman" panose="02020603050405020304" pitchFamily="18" charset="0"/>
              </a:rPr>
              <a:t>TfidfVectorizer</a:t>
            </a:r>
            <a:r>
              <a:rPr lang="en-IN" sz="1600" dirty="0">
                <a:effectLst/>
                <a:ea typeface="Times New Roman" panose="02020603050405020304" pitchFamily="18" charset="0"/>
                <a:cs typeface="Times New Roman" panose="02020603050405020304" pitchFamily="18" charset="0"/>
              </a:rPr>
              <a:t> class was used to extract features from the text data, and the training data was used to fit the vectorizer. The extracted features were then used to train the Multinomial Naive Bayes model.</a:t>
            </a:r>
            <a:endParaRPr lang="en-IN" sz="1600" dirty="0">
              <a:effectLst/>
              <a:ea typeface="Calibri" panose="020F0502020204030204" pitchFamily="34" charset="0"/>
              <a:cs typeface="Times New Roman" panose="02020603050405020304" pitchFamily="18" charset="0"/>
            </a:endParaRPr>
          </a:p>
          <a:p>
            <a:pPr algn="l">
              <a:lnSpc>
                <a:spcPct val="90000"/>
              </a:lnSpc>
              <a:spcAft>
                <a:spcPts val="800"/>
              </a:spcAft>
            </a:pPr>
            <a:r>
              <a:rPr lang="en-IN" sz="1600" dirty="0">
                <a:effectLst/>
                <a:ea typeface="Times New Roman" panose="02020603050405020304" pitchFamily="18" charset="0"/>
                <a:cs typeface="Times New Roman" panose="02020603050405020304" pitchFamily="18" charset="0"/>
              </a:rPr>
              <a:t>The trained model was then used to make predictions on the test data, and the performance of the model was evaluated using metrics such as accuracy, precision, recall, and f1-score.</a:t>
            </a:r>
            <a:endParaRPr lang="en-IN" sz="1600" dirty="0">
              <a:effectLst/>
              <a:ea typeface="Calibri" panose="020F0502020204030204" pitchFamily="34" charset="0"/>
              <a:cs typeface="Times New Roman" panose="02020603050405020304" pitchFamily="18" charset="0"/>
            </a:endParaRPr>
          </a:p>
          <a:p>
            <a:pPr algn="l">
              <a:lnSpc>
                <a:spcPct val="90000"/>
              </a:lnSpc>
              <a:spcAft>
                <a:spcPts val="800"/>
              </a:spcAft>
            </a:pPr>
            <a:r>
              <a:rPr lang="en-IN" sz="1600" dirty="0">
                <a:effectLst/>
                <a:ea typeface="Times New Roman" panose="02020603050405020304" pitchFamily="18" charset="0"/>
                <a:cs typeface="Times New Roman" panose="02020603050405020304" pitchFamily="18" charset="0"/>
              </a:rPr>
              <a:t>In terms of the pie chart, it shows the distribution of news articles in each category. The pie chart shows that most of the articles belong to the business category, followed by technology, medical and entertainment.</a:t>
            </a:r>
            <a:endParaRPr lang="en-IN" sz="1600" dirty="0">
              <a:effectLst/>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957A7F74-A595-DB76-6AC8-A73AC4BBF22A}"/>
              </a:ext>
            </a:extLst>
          </p:cNvPr>
          <p:cNvPicPr>
            <a:picLocks noChangeAspect="1"/>
          </p:cNvPicPr>
          <p:nvPr/>
        </p:nvPicPr>
        <p:blipFill rotWithShape="1">
          <a:blip r:embed="rId2"/>
          <a:srcRect l="29112" r="33374"/>
          <a:stretch/>
        </p:blipFill>
        <p:spPr>
          <a:xfrm>
            <a:off x="20" y="10"/>
            <a:ext cx="4635571" cy="6857990"/>
          </a:xfrm>
          <a:prstGeom prst="rect">
            <a:avLst/>
          </a:prstGeom>
          <a:effectLst/>
        </p:spPr>
      </p:pic>
      <p:sp>
        <p:nvSpPr>
          <p:cNvPr id="5" name="TextBox 4">
            <a:extLst>
              <a:ext uri="{FF2B5EF4-FFF2-40B4-BE49-F238E27FC236}">
                <a16:creationId xmlns:a16="http://schemas.microsoft.com/office/drawing/2014/main" id="{5D736632-5FBE-9571-3E67-4D2B25989A55}"/>
              </a:ext>
            </a:extLst>
          </p:cNvPr>
          <p:cNvSpPr txBox="1"/>
          <p:nvPr/>
        </p:nvSpPr>
        <p:spPr>
          <a:xfrm>
            <a:off x="5051098" y="369054"/>
            <a:ext cx="6096000" cy="769441"/>
          </a:xfrm>
          <a:prstGeom prst="rect">
            <a:avLst/>
          </a:prstGeom>
          <a:noFill/>
        </p:spPr>
        <p:txBody>
          <a:bodyPr wrap="square">
            <a:spAutoFit/>
          </a:bodyPr>
          <a:lstStyle/>
          <a:p>
            <a:r>
              <a:rPr lang="en-US" sz="4400" dirty="0">
                <a:latin typeface="+mj-lt"/>
              </a:rPr>
              <a:t>Result</a:t>
            </a:r>
            <a:endParaRPr lang="en-IN" sz="4400" dirty="0">
              <a:latin typeface="+mj-lt"/>
            </a:endParaRPr>
          </a:p>
        </p:txBody>
      </p:sp>
      <p:cxnSp>
        <p:nvCxnSpPr>
          <p:cNvPr id="9" name="Straight Connector 8">
            <a:extLst>
              <a:ext uri="{FF2B5EF4-FFF2-40B4-BE49-F238E27FC236}">
                <a16:creationId xmlns:a16="http://schemas.microsoft.com/office/drawing/2014/main" id="{8B9D10B6-6C50-7ED7-61F1-9B6A082A0103}"/>
              </a:ext>
            </a:extLst>
          </p:cNvPr>
          <p:cNvCxnSpPr/>
          <p:nvPr/>
        </p:nvCxnSpPr>
        <p:spPr>
          <a:xfrm>
            <a:off x="5051098" y="1290320"/>
            <a:ext cx="6196022" cy="0"/>
          </a:xfrm>
          <a:prstGeom prst="line">
            <a:avLst/>
          </a:prstGeom>
          <a:ln>
            <a:solidFill>
              <a:srgbClr val="2EDAD6"/>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7862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01B3CC-B49F-4CE0-B198-228D1D428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6735E4C7-7FFA-BF4C-3069-003A7A30AE8D}"/>
              </a:ext>
            </a:extLst>
          </p:cNvPr>
          <p:cNvPicPr>
            <a:picLocks noChangeAspect="1"/>
          </p:cNvPicPr>
          <p:nvPr/>
        </p:nvPicPr>
        <p:blipFill rotWithShape="1">
          <a:blip r:embed="rId2"/>
          <a:srcRect l="22620" r="36052" b="-1"/>
          <a:stretch/>
        </p:blipFill>
        <p:spPr>
          <a:xfrm>
            <a:off x="0" y="0"/>
            <a:ext cx="4598690" cy="6858000"/>
          </a:xfrm>
          <a:prstGeom prst="rect">
            <a:avLst/>
          </a:prstGeom>
        </p:spPr>
      </p:pic>
      <p:pic>
        <p:nvPicPr>
          <p:cNvPr id="2" name="Picture 1" descr="Text&#10;&#10;Description automatically generated">
            <a:extLst>
              <a:ext uri="{FF2B5EF4-FFF2-40B4-BE49-F238E27FC236}">
                <a16:creationId xmlns:a16="http://schemas.microsoft.com/office/drawing/2014/main" id="{EE8642A5-4F2B-3E0D-3056-23A176850BE8}"/>
              </a:ext>
            </a:extLst>
          </p:cNvPr>
          <p:cNvPicPr>
            <a:picLocks noChangeAspect="1"/>
          </p:cNvPicPr>
          <p:nvPr/>
        </p:nvPicPr>
        <p:blipFill rotWithShape="1">
          <a:blip r:embed="rId3">
            <a:extLst>
              <a:ext uri="{28A0092B-C50C-407E-A947-70E740481C1C}">
                <a14:useLocalDpi xmlns:a14="http://schemas.microsoft.com/office/drawing/2010/main" val="0"/>
              </a:ext>
            </a:extLst>
          </a:blip>
          <a:srcRect r="38212"/>
          <a:stretch/>
        </p:blipFill>
        <p:spPr bwMode="auto">
          <a:xfrm>
            <a:off x="4772525" y="557189"/>
            <a:ext cx="7097742" cy="5281636"/>
          </a:xfrm>
          <a:prstGeom prst="rect">
            <a:avLst/>
          </a:prstGeom>
          <a:noFill/>
        </p:spPr>
      </p:pic>
      <p:sp>
        <p:nvSpPr>
          <p:cNvPr id="4" name="TextBox 3">
            <a:extLst>
              <a:ext uri="{FF2B5EF4-FFF2-40B4-BE49-F238E27FC236}">
                <a16:creationId xmlns:a16="http://schemas.microsoft.com/office/drawing/2014/main" id="{3F60F2D7-59D1-7940-F5FA-34FBE29AAB3C}"/>
              </a:ext>
            </a:extLst>
          </p:cNvPr>
          <p:cNvSpPr txBox="1"/>
          <p:nvPr/>
        </p:nvSpPr>
        <p:spPr>
          <a:xfrm>
            <a:off x="5124450" y="6143625"/>
            <a:ext cx="6543675" cy="369332"/>
          </a:xfrm>
          <a:prstGeom prst="rect">
            <a:avLst/>
          </a:prstGeom>
          <a:noFill/>
        </p:spPr>
        <p:txBody>
          <a:bodyPr wrap="square" rtlCol="0">
            <a:spAutoFit/>
          </a:bodyPr>
          <a:lstStyle/>
          <a:p>
            <a:pPr algn="ctr"/>
            <a:r>
              <a:rPr lang="en-IN" sz="1800" b="1" dirty="0">
                <a:solidFill>
                  <a:srgbClr val="000000"/>
                </a:solidFill>
                <a:effectLst/>
                <a:latin typeface="Times New Roman" panose="02020603050405020304" pitchFamily="18" charset="0"/>
                <a:ea typeface="Calibri" panose="020F0502020204030204" pitchFamily="34" charset="0"/>
              </a:rPr>
              <a:t>Code block for model evaluation and prediction</a:t>
            </a:r>
            <a:endParaRPr lang="en-IN" dirty="0"/>
          </a:p>
        </p:txBody>
      </p:sp>
    </p:spTree>
    <p:extLst>
      <p:ext uri="{BB962C8B-B14F-4D97-AF65-F5344CB8AC3E}">
        <p14:creationId xmlns:p14="http://schemas.microsoft.com/office/powerpoint/2010/main" val="369928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2" descr="Graphical user interface, application&#10;&#10;Description automatically generated">
            <a:extLst>
              <a:ext uri="{FF2B5EF4-FFF2-40B4-BE49-F238E27FC236}">
                <a16:creationId xmlns:a16="http://schemas.microsoft.com/office/drawing/2014/main" id="{52164DE7-9955-D1C4-DEC2-83115FE3B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89" y="133720"/>
            <a:ext cx="5845175" cy="23018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5" descr="Graphical user interface, text, application&#10;&#10;Description automatically generated">
            <a:extLst>
              <a:ext uri="{FF2B5EF4-FFF2-40B4-BE49-F238E27FC236}">
                <a16:creationId xmlns:a16="http://schemas.microsoft.com/office/drawing/2014/main" id="{4A0326EB-8A04-B024-1A27-3EE9FEBF3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89" y="3524231"/>
            <a:ext cx="5845176" cy="25107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A4D7796-34BB-4C1A-18F6-9D1EDB9EA59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96C68431-A700-998B-9386-F291A8EE7AEC}"/>
              </a:ext>
            </a:extLst>
          </p:cNvPr>
          <p:cNvSpPr>
            <a:spLocks noChangeArrowheads="1"/>
          </p:cNvSpPr>
          <p:nvPr/>
        </p:nvSpPr>
        <p:spPr bwMode="auto">
          <a:xfrm>
            <a:off x="7593312" y="2626195"/>
            <a:ext cx="25795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 for model evaluation and prediction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A89C9600-4B86-1E63-13BB-758F7DC810A2}"/>
              </a:ext>
            </a:extLst>
          </p:cNvPr>
          <p:cNvSpPr>
            <a:spLocks noChangeArrowheads="1"/>
          </p:cNvSpPr>
          <p:nvPr/>
        </p:nvSpPr>
        <p:spPr bwMode="auto">
          <a:xfrm>
            <a:off x="8071815" y="6225535"/>
            <a:ext cx="22429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input for news article prediction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CF0AF5F-33C9-1E03-D2A5-A82513B93D9C}"/>
              </a:ext>
            </a:extLst>
          </p:cNvPr>
          <p:cNvPicPr>
            <a:picLocks noChangeAspect="1"/>
          </p:cNvPicPr>
          <p:nvPr/>
        </p:nvPicPr>
        <p:blipFill rotWithShape="1">
          <a:blip r:embed="rId4"/>
          <a:srcRect l="22620" r="36052" b="-1"/>
          <a:stretch/>
        </p:blipFill>
        <p:spPr>
          <a:xfrm>
            <a:off x="0" y="0"/>
            <a:ext cx="4598690" cy="6858000"/>
          </a:xfrm>
          <a:prstGeom prst="rect">
            <a:avLst/>
          </a:prstGeom>
        </p:spPr>
      </p:pic>
    </p:spTree>
    <p:extLst>
      <p:ext uri="{BB962C8B-B14F-4D97-AF65-F5344CB8AC3E}">
        <p14:creationId xmlns:p14="http://schemas.microsoft.com/office/powerpoint/2010/main" val="3964482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1093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TEXT CLASSIFICATION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Detection Using AI/ML</dc:title>
  <dc:creator>Apoorv Singh Bhandari</dc:creator>
  <cp:lastModifiedBy>ANIRUDH RANA</cp:lastModifiedBy>
  <cp:revision>5</cp:revision>
  <dcterms:created xsi:type="dcterms:W3CDTF">2023-01-23T14:36:15Z</dcterms:created>
  <dcterms:modified xsi:type="dcterms:W3CDTF">2023-07-13T07:30:16Z</dcterms:modified>
</cp:coreProperties>
</file>