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20" r:id="rId3"/>
    <p:sldId id="321" r:id="rId4"/>
    <p:sldId id="322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4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76"/>
  </p:normalViewPr>
  <p:slideViewPr>
    <p:cSldViewPr snapToGrid="0" snapToObjects="1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B22D-2E49-4EE8-A8D9-3D0DDE30D868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D5BEA-309F-4D05-81AB-84B5AA557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4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D5BEA-309F-4D05-81AB-84B5AA5578A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2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F4D133-73E0-D243-B1D5-C8161332C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4B4BDC-4568-3441-9F34-EA41007C3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567CE0-602D-8444-9B04-82211E97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9BB-526F-E54E-8788-97A7FEC0523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42A214-5805-9547-9733-FAD379A5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768ACD-14A0-E846-9E88-F7048E02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D5D0-A0A3-4343-BB13-43DEE7B4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1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E4A6C-6A89-7F4B-A6CD-A8851CCF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A8CD20-E25C-F347-80D0-FF192889A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7BF7A3-719B-3844-9070-8724B4A8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9BB-526F-E54E-8788-97A7FEC0523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814EF6-4579-C742-AF60-855115A4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873216-2E3B-334D-AF9F-B6753282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D5D0-A0A3-4343-BB13-43DEE7B4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7694C60-78D3-F247-B7CE-8744DEC10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0AAF329-3A86-6E46-955C-6FE5D9375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559468-51F1-1E46-9F34-19969749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9BB-526F-E54E-8788-97A7FEC0523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C11997-55C3-4641-9FF6-8792784F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001E0F-2663-0344-81B3-876D8B38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D5D0-A0A3-4343-BB13-43DEE7B4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2C949E-1A54-FC45-9A38-F2B45F25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30C264-D913-104D-8F00-1B4178E68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3776F4-4E5D-8649-A8B6-43DDB2DF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9BB-526F-E54E-8788-97A7FEC0523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1513B5-A86C-4F4E-8EBE-C9E108D0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1A974A-D190-8949-848E-405123DF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D5D0-A0A3-4343-BB13-43DEE7B4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D45514-2DB1-3640-B5A7-B7DFD03C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8C5DA5-A3D9-1146-9457-B322B552D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470DBC-4247-FD4C-8582-7916477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9BB-526F-E54E-8788-97A7FEC0523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4D7041-CAAD-EF4F-BA8F-1440934F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DA3185-8AED-7742-B4A8-673D4A34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D5D0-A0A3-4343-BB13-43DEE7B4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9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B1B427-7EE7-1A40-8B0B-54AD9C85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1069D9-0813-2240-B055-05C52233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5933DA-3F38-7D49-BF9A-56B92111F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99C316-6EE7-0241-ABA9-0400F7CB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9BB-526F-E54E-8788-97A7FEC0523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D2F9CD-CD09-484E-B096-51CBBD82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BAFC5D-A21E-0443-9EE8-1BFE768F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D5D0-A0A3-4343-BB13-43DEE7B4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4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3B213-006E-1A42-BD51-458BBE30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D754F1-CC92-6840-BB89-4E84DDD55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3ACFD3B-6E37-304E-B3C7-F1EFC94DF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48E731-EB2F-8943-9B7E-42D16721D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82C2A6-0638-C64A-B028-50502FAB6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4075E51-521A-174F-B179-1E384787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9BB-526F-E54E-8788-97A7FEC0523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BD68B4-0C31-784C-9BEA-1D44E8F2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E838D1-319B-3E42-83DE-964D9E15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D5D0-A0A3-4343-BB13-43DEE7B4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3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5E395-8FE3-4247-8AF3-A5E3E7C1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ABE130C-2A74-744A-B590-6F476889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9BB-526F-E54E-8788-97A7FEC0523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1534546-CA0D-794D-A12D-3926382D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A24F0F-13C9-E54C-9D6C-377DA7FA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D5D0-A0A3-4343-BB13-43DEE7B4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3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3333E50-F38A-154E-B759-5235FFFD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9BB-526F-E54E-8788-97A7FEC0523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8C99E1F-B410-7049-AF30-8ACF96D6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67C797-3CAB-6441-8954-430784C6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D5D0-A0A3-4343-BB13-43DEE7B4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9FF22E-24DB-044E-8DCE-41F972B8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84B97-4D22-3949-A1AE-252033E5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3E3CFD-7620-BE43-963B-FF22B6CAE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D79917-7D5F-0341-BC7A-463D427C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9BB-526F-E54E-8788-97A7FEC0523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29C1AB-D15E-CB4E-8C56-69A164F6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93B043-3ED9-CA42-B14E-80C80C24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D5D0-A0A3-4343-BB13-43DEE7B4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3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B1DE4A-6D8F-AD40-9487-90476CA4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B7EFDCE-4A9F-884F-A69D-9CF687BA2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48C72D-9797-E144-B1A7-82DF02232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523172-4E0A-D44D-AF3E-057F5F5A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9BB-526F-E54E-8788-97A7FEC0523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AAEA132-31B8-E44B-8836-9E16BF61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CD7BDF-3E88-7A4B-954E-8AEE441F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D5D0-A0A3-4343-BB13-43DEE7B4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F2D71EE-180F-334E-817A-4472C91A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789A0B-0E16-9241-9BA8-0D66D073E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8D78FF-BADD-EC4F-B5B9-F5300A4BA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9B9BB-526F-E54E-8788-97A7FEC0523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8741E7-F553-5044-8DFB-EF1BB02F4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CAB998-6427-AB4A-BCB4-B85B6C5E2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D5D0-A0A3-4343-BB13-43DEE7B4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65448F-1437-6949-8C99-9D885FE4B5D8}"/>
              </a:ext>
            </a:extLst>
          </p:cNvPr>
          <p:cNvSpPr txBox="1"/>
          <p:nvPr/>
        </p:nvSpPr>
        <p:spPr>
          <a:xfrm>
            <a:off x="4481234" y="2521059"/>
            <a:ext cx="32295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cs typeface="Assistant" pitchFamily="2" charset="-79"/>
              </a:rPr>
              <a:t>Data Pre-Processing </a:t>
            </a:r>
          </a:p>
          <a:p>
            <a:pPr algn="ctr"/>
            <a:r>
              <a:rPr lang="en-US" sz="2800" b="1" dirty="0" smtClean="0">
                <a:cs typeface="Assistant" pitchFamily="2" charset="-79"/>
              </a:rPr>
              <a:t>And</a:t>
            </a:r>
          </a:p>
          <a:p>
            <a:pPr algn="ctr"/>
            <a:r>
              <a:rPr lang="en-US" sz="2800" b="1" dirty="0" smtClean="0">
                <a:cs typeface="Assistant" pitchFamily="2" charset="-79"/>
              </a:rPr>
              <a:t>Data Visualization</a:t>
            </a:r>
            <a:endParaRPr lang="en-US" sz="2800" b="1" dirty="0">
              <a:cs typeface="Assistant" pitchFamily="2" charset="-79"/>
            </a:endParaRPr>
          </a:p>
          <a:p>
            <a:pPr algn="ctr"/>
            <a:r>
              <a:rPr lang="en-US" sz="2800" dirty="0">
                <a:cs typeface="Assistant Light" pitchFamily="2" charset="-79"/>
              </a:rPr>
              <a:t>Anirudh </a:t>
            </a:r>
            <a:r>
              <a:rPr lang="en-US" sz="2800" dirty="0" smtClean="0">
                <a:cs typeface="Assistant Light" pitchFamily="2" charset="-79"/>
              </a:rPr>
              <a:t>R</a:t>
            </a:r>
            <a:endParaRPr lang="en-US" sz="2800" dirty="0">
              <a:cs typeface="Assistant Light" pitchFamily="2" charset="-79"/>
            </a:endParaRPr>
          </a:p>
          <a:p>
            <a:pPr algn="ctr"/>
            <a:endParaRPr lang="en-US" sz="2800" b="1" dirty="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283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Outliers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Some outlier handling methods are:-</a:t>
            </a:r>
          </a:p>
          <a:p>
            <a:r>
              <a:rPr lang="en-IN" dirty="0" smtClean="0"/>
              <a:t>Using natural log of the variable to reduce variations</a:t>
            </a:r>
          </a:p>
          <a:p>
            <a:r>
              <a:rPr lang="en-IN" dirty="0" smtClean="0"/>
              <a:t>Imputing the outlier values from other values</a:t>
            </a:r>
          </a:p>
          <a:p>
            <a:r>
              <a:rPr lang="en-IN" dirty="0" smtClean="0"/>
              <a:t>Binning</a:t>
            </a:r>
          </a:p>
          <a:p>
            <a:r>
              <a:rPr lang="en-IN" dirty="0" smtClean="0"/>
              <a:t>Deleting an entire observation that contains outlier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96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3.2 Data Transformation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Turning variables like gender, payments etc. into binary i.e. 1 or 0 </a:t>
            </a:r>
          </a:p>
          <a:p>
            <a:r>
              <a:rPr lang="en-IN" dirty="0" smtClean="0"/>
              <a:t>Converting categorical variables into indicator variables.</a:t>
            </a:r>
          </a:p>
          <a:p>
            <a:r>
              <a:rPr lang="en-IN" dirty="0" smtClean="0"/>
              <a:t>Reducing the skewness of the variable by using log of the value</a:t>
            </a:r>
          </a:p>
          <a:p>
            <a:r>
              <a:rPr lang="en-IN" dirty="0" smtClean="0"/>
              <a:t>Applying binning to categorize a range of values. (Like for income, amount, marks etc.)</a:t>
            </a:r>
          </a:p>
          <a:p>
            <a:r>
              <a:rPr lang="en-IN" dirty="0" smtClean="0"/>
              <a:t>Reducing the number of variables. </a:t>
            </a:r>
          </a:p>
          <a:p>
            <a:r>
              <a:rPr lang="en-IN" dirty="0"/>
              <a:t>Feature </a:t>
            </a:r>
            <a:r>
              <a:rPr lang="en-IN" dirty="0" smtClean="0"/>
              <a:t>selection is a very important step as we can decide what all variables can  be considered.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35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Categorical Variable Encoding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One- Hot – encoding</a:t>
            </a:r>
          </a:p>
          <a:p>
            <a:pPr marL="457200" lvl="1" indent="0">
              <a:buNone/>
            </a:pPr>
            <a:r>
              <a:rPr lang="en-IN" dirty="0" smtClean="0"/>
              <a:t>Creating multiple columns where each is an indicator variable with either 1 or 0.</a:t>
            </a:r>
          </a:p>
          <a:p>
            <a:pPr marL="457200" lvl="1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38417"/>
              </p:ext>
            </p:extLst>
          </p:nvPr>
        </p:nvGraphicFramePr>
        <p:xfrm>
          <a:off x="1435653" y="3091070"/>
          <a:ext cx="8127999" cy="138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12298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IELTS</a:t>
                      </a:r>
                      <a:endParaRPr lang="en-IN" dirty="0"/>
                    </a:p>
                  </a:txBody>
                  <a:tcPr/>
                </a:tc>
              </a:tr>
              <a:tr h="31229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Arun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  <a:tr h="657552">
                <a:tc>
                  <a:txBody>
                    <a:bodyPr/>
                    <a:lstStyle/>
                    <a:p>
                      <a:r>
                        <a:rPr lang="en-IN" dirty="0" smtClean="0"/>
                        <a:t>Arjun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72755"/>
              </p:ext>
            </p:extLst>
          </p:nvPr>
        </p:nvGraphicFramePr>
        <p:xfrm>
          <a:off x="1435652" y="476640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GRE_Yes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GRE_No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IELTS_YES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IELTS_NO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Arun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Arjun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18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Label Encoding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method, each value in a column is converted into a number.</a:t>
            </a:r>
          </a:p>
          <a:p>
            <a:r>
              <a:rPr lang="en-IN" dirty="0" smtClean="0"/>
              <a:t>As a result, there will be an increase in the number of columns in the dataset.</a:t>
            </a:r>
          </a:p>
          <a:p>
            <a:r>
              <a:rPr lang="en-IN" dirty="0" smtClean="0"/>
              <a:t>Generally used when there or more categorical values.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9475"/>
              </p:ext>
            </p:extLst>
          </p:nvPr>
        </p:nvGraphicFramePr>
        <p:xfrm>
          <a:off x="1753704" y="4115094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Color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Assigned</a:t>
                      </a:r>
                      <a:r>
                        <a:rPr lang="en-IN" baseline="0" dirty="0" err="1" smtClean="0"/>
                        <a:t>_code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Green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Yellow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2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encoding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the name suggests, </a:t>
            </a:r>
            <a:r>
              <a:rPr lang="en-IN" dirty="0"/>
              <a:t>categorical variable is </a:t>
            </a:r>
            <a:r>
              <a:rPr lang="en-IN" dirty="0" smtClean="0"/>
              <a:t>encoded with 1 and 0 since there are only two possibilities.</a:t>
            </a:r>
          </a:p>
          <a:p>
            <a:r>
              <a:rPr lang="en-IN" dirty="0" smtClean="0"/>
              <a:t>Example:-</a:t>
            </a:r>
          </a:p>
          <a:p>
            <a:pPr marL="0" indent="0">
              <a:buNone/>
            </a:pP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29915"/>
              </p:ext>
            </p:extLst>
          </p:nvPr>
        </p:nvGraphicFramePr>
        <p:xfrm>
          <a:off x="2032000" y="3120099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Loan_ID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Loan_Status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12131415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12131416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paid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51164"/>
              </p:ext>
            </p:extLst>
          </p:nvPr>
        </p:nvGraphicFramePr>
        <p:xfrm>
          <a:off x="2032000" y="496575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Loan</a:t>
                      </a:r>
                      <a:r>
                        <a:rPr lang="en-IN" baseline="0" dirty="0" err="1" smtClean="0"/>
                        <a:t>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Loan_Status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12131415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12131416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97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3.3 Data Merging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Combining data coming from various number of sources.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Data might be coming from two different source, one from one database and another from another database.</a:t>
            </a:r>
          </a:p>
          <a:p>
            <a:r>
              <a:rPr lang="en-IN" dirty="0" smtClean="0"/>
              <a:t>Set operators like union can be used to append one table to another.</a:t>
            </a:r>
          </a:p>
          <a:p>
            <a:r>
              <a:rPr lang="en-US" dirty="0" smtClean="0"/>
              <a:t>Duplication of data can be avoided by using views.      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1539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Data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step in the data science cycle.</a:t>
            </a:r>
          </a:p>
          <a:p>
            <a:r>
              <a:rPr lang="en-US" dirty="0" smtClean="0"/>
              <a:t>It basically involves a very good understanding about data.</a:t>
            </a:r>
            <a:endParaRPr lang="en-IN" dirty="0"/>
          </a:p>
          <a:p>
            <a:r>
              <a:rPr lang="en-US" dirty="0" smtClean="0"/>
              <a:t>Scatter plots, bar plots, violin plots, boxplots etc. can be drawn in ordered to understand the variable.</a:t>
            </a:r>
          </a:p>
          <a:p>
            <a:r>
              <a:rPr lang="en-US" dirty="0" smtClean="0"/>
              <a:t>There are a few statistical correlation methods like </a:t>
            </a:r>
            <a:r>
              <a:rPr lang="en-IN" dirty="0"/>
              <a:t>Pearson, Kendall, </a:t>
            </a:r>
            <a:r>
              <a:rPr lang="en-IN" dirty="0" smtClean="0"/>
              <a:t>Spearman correlations can be used to get an understanding about the relationship between the variables.</a:t>
            </a:r>
          </a:p>
          <a:p>
            <a:pPr marL="0" indent="0">
              <a:buNone/>
            </a:pPr>
            <a:endParaRPr lang="en-I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71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0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72152"/>
            <a:ext cx="10515600" cy="520481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Lm plot-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Bar plot-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Scatter Plot- 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648" y="893319"/>
            <a:ext cx="1646063" cy="13717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31" y="2793232"/>
            <a:ext cx="4565885" cy="11049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44" y="4549055"/>
            <a:ext cx="4134258" cy="162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3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78"/>
            <a:ext cx="10515600" cy="607108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Box plot-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Distribution Plot-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Categorical Plot</a:t>
            </a:r>
          </a:p>
          <a:p>
            <a:pPr marL="0" indent="0">
              <a:buNone/>
            </a:pPr>
            <a:r>
              <a:rPr lang="en-US" dirty="0" smtClean="0"/>
              <a:t>   (Cat-Plot)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48" y="105878"/>
            <a:ext cx="2787793" cy="2032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93" y="2137982"/>
            <a:ext cx="2883048" cy="1981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75" y="4119613"/>
            <a:ext cx="5640359" cy="21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15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3256"/>
            <a:ext cx="10515600" cy="6003708"/>
          </a:xfrm>
        </p:spPr>
        <p:txBody>
          <a:bodyPr/>
          <a:lstStyle/>
          <a:p>
            <a:r>
              <a:rPr lang="en-US" dirty="0" smtClean="0"/>
              <a:t>Heat map-  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354" y="173256"/>
            <a:ext cx="4412978" cy="3436218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84" y="3609475"/>
            <a:ext cx="9097250" cy="25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6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Science Life Cycle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5" y="1825625"/>
            <a:ext cx="10400144" cy="4351338"/>
          </a:xfrm>
        </p:spPr>
      </p:pic>
    </p:spTree>
    <p:extLst>
      <p:ext uri="{BB962C8B-B14F-4D97-AF65-F5344CB8AC3E}">
        <p14:creationId xmlns:p14="http://schemas.microsoft.com/office/powerpoint/2010/main" val="2581668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Univariate analysis is all about examining each variable one by one.</a:t>
            </a:r>
          </a:p>
          <a:p>
            <a:r>
              <a:rPr lang="en-IN" dirty="0" smtClean="0"/>
              <a:t>For continuous variables, we must understand the measures of central tendency and spread of a variable.</a:t>
            </a:r>
          </a:p>
          <a:p>
            <a:r>
              <a:rPr lang="en-IN" dirty="0" smtClean="0"/>
              <a:t>For categorical variables, we find out the frequency of each value to get an idea on the distribution of the data.</a:t>
            </a:r>
          </a:p>
          <a:p>
            <a:r>
              <a:rPr lang="en-IN" dirty="0" smtClean="0"/>
              <a:t>Various kinds of graphs can be implemented to understand the distributions etc.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356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Bivariate analysis is for finding out the </a:t>
            </a:r>
            <a:r>
              <a:rPr lang="en-IN" dirty="0" err="1" smtClean="0"/>
              <a:t>realtionship</a:t>
            </a:r>
            <a:r>
              <a:rPr lang="en-IN" dirty="0" smtClean="0"/>
              <a:t> between two variables.</a:t>
            </a:r>
          </a:p>
          <a:p>
            <a:r>
              <a:rPr lang="en-IN" dirty="0" smtClean="0"/>
              <a:t>Combination of variables may be continuous and continuous or continuous and categorical or categorical and categorical.</a:t>
            </a:r>
          </a:p>
          <a:p>
            <a:r>
              <a:rPr lang="en-IN" dirty="0" smtClean="0"/>
              <a:t>Different types of graphs are used to understand the relationships.</a:t>
            </a:r>
          </a:p>
          <a:p>
            <a:r>
              <a:rPr lang="en-IN" dirty="0" smtClean="0"/>
              <a:t>For analysis between  continuous and continuous, we use scatter plot.</a:t>
            </a:r>
          </a:p>
          <a:p>
            <a:r>
              <a:rPr lang="en-IN" dirty="0"/>
              <a:t>For analysis between  continuous and </a:t>
            </a:r>
            <a:r>
              <a:rPr lang="en-IN" dirty="0" smtClean="0"/>
              <a:t>categorical, </a:t>
            </a:r>
            <a:r>
              <a:rPr lang="en-IN" dirty="0"/>
              <a:t>we use </a:t>
            </a:r>
            <a:r>
              <a:rPr lang="en-IN" dirty="0" smtClean="0"/>
              <a:t>boxplot for each value of categorical variable.</a:t>
            </a:r>
          </a:p>
          <a:p>
            <a:r>
              <a:rPr lang="en-IN" dirty="0" smtClean="0"/>
              <a:t>For analysis between categorical and categorical, we use two way table to get count at the intersection of column and row.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656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74" y="211441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8000" b="1" dirty="0">
                <a:latin typeface="Agency FB" panose="020B0503020202020204" pitchFamily="34" charset="0"/>
              </a:rPr>
              <a:t/>
            </a:r>
            <a:br>
              <a:rPr lang="en-IN" sz="8000" b="1" dirty="0">
                <a:latin typeface="Agency FB" panose="020B0503020202020204" pitchFamily="34" charset="0"/>
              </a:rPr>
            </a:br>
            <a:r>
              <a:rPr lang="en-IN" sz="8000" b="1" dirty="0" smtClean="0">
                <a:latin typeface="Agency FB" panose="020B0503020202020204" pitchFamily="34" charset="0"/>
              </a:rPr>
              <a:t>Thank You</a:t>
            </a:r>
            <a:endParaRPr lang="en-IN" sz="8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2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Science “Process”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Understanding what and how  of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Retrieving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Data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Data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Building the Model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Deployment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90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 -1 Understanding </a:t>
            </a:r>
            <a:r>
              <a:rPr lang="en-IN" dirty="0"/>
              <a:t>what and how  of the project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Developing a good understanding on business goals.</a:t>
            </a:r>
          </a:p>
          <a:p>
            <a:r>
              <a:rPr lang="en-IN" dirty="0" smtClean="0"/>
              <a:t>Plan of action.</a:t>
            </a:r>
          </a:p>
          <a:p>
            <a:r>
              <a:rPr lang="en-IN" dirty="0" smtClean="0"/>
              <a:t>Making a list of resources that can be of great use to the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2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Step-2 Data Retrieval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Listing out a couple of sources that can fetch you data.</a:t>
            </a:r>
          </a:p>
          <a:p>
            <a:r>
              <a:rPr lang="en-IN" dirty="0" smtClean="0"/>
              <a:t>Certain data is restricted or sensitive, so necessary permissions are required to acquire it.</a:t>
            </a:r>
          </a:p>
          <a:p>
            <a:r>
              <a:rPr lang="en-IN" dirty="0" smtClean="0"/>
              <a:t>Correctness of data format.</a:t>
            </a:r>
          </a:p>
          <a:p>
            <a:r>
              <a:rPr lang="en-IN" dirty="0" smtClean="0"/>
              <a:t>Validity of data types.</a:t>
            </a:r>
          </a:p>
          <a:p>
            <a:r>
              <a:rPr lang="en-IN" dirty="0" smtClean="0"/>
              <a:t>Checking whether the data matches the source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17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Step-3 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preparation has 3 sub steps</a:t>
            </a:r>
          </a:p>
          <a:p>
            <a:r>
              <a:rPr lang="en-IN" dirty="0" smtClean="0"/>
              <a:t>3.1- Cleaning Data</a:t>
            </a:r>
          </a:p>
          <a:p>
            <a:r>
              <a:rPr lang="en-IN" dirty="0" smtClean="0"/>
              <a:t>3.2-Data Transformation</a:t>
            </a:r>
          </a:p>
          <a:p>
            <a:r>
              <a:rPr lang="en-IN" dirty="0" smtClean="0"/>
              <a:t>3.3-Data Merging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78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3.1 Data Cleansing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 dataset may have many types of errors some of which are:-</a:t>
            </a:r>
          </a:p>
          <a:p>
            <a:r>
              <a:rPr lang="en-IN" dirty="0"/>
              <a:t>I</a:t>
            </a:r>
            <a:r>
              <a:rPr lang="en-IN" dirty="0" smtClean="0"/>
              <a:t>mpossible values</a:t>
            </a:r>
          </a:p>
          <a:p>
            <a:r>
              <a:rPr lang="en-IN" dirty="0" smtClean="0"/>
              <a:t>Outliers</a:t>
            </a:r>
          </a:p>
          <a:p>
            <a:r>
              <a:rPr lang="en-IN" dirty="0"/>
              <a:t>T</a:t>
            </a:r>
            <a:r>
              <a:rPr lang="en-IN" dirty="0" smtClean="0"/>
              <a:t>ypographical errors</a:t>
            </a:r>
          </a:p>
          <a:p>
            <a:r>
              <a:rPr lang="en-IN" dirty="0" smtClean="0"/>
              <a:t>Missing or null values </a:t>
            </a:r>
          </a:p>
          <a:p>
            <a:r>
              <a:rPr lang="en-IN" dirty="0"/>
              <a:t>V</a:t>
            </a:r>
            <a:r>
              <a:rPr lang="en-IN" dirty="0" smtClean="0"/>
              <a:t>aried units of measurements</a:t>
            </a:r>
          </a:p>
          <a:p>
            <a:r>
              <a:rPr lang="en-IN" dirty="0"/>
              <a:t>V</a:t>
            </a:r>
            <a:r>
              <a:rPr lang="en-IN" dirty="0" smtClean="0"/>
              <a:t>arious levels of aggregation</a:t>
            </a:r>
          </a:p>
          <a:p>
            <a:r>
              <a:rPr lang="en-IN" dirty="0" smtClean="0"/>
              <a:t>Inconsistent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68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Missing Values	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956833"/>
              </p:ext>
            </p:extLst>
          </p:nvPr>
        </p:nvGraphicFramePr>
        <p:xfrm>
          <a:off x="838200" y="1409988"/>
          <a:ext cx="10515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Setting</a:t>
                      </a:r>
                      <a:r>
                        <a:rPr lang="en-IN" baseline="0" dirty="0" smtClean="0"/>
                        <a:t> a value to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Information from other variable will not be lost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Very few machine</a:t>
                      </a:r>
                      <a:r>
                        <a:rPr lang="en-IN" baseline="0" dirty="0" smtClean="0"/>
                        <a:t> learning algorithms can only handle null values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Removing an entire row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Easy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</a:t>
                      </a:r>
                      <a:r>
                        <a:rPr lang="en-US" baseline="0" dirty="0" smtClean="0"/>
                        <a:t> from other variables that aren’t faulty is lost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Replacing it with</a:t>
                      </a:r>
                      <a:r>
                        <a:rPr lang="en-US" baseline="0" dirty="0" smtClean="0"/>
                        <a:t> mean or median for continuous data and with mode for categorical data.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Sometimes replacing missing data</a:t>
                      </a:r>
                      <a:r>
                        <a:rPr lang="en-US" baseline="0" dirty="0" smtClean="0"/>
                        <a:t> with statistical values might lead to false conclusions.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Predicting</a:t>
                      </a:r>
                      <a:r>
                        <a:rPr lang="en-US" baseline="0" dirty="0" smtClean="0"/>
                        <a:t> the missing value using a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value</a:t>
                      </a:r>
                      <a:r>
                        <a:rPr lang="en-US" baseline="0" dirty="0" smtClean="0"/>
                        <a:t> that is obtained would be more accurate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It’s a time taking and a complex</a:t>
                      </a:r>
                      <a:r>
                        <a:rPr lang="en-US" baseline="0" dirty="0" smtClean="0"/>
                        <a:t> 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Filling</a:t>
                      </a:r>
                      <a:r>
                        <a:rPr lang="en-US" baseline="0" dirty="0" smtClean="0"/>
                        <a:t> a value based on its preceding or succeeding value.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might be accurate.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Mostly</a:t>
                      </a:r>
                      <a:r>
                        <a:rPr lang="en-US" baseline="0" dirty="0" smtClean="0"/>
                        <a:t> its not possible as there might not be any relationship between two consecutive observation.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38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statistical term, outliers are those values that might be either greater than the higher quartile or lower than the lower quartile.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9" y="1690688"/>
            <a:ext cx="9193696" cy="323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889</Words>
  <Application>Microsoft Office PowerPoint</Application>
  <PresentationFormat>Widescreen</PresentationFormat>
  <Paragraphs>194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Agency FB</vt:lpstr>
      <vt:lpstr>Arial</vt:lpstr>
      <vt:lpstr>Assistant</vt:lpstr>
      <vt:lpstr>Assistant Light</vt:lpstr>
      <vt:lpstr>Calibri</vt:lpstr>
      <vt:lpstr>Calibri Light</vt:lpstr>
      <vt:lpstr>Office Theme</vt:lpstr>
      <vt:lpstr>PowerPoint Presentation</vt:lpstr>
      <vt:lpstr>Data Science Life Cycle</vt:lpstr>
      <vt:lpstr>Data Science “Process”</vt:lpstr>
      <vt:lpstr>Step -1 Understanding what and how  of the project </vt:lpstr>
      <vt:lpstr>Step-2 Data Retrieval  </vt:lpstr>
      <vt:lpstr>Step-3 Data Preparation</vt:lpstr>
      <vt:lpstr>3.1 Data Cleansing</vt:lpstr>
      <vt:lpstr>Handling Missing Values </vt:lpstr>
      <vt:lpstr>Outlier Analysis</vt:lpstr>
      <vt:lpstr>Handling Outliers </vt:lpstr>
      <vt:lpstr>3.2 Data Transformation</vt:lpstr>
      <vt:lpstr>Categorical Variable Encoding</vt:lpstr>
      <vt:lpstr>Label Encoding</vt:lpstr>
      <vt:lpstr>Binary encoding </vt:lpstr>
      <vt:lpstr>Step 3.3 Data Merging </vt:lpstr>
      <vt:lpstr>Step 4 Data Visualization</vt:lpstr>
      <vt:lpstr>Graphs </vt:lpstr>
      <vt:lpstr>PowerPoint Presentation</vt:lpstr>
      <vt:lpstr>PowerPoint Presentation</vt:lpstr>
      <vt:lpstr>Univariate Analysis</vt:lpstr>
      <vt:lpstr>Bivariate Analysis</vt:lpstr>
      <vt:lpstr>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Anirudh R V S</cp:lastModifiedBy>
  <cp:revision>39</cp:revision>
  <dcterms:created xsi:type="dcterms:W3CDTF">2020-05-28T04:24:39Z</dcterms:created>
  <dcterms:modified xsi:type="dcterms:W3CDTF">2020-06-06T11:11:07Z</dcterms:modified>
</cp:coreProperties>
</file>