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7" r:id="rId6"/>
    <p:sldId id="262" r:id="rId7"/>
    <p:sldId id="270" r:id="rId8"/>
    <p:sldId id="260" r:id="rId9"/>
    <p:sldId id="272" r:id="rId10"/>
    <p:sldId id="264" r:id="rId11"/>
    <p:sldId id="266" r:id="rId12"/>
    <p:sldId id="263" r:id="rId13"/>
    <p:sldId id="265" r:id="rId14"/>
    <p:sldId id="271"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DCD2D9-8577-48DE-9E42-C495A46986BB}"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40BFF-BFC6-47EF-8354-81A637BF2D3B}" type="slidenum">
              <a:rPr lang="en-IN" smtClean="0"/>
              <a:t>‹#›</a:t>
            </a:fld>
            <a:endParaRPr lang="en-IN"/>
          </a:p>
        </p:txBody>
      </p:sp>
    </p:spTree>
    <p:extLst>
      <p:ext uri="{BB962C8B-B14F-4D97-AF65-F5344CB8AC3E}">
        <p14:creationId xmlns:p14="http://schemas.microsoft.com/office/powerpoint/2010/main" val="20243928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DCD2D9-8577-48DE-9E42-C495A46986BB}"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40BFF-BFC6-47EF-8354-81A637BF2D3B}" type="slidenum">
              <a:rPr lang="en-IN" smtClean="0"/>
              <a:t>‹#›</a:t>
            </a:fld>
            <a:endParaRPr lang="en-IN"/>
          </a:p>
        </p:txBody>
      </p:sp>
    </p:spTree>
    <p:extLst>
      <p:ext uri="{BB962C8B-B14F-4D97-AF65-F5344CB8AC3E}">
        <p14:creationId xmlns:p14="http://schemas.microsoft.com/office/powerpoint/2010/main" val="32919446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DCD2D9-8577-48DE-9E42-C495A46986BB}"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40BFF-BFC6-47EF-8354-81A637BF2D3B}" type="slidenum">
              <a:rPr lang="en-IN" smtClean="0"/>
              <a:t>‹#›</a:t>
            </a:fld>
            <a:endParaRPr lang="en-IN"/>
          </a:p>
        </p:txBody>
      </p:sp>
    </p:spTree>
    <p:extLst>
      <p:ext uri="{BB962C8B-B14F-4D97-AF65-F5344CB8AC3E}">
        <p14:creationId xmlns:p14="http://schemas.microsoft.com/office/powerpoint/2010/main" val="11760191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DCD2D9-8577-48DE-9E42-C495A46986BB}"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40BFF-BFC6-47EF-8354-81A637BF2D3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22138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DCD2D9-8577-48DE-9E42-C495A46986BB}"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40BFF-BFC6-47EF-8354-81A637BF2D3B}" type="slidenum">
              <a:rPr lang="en-IN" smtClean="0"/>
              <a:t>‹#›</a:t>
            </a:fld>
            <a:endParaRPr lang="en-IN"/>
          </a:p>
        </p:txBody>
      </p:sp>
    </p:spTree>
    <p:extLst>
      <p:ext uri="{BB962C8B-B14F-4D97-AF65-F5344CB8AC3E}">
        <p14:creationId xmlns:p14="http://schemas.microsoft.com/office/powerpoint/2010/main" val="30735112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DCD2D9-8577-48DE-9E42-C495A46986BB}" type="datetimeFigureOut">
              <a:rPr lang="en-IN" smtClean="0"/>
              <a:t>27-06-2024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40BFF-BFC6-47EF-8354-81A637BF2D3B}" type="slidenum">
              <a:rPr lang="en-IN" smtClean="0"/>
              <a:t>‹#›</a:t>
            </a:fld>
            <a:endParaRPr lang="en-IN"/>
          </a:p>
        </p:txBody>
      </p:sp>
    </p:spTree>
    <p:extLst>
      <p:ext uri="{BB962C8B-B14F-4D97-AF65-F5344CB8AC3E}">
        <p14:creationId xmlns:p14="http://schemas.microsoft.com/office/powerpoint/2010/main" val="28691744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DCD2D9-8577-48DE-9E42-C495A46986BB}" type="datetimeFigureOut">
              <a:rPr lang="en-IN" smtClean="0"/>
              <a:t>27-06-2024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40BFF-BFC6-47EF-8354-81A637BF2D3B}" type="slidenum">
              <a:rPr lang="en-IN" smtClean="0"/>
              <a:t>‹#›</a:t>
            </a:fld>
            <a:endParaRPr lang="en-IN"/>
          </a:p>
        </p:txBody>
      </p:sp>
    </p:spTree>
    <p:extLst>
      <p:ext uri="{BB962C8B-B14F-4D97-AF65-F5344CB8AC3E}">
        <p14:creationId xmlns:p14="http://schemas.microsoft.com/office/powerpoint/2010/main" val="48934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CD2D9-8577-48DE-9E42-C495A46986BB}"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40BFF-BFC6-47EF-8354-81A637BF2D3B}" type="slidenum">
              <a:rPr lang="en-IN" smtClean="0"/>
              <a:t>‹#›</a:t>
            </a:fld>
            <a:endParaRPr lang="en-IN"/>
          </a:p>
        </p:txBody>
      </p:sp>
    </p:spTree>
    <p:extLst>
      <p:ext uri="{BB962C8B-B14F-4D97-AF65-F5344CB8AC3E}">
        <p14:creationId xmlns:p14="http://schemas.microsoft.com/office/powerpoint/2010/main" val="7107643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CD2D9-8577-48DE-9E42-C495A46986BB}"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40BFF-BFC6-47EF-8354-81A637BF2D3B}" type="slidenum">
              <a:rPr lang="en-IN" smtClean="0"/>
              <a:t>‹#›</a:t>
            </a:fld>
            <a:endParaRPr lang="en-IN"/>
          </a:p>
        </p:txBody>
      </p:sp>
    </p:spTree>
    <p:extLst>
      <p:ext uri="{BB962C8B-B14F-4D97-AF65-F5344CB8AC3E}">
        <p14:creationId xmlns:p14="http://schemas.microsoft.com/office/powerpoint/2010/main" val="6362132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CD2D9-8577-48DE-9E42-C495A46986BB}"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40BFF-BFC6-47EF-8354-81A637BF2D3B}" type="slidenum">
              <a:rPr lang="en-IN" smtClean="0"/>
              <a:t>‹#›</a:t>
            </a:fld>
            <a:endParaRPr lang="en-IN"/>
          </a:p>
        </p:txBody>
      </p:sp>
    </p:spTree>
    <p:extLst>
      <p:ext uri="{BB962C8B-B14F-4D97-AF65-F5344CB8AC3E}">
        <p14:creationId xmlns:p14="http://schemas.microsoft.com/office/powerpoint/2010/main" val="22177537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DCD2D9-8577-48DE-9E42-C495A46986BB}"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40BFF-BFC6-47EF-8354-81A637BF2D3B}" type="slidenum">
              <a:rPr lang="en-IN" smtClean="0"/>
              <a:t>‹#›</a:t>
            </a:fld>
            <a:endParaRPr lang="en-IN"/>
          </a:p>
        </p:txBody>
      </p:sp>
    </p:spTree>
    <p:extLst>
      <p:ext uri="{BB962C8B-B14F-4D97-AF65-F5344CB8AC3E}">
        <p14:creationId xmlns:p14="http://schemas.microsoft.com/office/powerpoint/2010/main" val="39445277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CD2D9-8577-48DE-9E42-C495A46986BB}"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40BFF-BFC6-47EF-8354-81A637BF2D3B}" type="slidenum">
              <a:rPr lang="en-IN" smtClean="0"/>
              <a:t>‹#›</a:t>
            </a:fld>
            <a:endParaRPr lang="en-IN"/>
          </a:p>
        </p:txBody>
      </p:sp>
    </p:spTree>
    <p:extLst>
      <p:ext uri="{BB962C8B-B14F-4D97-AF65-F5344CB8AC3E}">
        <p14:creationId xmlns:p14="http://schemas.microsoft.com/office/powerpoint/2010/main" val="40082573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CD2D9-8577-48DE-9E42-C495A46986BB}" type="datetimeFigureOut">
              <a:rPr lang="en-IN" smtClean="0"/>
              <a:t>27-06-2024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40BFF-BFC6-47EF-8354-81A637BF2D3B}" type="slidenum">
              <a:rPr lang="en-IN" smtClean="0"/>
              <a:t>‹#›</a:t>
            </a:fld>
            <a:endParaRPr lang="en-IN"/>
          </a:p>
        </p:txBody>
      </p:sp>
    </p:spTree>
    <p:extLst>
      <p:ext uri="{BB962C8B-B14F-4D97-AF65-F5344CB8AC3E}">
        <p14:creationId xmlns:p14="http://schemas.microsoft.com/office/powerpoint/2010/main" val="10114292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CD2D9-8577-48DE-9E42-C495A46986BB}" type="datetimeFigureOut">
              <a:rPr lang="en-IN" smtClean="0"/>
              <a:t>27-06-2024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40BFF-BFC6-47EF-8354-81A637BF2D3B}" type="slidenum">
              <a:rPr lang="en-IN" smtClean="0"/>
              <a:t>‹#›</a:t>
            </a:fld>
            <a:endParaRPr lang="en-IN"/>
          </a:p>
        </p:txBody>
      </p:sp>
    </p:spTree>
    <p:extLst>
      <p:ext uri="{BB962C8B-B14F-4D97-AF65-F5344CB8AC3E}">
        <p14:creationId xmlns:p14="http://schemas.microsoft.com/office/powerpoint/2010/main" val="4308897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CD2D9-8577-48DE-9E42-C495A46986BB}" type="datetimeFigureOut">
              <a:rPr lang="en-IN" smtClean="0"/>
              <a:t>27-06-2024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340BFF-BFC6-47EF-8354-81A637BF2D3B}" type="slidenum">
              <a:rPr lang="en-IN" smtClean="0"/>
              <a:t>‹#›</a:t>
            </a:fld>
            <a:endParaRPr lang="en-IN"/>
          </a:p>
        </p:txBody>
      </p:sp>
    </p:spTree>
    <p:extLst>
      <p:ext uri="{BB962C8B-B14F-4D97-AF65-F5344CB8AC3E}">
        <p14:creationId xmlns:p14="http://schemas.microsoft.com/office/powerpoint/2010/main" val="41762680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DCD2D9-8577-48DE-9E42-C495A46986BB}"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40BFF-BFC6-47EF-8354-81A637BF2D3B}" type="slidenum">
              <a:rPr lang="en-IN" smtClean="0"/>
              <a:t>‹#›</a:t>
            </a:fld>
            <a:endParaRPr lang="en-IN"/>
          </a:p>
        </p:txBody>
      </p:sp>
    </p:spTree>
    <p:extLst>
      <p:ext uri="{BB962C8B-B14F-4D97-AF65-F5344CB8AC3E}">
        <p14:creationId xmlns:p14="http://schemas.microsoft.com/office/powerpoint/2010/main" val="1179585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DCD2D9-8577-48DE-9E42-C495A46986BB}"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40BFF-BFC6-47EF-8354-81A637BF2D3B}" type="slidenum">
              <a:rPr lang="en-IN" smtClean="0"/>
              <a:t>‹#›</a:t>
            </a:fld>
            <a:endParaRPr lang="en-IN"/>
          </a:p>
        </p:txBody>
      </p:sp>
    </p:spTree>
    <p:extLst>
      <p:ext uri="{BB962C8B-B14F-4D97-AF65-F5344CB8AC3E}">
        <p14:creationId xmlns:p14="http://schemas.microsoft.com/office/powerpoint/2010/main" val="27656055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92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DCD2D9-8577-48DE-9E42-C495A46986BB}" type="datetimeFigureOut">
              <a:rPr lang="en-IN" smtClean="0"/>
              <a:t>27-06-2024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0340BFF-BFC6-47EF-8354-81A637BF2D3B}" type="slidenum">
              <a:rPr lang="en-IN" smtClean="0"/>
              <a:t>‹#›</a:t>
            </a:fld>
            <a:endParaRPr lang="en-IN"/>
          </a:p>
        </p:txBody>
      </p:sp>
    </p:spTree>
    <p:extLst>
      <p:ext uri="{BB962C8B-B14F-4D97-AF65-F5344CB8AC3E}">
        <p14:creationId xmlns:p14="http://schemas.microsoft.com/office/powerpoint/2010/main" val="22457676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400" b="1" dirty="0">
                <a:solidFill>
                  <a:schemeClr val="bg1"/>
                </a:solidFill>
              </a:rPr>
              <a:t/>
            </a:r>
            <a:br>
              <a:rPr lang="en-GB" sz="4400" b="1" dirty="0">
                <a:solidFill>
                  <a:schemeClr val="bg1"/>
                </a:solidFill>
              </a:rPr>
            </a:br>
            <a:r>
              <a:rPr lang="en-GB" sz="3200" b="1" dirty="0">
                <a:solidFill>
                  <a:schemeClr val="bg1"/>
                </a:solidFill>
              </a:rPr>
              <a:t>Mini Project</a:t>
            </a:r>
            <a:br>
              <a:rPr lang="en-GB" sz="3200" b="1" dirty="0">
                <a:solidFill>
                  <a:schemeClr val="bg1"/>
                </a:solidFill>
              </a:rPr>
            </a:br>
            <a:r>
              <a:rPr lang="en-GB" sz="4400" b="1" dirty="0">
                <a:solidFill>
                  <a:schemeClr val="bg1"/>
                </a:solidFill>
              </a:rPr>
              <a:t>CNN MODEL FOR PLATE  NUMBER RECONGITION</a:t>
            </a:r>
            <a:endParaRPr lang="en-IN" sz="4400" b="1" dirty="0">
              <a:solidFill>
                <a:schemeClr val="bg1"/>
              </a:solidFill>
            </a:endParaRPr>
          </a:p>
        </p:txBody>
      </p:sp>
      <p:sp>
        <p:nvSpPr>
          <p:cNvPr id="3" name="Subtitle 2"/>
          <p:cNvSpPr>
            <a:spLocks noGrp="1"/>
          </p:cNvSpPr>
          <p:nvPr>
            <p:ph type="subTitle" idx="1"/>
          </p:nvPr>
        </p:nvSpPr>
        <p:spPr>
          <a:xfrm>
            <a:off x="1524000" y="3602037"/>
            <a:ext cx="9144000" cy="2930647"/>
          </a:xfrm>
        </p:spPr>
        <p:txBody>
          <a:bodyPr>
            <a:normAutofit lnSpcReduction="10000"/>
          </a:bodyPr>
          <a:lstStyle/>
          <a:p>
            <a:r>
              <a:rPr lang="en-US" b="1" dirty="0">
                <a:solidFill>
                  <a:schemeClr val="bg1"/>
                </a:solidFill>
              </a:rPr>
              <a:t>PROJECT GUIDE:DR. J SRINIVAS</a:t>
            </a:r>
            <a:br>
              <a:rPr lang="en-US" b="1" dirty="0">
                <a:solidFill>
                  <a:schemeClr val="bg1"/>
                </a:solidFill>
              </a:rPr>
            </a:br>
            <a:r>
              <a:rPr lang="en-US" b="1" dirty="0">
                <a:solidFill>
                  <a:schemeClr val="bg1"/>
                </a:solidFill>
              </a:rPr>
              <a:t/>
            </a:r>
            <a:br>
              <a:rPr lang="en-US" b="1" dirty="0">
                <a:solidFill>
                  <a:schemeClr val="bg1"/>
                </a:solidFill>
              </a:rPr>
            </a:br>
            <a:r>
              <a:rPr lang="en-US" b="1" dirty="0">
                <a:solidFill>
                  <a:schemeClr val="bg1"/>
                </a:solidFill>
              </a:rPr>
              <a:t>TEAM:</a:t>
            </a:r>
          </a:p>
          <a:p>
            <a:r>
              <a:rPr lang="en-US" b="1" dirty="0" err="1">
                <a:solidFill>
                  <a:schemeClr val="bg1"/>
                </a:solidFill>
              </a:rPr>
              <a:t>N.Sushanth</a:t>
            </a:r>
            <a:r>
              <a:rPr lang="en-US" dirty="0">
                <a:solidFill>
                  <a:schemeClr val="bg1"/>
                </a:solidFill>
              </a:rPr>
              <a:t>(1608-21-737-002)</a:t>
            </a:r>
          </a:p>
          <a:p>
            <a:r>
              <a:rPr lang="en-US" b="1" dirty="0" err="1">
                <a:solidFill>
                  <a:schemeClr val="bg1"/>
                </a:solidFill>
              </a:rPr>
              <a:t>G.Karthik</a:t>
            </a:r>
            <a:r>
              <a:rPr lang="en-US" dirty="0">
                <a:solidFill>
                  <a:schemeClr val="bg1"/>
                </a:solidFill>
              </a:rPr>
              <a:t>(1608-21-737-025)</a:t>
            </a:r>
          </a:p>
          <a:p>
            <a:r>
              <a:rPr lang="en-US" b="1" dirty="0" err="1">
                <a:solidFill>
                  <a:schemeClr val="bg1"/>
                </a:solidFill>
              </a:rPr>
              <a:t>R.Venkata</a:t>
            </a:r>
            <a:r>
              <a:rPr lang="en-US" b="1" dirty="0">
                <a:solidFill>
                  <a:schemeClr val="bg1"/>
                </a:solidFill>
              </a:rPr>
              <a:t> </a:t>
            </a:r>
            <a:r>
              <a:rPr lang="en-US" b="1" dirty="0" err="1">
                <a:solidFill>
                  <a:schemeClr val="bg1"/>
                </a:solidFill>
              </a:rPr>
              <a:t>Anirudh</a:t>
            </a:r>
            <a:r>
              <a:rPr lang="en-US" dirty="0">
                <a:solidFill>
                  <a:schemeClr val="bg1"/>
                </a:solidFill>
              </a:rPr>
              <a:t>(1608-21-737-054)</a:t>
            </a:r>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IN" b="1" dirty="0">
              <a:solidFill>
                <a:schemeClr val="bg1"/>
              </a:solidFill>
            </a:endParaRPr>
          </a:p>
        </p:txBody>
      </p:sp>
    </p:spTree>
    <p:extLst>
      <p:ext uri="{BB962C8B-B14F-4D97-AF65-F5344CB8AC3E}">
        <p14:creationId xmlns:p14="http://schemas.microsoft.com/office/powerpoint/2010/main" val="35080909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05508"/>
            <a:ext cx="7877907" cy="1222131"/>
          </a:xfrm>
        </p:spPr>
        <p:txBody>
          <a:bodyPr>
            <a:normAutofit/>
          </a:bodyPr>
          <a:lstStyle/>
          <a:p>
            <a:pPr algn="l"/>
            <a:r>
              <a:rPr lang="en-IN" sz="5400" b="1" dirty="0">
                <a:solidFill>
                  <a:schemeClr val="bg1"/>
                </a:solidFill>
              </a:rPr>
              <a:t>Project planning:</a:t>
            </a:r>
          </a:p>
        </p:txBody>
      </p:sp>
      <p:sp>
        <p:nvSpPr>
          <p:cNvPr id="3" name="Subtitle 2"/>
          <p:cNvSpPr>
            <a:spLocks noGrp="1"/>
          </p:cNvSpPr>
          <p:nvPr>
            <p:ph type="subTitle" idx="1"/>
          </p:nvPr>
        </p:nvSpPr>
        <p:spPr>
          <a:xfrm>
            <a:off x="1" y="1116623"/>
            <a:ext cx="11333284" cy="5671039"/>
          </a:xfrm>
        </p:spPr>
        <p:txBody>
          <a:bodyPr>
            <a:normAutofit/>
          </a:bodyPr>
          <a:lstStyle/>
          <a:p>
            <a:pPr algn="just"/>
            <a:endParaRPr lang="en-GB" sz="3200" dirty="0">
              <a:solidFill>
                <a:schemeClr val="bg1"/>
              </a:solidFill>
            </a:endParaRPr>
          </a:p>
          <a:p>
            <a:pPr marL="457200" indent="-457200" algn="just">
              <a:buFont typeface="Wingdings" panose="05000000000000000000" pitchFamily="2" charset="2"/>
              <a:buChar char="q"/>
            </a:pPr>
            <a:r>
              <a:rPr lang="en-GB" sz="3200" b="1" dirty="0" smtClean="0">
                <a:solidFill>
                  <a:schemeClr val="bg1"/>
                </a:solidFill>
              </a:rPr>
              <a:t>Project </a:t>
            </a:r>
            <a:r>
              <a:rPr lang="en-GB" sz="3200" b="1" dirty="0">
                <a:solidFill>
                  <a:schemeClr val="bg1"/>
                </a:solidFill>
              </a:rPr>
              <a:t>Initiation</a:t>
            </a:r>
            <a:r>
              <a:rPr lang="en-GB" sz="3200" dirty="0">
                <a:solidFill>
                  <a:schemeClr val="bg1"/>
                </a:solidFill>
              </a:rPr>
              <a:t>: July 1, 2024 - July 10, 2024</a:t>
            </a:r>
          </a:p>
          <a:p>
            <a:pPr marL="457200" indent="-457200" algn="just">
              <a:buFont typeface="Wingdings" panose="05000000000000000000" pitchFamily="2" charset="2"/>
              <a:buChar char="q"/>
            </a:pPr>
            <a:r>
              <a:rPr lang="en-GB" sz="3200" b="1" dirty="0" smtClean="0">
                <a:solidFill>
                  <a:schemeClr val="bg1"/>
                </a:solidFill>
              </a:rPr>
              <a:t>Data </a:t>
            </a:r>
            <a:r>
              <a:rPr lang="en-GB" sz="3200" b="1" dirty="0" err="1">
                <a:solidFill>
                  <a:schemeClr val="bg1"/>
                </a:solidFill>
              </a:rPr>
              <a:t>Preprocessing</a:t>
            </a:r>
            <a:r>
              <a:rPr lang="en-GB" sz="3200" b="1" dirty="0">
                <a:solidFill>
                  <a:schemeClr val="bg1"/>
                </a:solidFill>
              </a:rPr>
              <a:t>:</a:t>
            </a:r>
            <a:r>
              <a:rPr lang="en-GB" sz="3200" dirty="0">
                <a:solidFill>
                  <a:schemeClr val="bg1"/>
                </a:solidFill>
              </a:rPr>
              <a:t> July 11, 2024 - July 20, 2024</a:t>
            </a:r>
          </a:p>
          <a:p>
            <a:pPr marL="457200" indent="-457200" algn="just">
              <a:buFont typeface="Wingdings" panose="05000000000000000000" pitchFamily="2" charset="2"/>
              <a:buChar char="q"/>
            </a:pPr>
            <a:r>
              <a:rPr lang="en-GB" sz="3200" b="1" dirty="0" smtClean="0">
                <a:solidFill>
                  <a:schemeClr val="bg1"/>
                </a:solidFill>
              </a:rPr>
              <a:t>Integration </a:t>
            </a:r>
            <a:r>
              <a:rPr lang="en-GB" sz="3200" b="1" dirty="0">
                <a:solidFill>
                  <a:schemeClr val="bg1"/>
                </a:solidFill>
              </a:rPr>
              <a:t>and Deployment: </a:t>
            </a:r>
            <a:r>
              <a:rPr lang="en-GB" sz="3200" dirty="0">
                <a:solidFill>
                  <a:schemeClr val="bg1"/>
                </a:solidFill>
              </a:rPr>
              <a:t>July 21, 2024 - August 5, 2024</a:t>
            </a:r>
          </a:p>
          <a:p>
            <a:pPr marL="457200" indent="-457200" algn="just">
              <a:buFont typeface="Wingdings" panose="05000000000000000000" pitchFamily="2" charset="2"/>
              <a:buChar char="q"/>
            </a:pPr>
            <a:r>
              <a:rPr lang="en-GB" sz="3200" b="1" dirty="0" smtClean="0">
                <a:solidFill>
                  <a:schemeClr val="bg1"/>
                </a:solidFill>
              </a:rPr>
              <a:t>Evaluation </a:t>
            </a:r>
            <a:r>
              <a:rPr lang="en-GB" sz="3200" b="1" dirty="0">
                <a:solidFill>
                  <a:schemeClr val="bg1"/>
                </a:solidFill>
              </a:rPr>
              <a:t>and Testing:</a:t>
            </a:r>
            <a:r>
              <a:rPr lang="en-GB" sz="3200" dirty="0">
                <a:solidFill>
                  <a:schemeClr val="bg1"/>
                </a:solidFill>
              </a:rPr>
              <a:t> August 6, 2024 - August 15, 2024</a:t>
            </a:r>
          </a:p>
          <a:p>
            <a:pPr algn="just"/>
            <a:endParaRPr lang="en-GB" sz="3200" dirty="0">
              <a:solidFill>
                <a:schemeClr val="bg1"/>
              </a:solidFill>
            </a:endParaRPr>
          </a:p>
        </p:txBody>
      </p:sp>
    </p:spTree>
    <p:extLst>
      <p:ext uri="{BB962C8B-B14F-4D97-AF65-F5344CB8AC3E}">
        <p14:creationId xmlns:p14="http://schemas.microsoft.com/office/powerpoint/2010/main" val="26959023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 y="729762"/>
            <a:ext cx="10758464" cy="54131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338168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rPr>
              <a:t>Modules:</a:t>
            </a:r>
            <a:endParaRPr lang="en-IN" dirty="0">
              <a:solidFill>
                <a:schemeClr val="bg1"/>
              </a:solidFill>
            </a:endParaRPr>
          </a:p>
        </p:txBody>
      </p:sp>
      <p:sp>
        <p:nvSpPr>
          <p:cNvPr id="3" name="Content Placeholder 2"/>
          <p:cNvSpPr>
            <a:spLocks noGrp="1"/>
          </p:cNvSpPr>
          <p:nvPr>
            <p:ph idx="1"/>
          </p:nvPr>
        </p:nvSpPr>
        <p:spPr>
          <a:xfrm>
            <a:off x="586740" y="1691640"/>
            <a:ext cx="10505557" cy="4244340"/>
          </a:xfrm>
        </p:spPr>
        <p:txBody>
          <a:bodyPr>
            <a:normAutofit lnSpcReduction="10000"/>
          </a:bodyPr>
          <a:lstStyle/>
          <a:p>
            <a:pPr marL="0" indent="0">
              <a:buNone/>
            </a:pPr>
            <a:endParaRPr lang="en-IN" dirty="0">
              <a:solidFill>
                <a:schemeClr val="bg1"/>
              </a:solidFill>
            </a:endParaRPr>
          </a:p>
          <a:p>
            <a:r>
              <a:rPr lang="en-IN" sz="2400" b="1" dirty="0">
                <a:solidFill>
                  <a:schemeClr val="bg1"/>
                </a:solidFill>
              </a:rPr>
              <a:t>Data Collection and Preprocessing: </a:t>
            </a:r>
            <a:r>
              <a:rPr lang="en-IN" sz="2400" dirty="0">
                <a:solidFill>
                  <a:schemeClr val="bg1"/>
                </a:solidFill>
              </a:rPr>
              <a:t>Module for gathering and pre-processing license plate images.</a:t>
            </a:r>
          </a:p>
          <a:p>
            <a:r>
              <a:rPr lang="en-IN" sz="2400" b="1" dirty="0">
                <a:solidFill>
                  <a:schemeClr val="bg1"/>
                </a:solidFill>
              </a:rPr>
              <a:t>Model Development:</a:t>
            </a:r>
            <a:r>
              <a:rPr lang="en-IN" sz="2400" dirty="0">
                <a:solidFill>
                  <a:schemeClr val="bg1"/>
                </a:solidFill>
              </a:rPr>
              <a:t> Module for designing and training the CNN model.</a:t>
            </a:r>
          </a:p>
          <a:p>
            <a:r>
              <a:rPr lang="en-IN" sz="2400" dirty="0">
                <a:solidFill>
                  <a:schemeClr val="bg1"/>
                </a:solidFill>
              </a:rPr>
              <a:t> </a:t>
            </a:r>
            <a:r>
              <a:rPr lang="en-IN" sz="2400" b="1" dirty="0">
                <a:solidFill>
                  <a:schemeClr val="bg1"/>
                </a:solidFill>
              </a:rPr>
              <a:t>Integration and Deployment</a:t>
            </a:r>
            <a:r>
              <a:rPr lang="en-IN" sz="2400" dirty="0">
                <a:solidFill>
                  <a:schemeClr val="bg1"/>
                </a:solidFill>
              </a:rPr>
              <a:t>: Module for integrating the trained model into a deployable platform.</a:t>
            </a:r>
          </a:p>
          <a:p>
            <a:r>
              <a:rPr lang="en-IN" sz="2400" b="1" dirty="0">
                <a:solidFill>
                  <a:schemeClr val="bg1"/>
                </a:solidFill>
              </a:rPr>
              <a:t> Evaluation and Testing</a:t>
            </a:r>
            <a:r>
              <a:rPr lang="en-IN" sz="2400" dirty="0">
                <a:solidFill>
                  <a:schemeClr val="bg1"/>
                </a:solidFill>
              </a:rPr>
              <a:t>: Module for evaluating and testing the performance of the system.</a:t>
            </a:r>
          </a:p>
        </p:txBody>
      </p:sp>
    </p:spTree>
    <p:extLst>
      <p:ext uri="{BB962C8B-B14F-4D97-AF65-F5344CB8AC3E}">
        <p14:creationId xmlns:p14="http://schemas.microsoft.com/office/powerpoint/2010/main" val="24499460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FB78A20E-5454-59E8-2A23-A0DF44A1F4E0}"/>
              </a:ext>
            </a:extLst>
          </p:cNvPr>
          <p:cNvGraphicFramePr>
            <a:graphicFrameLocks noGrp="1"/>
          </p:cNvGraphicFramePr>
          <p:nvPr>
            <p:extLst>
              <p:ext uri="{D42A27DB-BD31-4B8C-83A1-F6EECF244321}">
                <p14:modId xmlns:p14="http://schemas.microsoft.com/office/powerpoint/2010/main" val="3007681272"/>
              </p:ext>
            </p:extLst>
          </p:nvPr>
        </p:nvGraphicFramePr>
        <p:xfrm>
          <a:off x="853439" y="1653542"/>
          <a:ext cx="8888437" cy="4215243"/>
        </p:xfrm>
        <a:graphic>
          <a:graphicData uri="http://schemas.openxmlformats.org/drawingml/2006/table">
            <a:tbl>
              <a:tblPr firstRow="1" bandRow="1">
                <a:tableStyleId>{F5AB1C69-6EDB-4FF4-983F-18BD219EF322}</a:tableStyleId>
              </a:tblPr>
              <a:tblGrid>
                <a:gridCol w="4087500">
                  <a:extLst>
                    <a:ext uri="{9D8B030D-6E8A-4147-A177-3AD203B41FA5}">
                      <a16:colId xmlns:a16="http://schemas.microsoft.com/office/drawing/2014/main" val="2414055808"/>
                    </a:ext>
                  </a:extLst>
                </a:gridCol>
                <a:gridCol w="4800937">
                  <a:extLst>
                    <a:ext uri="{9D8B030D-6E8A-4147-A177-3AD203B41FA5}">
                      <a16:colId xmlns:a16="http://schemas.microsoft.com/office/drawing/2014/main" val="3101721014"/>
                    </a:ext>
                  </a:extLst>
                </a:gridCol>
              </a:tblGrid>
              <a:tr h="1014019">
                <a:tc>
                  <a:txBody>
                    <a:bodyPr/>
                    <a:lstStyle/>
                    <a:p>
                      <a:pPr algn="just"/>
                      <a:r>
                        <a:rPr lang="en-IN" dirty="0">
                          <a:solidFill>
                            <a:schemeClr val="bg1"/>
                          </a:solidFill>
                        </a:rPr>
                        <a:t>Hardware device</a:t>
                      </a:r>
                      <a:endParaRPr lang="en-IN" b="1" dirty="0">
                        <a:solidFill>
                          <a:schemeClr val="bg1"/>
                        </a:solidFill>
                      </a:endParaRPr>
                    </a:p>
                  </a:txBody>
                  <a:tcPr/>
                </a:tc>
                <a:tc>
                  <a:txBody>
                    <a:bodyPr/>
                    <a:lstStyle/>
                    <a:p>
                      <a:pPr algn="just"/>
                      <a:r>
                        <a:rPr lang="en-IN" dirty="0">
                          <a:solidFill>
                            <a:schemeClr val="bg1"/>
                          </a:solidFill>
                        </a:rPr>
                        <a:t>Configuration</a:t>
                      </a:r>
                      <a:endParaRPr lang="en-IN" b="1" dirty="0">
                        <a:solidFill>
                          <a:schemeClr val="bg1"/>
                        </a:solidFill>
                      </a:endParaRPr>
                    </a:p>
                  </a:txBody>
                  <a:tcPr/>
                </a:tc>
                <a:extLst>
                  <a:ext uri="{0D108BD9-81ED-4DB2-BD59-A6C34878D82A}">
                    <a16:rowId xmlns:a16="http://schemas.microsoft.com/office/drawing/2014/main" val="232783383"/>
                  </a:ext>
                </a:extLst>
              </a:tr>
              <a:tr h="1064230">
                <a:tc>
                  <a:txBody>
                    <a:bodyPr/>
                    <a:lstStyle/>
                    <a:p>
                      <a:pPr algn="just"/>
                      <a:r>
                        <a:rPr lang="en-IN" dirty="0">
                          <a:solidFill>
                            <a:schemeClr val="bg1"/>
                          </a:solidFill>
                        </a:rPr>
                        <a:t>RAM</a:t>
                      </a:r>
                      <a:endParaRPr lang="en-IN" b="1" dirty="0">
                        <a:solidFill>
                          <a:schemeClr val="bg1"/>
                        </a:solidFill>
                      </a:endParaRPr>
                    </a:p>
                  </a:txBody>
                  <a:tcPr/>
                </a:tc>
                <a:tc>
                  <a:txBody>
                    <a:bodyPr/>
                    <a:lstStyle/>
                    <a:p>
                      <a:pPr algn="just"/>
                      <a:r>
                        <a:rPr lang="en-IN" dirty="0">
                          <a:solidFill>
                            <a:schemeClr val="bg1"/>
                          </a:solidFill>
                        </a:rPr>
                        <a:t>8</a:t>
                      </a:r>
                      <a:r>
                        <a:rPr lang="en-IN" baseline="0" dirty="0">
                          <a:solidFill>
                            <a:schemeClr val="bg1"/>
                          </a:solidFill>
                        </a:rPr>
                        <a:t> GB</a:t>
                      </a:r>
                      <a:endParaRPr lang="en-IN" b="1" dirty="0">
                        <a:solidFill>
                          <a:schemeClr val="bg1"/>
                        </a:solidFill>
                      </a:endParaRPr>
                    </a:p>
                  </a:txBody>
                  <a:tcPr/>
                </a:tc>
                <a:extLst>
                  <a:ext uri="{0D108BD9-81ED-4DB2-BD59-A6C34878D82A}">
                    <a16:rowId xmlns:a16="http://schemas.microsoft.com/office/drawing/2014/main" val="34700957"/>
                  </a:ext>
                </a:extLst>
              </a:tr>
              <a:tr h="1064230">
                <a:tc>
                  <a:txBody>
                    <a:bodyPr/>
                    <a:lstStyle/>
                    <a:p>
                      <a:pPr algn="just"/>
                      <a:r>
                        <a:rPr lang="en-IN" dirty="0">
                          <a:solidFill>
                            <a:schemeClr val="bg1"/>
                          </a:solidFill>
                        </a:rPr>
                        <a:t>Hard Disk</a:t>
                      </a:r>
                      <a:endParaRPr lang="en-IN" b="1" dirty="0">
                        <a:solidFill>
                          <a:schemeClr val="bg1"/>
                        </a:solidFill>
                      </a:endParaRPr>
                    </a:p>
                  </a:txBody>
                  <a:tcPr/>
                </a:tc>
                <a:tc>
                  <a:txBody>
                    <a:bodyPr/>
                    <a:lstStyle/>
                    <a:p>
                      <a:pPr algn="just"/>
                      <a:r>
                        <a:rPr lang="en-IN" dirty="0">
                          <a:solidFill>
                            <a:schemeClr val="bg1"/>
                          </a:solidFill>
                        </a:rPr>
                        <a:t>1</a:t>
                      </a:r>
                      <a:r>
                        <a:rPr lang="en-IN" baseline="0" dirty="0">
                          <a:solidFill>
                            <a:schemeClr val="bg1"/>
                          </a:solidFill>
                        </a:rPr>
                        <a:t>00GB</a:t>
                      </a:r>
                      <a:endParaRPr lang="en-IN" b="1" dirty="0">
                        <a:solidFill>
                          <a:schemeClr val="bg1"/>
                        </a:solidFill>
                      </a:endParaRPr>
                    </a:p>
                  </a:txBody>
                  <a:tcPr/>
                </a:tc>
                <a:extLst>
                  <a:ext uri="{0D108BD9-81ED-4DB2-BD59-A6C34878D82A}">
                    <a16:rowId xmlns:a16="http://schemas.microsoft.com/office/drawing/2014/main" val="589241294"/>
                  </a:ext>
                </a:extLst>
              </a:tr>
              <a:tr h="1072764">
                <a:tc>
                  <a:txBody>
                    <a:bodyPr/>
                    <a:lstStyle/>
                    <a:p>
                      <a:pPr algn="just"/>
                      <a:r>
                        <a:rPr lang="en-IN" dirty="0">
                          <a:solidFill>
                            <a:schemeClr val="bg1"/>
                          </a:solidFill>
                        </a:rPr>
                        <a:t>Processor</a:t>
                      </a:r>
                      <a:endParaRPr lang="en-IN" b="1" dirty="0">
                        <a:solidFill>
                          <a:schemeClr val="bg1"/>
                        </a:solidFill>
                      </a:endParaRPr>
                    </a:p>
                  </a:txBody>
                  <a:tcPr/>
                </a:tc>
                <a:tc>
                  <a:txBody>
                    <a:bodyPr/>
                    <a:lstStyle/>
                    <a:p>
                      <a:pPr algn="just"/>
                      <a:r>
                        <a:rPr lang="en-IN" sz="1800" kern="1200" dirty="0">
                          <a:solidFill>
                            <a:schemeClr val="bg1"/>
                          </a:solidFill>
                          <a:effectLst/>
                        </a:rPr>
                        <a:t>Intel Core i5 </a:t>
                      </a:r>
                      <a:endParaRPr lang="en-IN" b="1" dirty="0">
                        <a:solidFill>
                          <a:schemeClr val="bg1"/>
                        </a:solidFill>
                      </a:endParaRPr>
                    </a:p>
                  </a:txBody>
                  <a:tcPr/>
                </a:tc>
                <a:extLst>
                  <a:ext uri="{0D108BD9-81ED-4DB2-BD59-A6C34878D82A}">
                    <a16:rowId xmlns:a16="http://schemas.microsoft.com/office/drawing/2014/main" val="3400122576"/>
                  </a:ext>
                </a:extLst>
              </a:tr>
            </a:tbl>
          </a:graphicData>
        </a:graphic>
      </p:graphicFrame>
      <p:sp>
        <p:nvSpPr>
          <p:cNvPr id="4" name="Title 1">
            <a:extLst>
              <a:ext uri="{FF2B5EF4-FFF2-40B4-BE49-F238E27FC236}">
                <a16:creationId xmlns:a16="http://schemas.microsoft.com/office/drawing/2014/main" id="{E251F3D8-0C0E-A9A7-D03F-FA66E63188D1}"/>
              </a:ext>
            </a:extLst>
          </p:cNvPr>
          <p:cNvSpPr txBox="1">
            <a:spLocks/>
          </p:cNvSpPr>
          <p:nvPr/>
        </p:nvSpPr>
        <p:spPr>
          <a:xfrm>
            <a:off x="521683" y="235505"/>
            <a:ext cx="111896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u="sng" dirty="0">
                <a:solidFill>
                  <a:schemeClr val="tx2">
                    <a:lumMod val="10000"/>
                  </a:schemeClr>
                </a:solidFill>
              </a:rPr>
              <a:t>MINIMUM</a:t>
            </a:r>
            <a:r>
              <a:rPr lang="en-IN" dirty="0">
                <a:solidFill>
                  <a:schemeClr val="tx2">
                    <a:lumMod val="10000"/>
                  </a:schemeClr>
                </a:solidFill>
              </a:rPr>
              <a:t> </a:t>
            </a:r>
            <a:r>
              <a:rPr lang="en-IN" b="1" u="sng" dirty="0">
                <a:solidFill>
                  <a:schemeClr val="tx2">
                    <a:lumMod val="10000"/>
                  </a:schemeClr>
                </a:solidFill>
              </a:rPr>
              <a:t>SYSTEM</a:t>
            </a:r>
            <a:r>
              <a:rPr lang="en-IN" dirty="0">
                <a:solidFill>
                  <a:schemeClr val="tx2">
                    <a:lumMod val="10000"/>
                  </a:schemeClr>
                </a:solidFill>
              </a:rPr>
              <a:t> </a:t>
            </a:r>
            <a:r>
              <a:rPr lang="en-IN" b="1" u="sng" dirty="0">
                <a:solidFill>
                  <a:schemeClr val="tx2">
                    <a:lumMod val="10000"/>
                  </a:schemeClr>
                </a:solidFill>
              </a:rPr>
              <a:t>REQUIREMENTS</a:t>
            </a:r>
            <a:r>
              <a:rPr lang="en-IN" dirty="0">
                <a:solidFill>
                  <a:schemeClr val="tx2">
                    <a:lumMod val="10000"/>
                  </a:schemeClr>
                </a:solidFill>
              </a:rPr>
              <a:t> : </a:t>
            </a:r>
          </a:p>
        </p:txBody>
      </p:sp>
    </p:spTree>
    <p:extLst>
      <p:ext uri="{BB962C8B-B14F-4D97-AF65-F5344CB8AC3E}">
        <p14:creationId xmlns:p14="http://schemas.microsoft.com/office/powerpoint/2010/main" val="1481514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937847"/>
          </a:xfrm>
        </p:spPr>
        <p:txBody>
          <a:bodyPr/>
          <a:lstStyle/>
          <a:p>
            <a:r>
              <a:rPr lang="en-IN" dirty="0">
                <a:solidFill>
                  <a:schemeClr val="bg1"/>
                </a:solidFill>
              </a:rPr>
              <a:t>References:</a:t>
            </a:r>
            <a:endParaRPr lang="en-IN" b="1" dirty="0">
              <a:solidFill>
                <a:schemeClr val="bg1"/>
              </a:solidFill>
            </a:endParaRPr>
          </a:p>
        </p:txBody>
      </p:sp>
      <p:sp>
        <p:nvSpPr>
          <p:cNvPr id="3" name="Content Placeholder 2"/>
          <p:cNvSpPr>
            <a:spLocks noGrp="1"/>
          </p:cNvSpPr>
          <p:nvPr>
            <p:ph idx="1"/>
          </p:nvPr>
        </p:nvSpPr>
        <p:spPr>
          <a:xfrm>
            <a:off x="913795" y="1547447"/>
            <a:ext cx="10353762" cy="5046784"/>
          </a:xfrm>
        </p:spPr>
        <p:txBody>
          <a:bodyPr>
            <a:normAutofit/>
          </a:bodyPr>
          <a:lstStyle/>
          <a:p>
            <a:r>
              <a:rPr lang="en-IN" dirty="0">
                <a:solidFill>
                  <a:schemeClr val="bg1"/>
                </a:solidFill>
              </a:rPr>
              <a:t>[1] X. </a:t>
            </a:r>
            <a:r>
              <a:rPr lang="en-IN" dirty="0" err="1">
                <a:solidFill>
                  <a:schemeClr val="bg1"/>
                </a:solidFill>
              </a:rPr>
              <a:t>Ascar</a:t>
            </a:r>
            <a:r>
              <a:rPr lang="en-IN" dirty="0">
                <a:solidFill>
                  <a:schemeClr val="bg1"/>
                </a:solidFill>
              </a:rPr>
              <a:t> </a:t>
            </a:r>
            <a:r>
              <a:rPr lang="en-IN" dirty="0" err="1">
                <a:solidFill>
                  <a:schemeClr val="bg1"/>
                </a:solidFill>
              </a:rPr>
              <a:t>Davix</a:t>
            </a:r>
            <a:r>
              <a:rPr lang="en-IN" dirty="0">
                <a:solidFill>
                  <a:schemeClr val="bg1"/>
                </a:solidFill>
              </a:rPr>
              <a:t>, C. </a:t>
            </a:r>
            <a:r>
              <a:rPr lang="en-IN" dirty="0" err="1">
                <a:solidFill>
                  <a:schemeClr val="bg1"/>
                </a:solidFill>
              </a:rPr>
              <a:t>Seldev</a:t>
            </a:r>
            <a:r>
              <a:rPr lang="en-IN" dirty="0">
                <a:solidFill>
                  <a:schemeClr val="bg1"/>
                </a:solidFill>
              </a:rPr>
              <a:t> Christopher, D. Judson, Detection of the vehicle License Plate using a kernel density with default search radius algorithm filter, in: International Journal of Light and Electron Optics, </a:t>
            </a:r>
            <a:r>
              <a:rPr lang="en-IN" dirty="0" err="1">
                <a:solidFill>
                  <a:schemeClr val="bg1"/>
                </a:solidFill>
              </a:rPr>
              <a:t>Optik</a:t>
            </a:r>
            <a:r>
              <a:rPr lang="en-IN" dirty="0">
                <a:solidFill>
                  <a:schemeClr val="bg1"/>
                </a:solidFill>
              </a:rPr>
              <a:t>, Elsevier, 2018, pp. 1–8, 2020</a:t>
            </a:r>
          </a:p>
          <a:p>
            <a:r>
              <a:rPr lang="en-IN" dirty="0">
                <a:solidFill>
                  <a:schemeClr val="bg1"/>
                </a:solidFill>
              </a:rPr>
              <a:t>P. Ravi Kiran Varma, </a:t>
            </a:r>
            <a:r>
              <a:rPr lang="en-IN" dirty="0" err="1">
                <a:solidFill>
                  <a:schemeClr val="bg1"/>
                </a:solidFill>
              </a:rPr>
              <a:t>Srikanth</a:t>
            </a:r>
            <a:r>
              <a:rPr lang="en-IN" dirty="0">
                <a:solidFill>
                  <a:schemeClr val="bg1"/>
                </a:solidFill>
              </a:rPr>
              <a:t> </a:t>
            </a:r>
            <a:r>
              <a:rPr lang="en-IN" dirty="0" err="1">
                <a:solidFill>
                  <a:schemeClr val="bg1"/>
                </a:solidFill>
              </a:rPr>
              <a:t>Ganta</a:t>
            </a:r>
            <a:r>
              <a:rPr lang="en-IN" dirty="0">
                <a:solidFill>
                  <a:schemeClr val="bg1"/>
                </a:solidFill>
              </a:rPr>
              <a:t>, B. Hari Krishna, S.V.S.R.K. Praveen, A novel method for Indian vehicle registration Number Plate Detection and recognition using image processing techniques detection and recognition using image processing techniques, in: International Conference on Computational Intelligence and Data Science (ICCIDS 2019) vol. 167, Elsevier, Procedia Computer Science, 2020, pp. 2623–2633. </a:t>
            </a:r>
          </a:p>
          <a:p>
            <a:r>
              <a:rPr lang="en-GB" dirty="0">
                <a:solidFill>
                  <a:schemeClr val="bg1"/>
                </a:solidFill>
              </a:rPr>
              <a:t>M.A. </a:t>
            </a:r>
            <a:r>
              <a:rPr lang="en-GB" dirty="0" err="1">
                <a:solidFill>
                  <a:schemeClr val="bg1"/>
                </a:solidFill>
              </a:rPr>
              <a:t>Jawale</a:t>
            </a:r>
            <a:r>
              <a:rPr lang="en-GB" dirty="0">
                <a:solidFill>
                  <a:schemeClr val="bg1"/>
                </a:solidFill>
              </a:rPr>
              <a:t> a , P. William a,* , A.B. </a:t>
            </a:r>
            <a:r>
              <a:rPr lang="en-GB" dirty="0" err="1">
                <a:solidFill>
                  <a:schemeClr val="bg1"/>
                </a:solidFill>
              </a:rPr>
              <a:t>Pawar</a:t>
            </a:r>
            <a:r>
              <a:rPr lang="en-GB" dirty="0">
                <a:solidFill>
                  <a:schemeClr val="bg1"/>
                </a:solidFill>
              </a:rPr>
              <a:t> b , Nikhil </a:t>
            </a:r>
            <a:r>
              <a:rPr lang="en-GB" dirty="0" err="1">
                <a:solidFill>
                  <a:schemeClr val="bg1"/>
                </a:solidFill>
              </a:rPr>
              <a:t>Marriwala</a:t>
            </a:r>
            <a:r>
              <a:rPr lang="en-GB" dirty="0">
                <a:solidFill>
                  <a:schemeClr val="bg1"/>
                </a:solidFill>
              </a:rPr>
              <a:t> Implementation of number plate detection system for vehicle registration using IOT and recognition using CNN</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314253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71,486 Question Answer Stock Photos - Free &amp; Royalty-Free Stock Photos from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54" y="204396"/>
            <a:ext cx="11535507" cy="653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3072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7877" y="1512277"/>
            <a:ext cx="10665069" cy="4123591"/>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125716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5.imimg.com/data5/SELLER/Default/2021/4/JR/GL/UE/7931413/automatic-number-plate-recogni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90" y="650630"/>
            <a:ext cx="1057275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8175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432" y="184638"/>
            <a:ext cx="4193930" cy="879231"/>
          </a:xfrm>
        </p:spPr>
        <p:txBody>
          <a:bodyPr>
            <a:normAutofit/>
          </a:bodyPr>
          <a:lstStyle/>
          <a:p>
            <a:r>
              <a:rPr lang="en-IN" sz="4000" b="1" dirty="0">
                <a:solidFill>
                  <a:schemeClr val="bg1"/>
                </a:solidFill>
              </a:rPr>
              <a:t>Abstract:</a:t>
            </a:r>
          </a:p>
        </p:txBody>
      </p:sp>
      <p:sp>
        <p:nvSpPr>
          <p:cNvPr id="3" name="Subtitle 2"/>
          <p:cNvSpPr>
            <a:spLocks noGrp="1"/>
          </p:cNvSpPr>
          <p:nvPr>
            <p:ph type="subTitle" idx="1"/>
          </p:nvPr>
        </p:nvSpPr>
        <p:spPr>
          <a:xfrm>
            <a:off x="193432" y="1178170"/>
            <a:ext cx="10877308" cy="5558532"/>
          </a:xfrm>
        </p:spPr>
        <p:txBody>
          <a:bodyPr>
            <a:normAutofit/>
          </a:bodyPr>
          <a:lstStyle/>
          <a:p>
            <a:pPr algn="just"/>
            <a:r>
              <a:rPr lang="en-GB" b="1" dirty="0">
                <a:solidFill>
                  <a:schemeClr val="bg1"/>
                </a:solidFill>
              </a:rPr>
              <a:t>Project Aim: </a:t>
            </a:r>
            <a:r>
              <a:rPr lang="en-GB" dirty="0">
                <a:solidFill>
                  <a:schemeClr val="bg1"/>
                </a:solidFill>
              </a:rPr>
              <a:t>Develop a Convolutional Neural Network (CNN) model for license plate number recognition.</a:t>
            </a:r>
          </a:p>
          <a:p>
            <a:pPr algn="just"/>
            <a:r>
              <a:rPr lang="en-GB" b="1" dirty="0">
                <a:solidFill>
                  <a:schemeClr val="bg1"/>
                </a:solidFill>
              </a:rPr>
              <a:t>Technology: </a:t>
            </a:r>
            <a:r>
              <a:rPr lang="en-GB" dirty="0">
                <a:solidFill>
                  <a:schemeClr val="bg1"/>
                </a:solidFill>
              </a:rPr>
              <a:t>Utilize deep learning techniques.</a:t>
            </a:r>
          </a:p>
          <a:p>
            <a:pPr algn="just"/>
            <a:r>
              <a:rPr lang="en-GB" b="1" dirty="0">
                <a:solidFill>
                  <a:schemeClr val="bg1"/>
                </a:solidFill>
              </a:rPr>
              <a:t>Objective</a:t>
            </a:r>
            <a:r>
              <a:rPr lang="en-GB" dirty="0">
                <a:solidFill>
                  <a:schemeClr val="bg1"/>
                </a:solidFill>
              </a:rPr>
              <a:t>: Create a robust system for accurate detection and recognition of license plate numbers from images.</a:t>
            </a:r>
          </a:p>
          <a:p>
            <a:pPr algn="just"/>
            <a:r>
              <a:rPr lang="en-GB" b="1" dirty="0">
                <a:solidFill>
                  <a:schemeClr val="bg1"/>
                </a:solidFill>
              </a:rPr>
              <a:t>Target Users:</a:t>
            </a:r>
          </a:p>
          <a:p>
            <a:pPr marL="800100" lvl="1" indent="-342900" algn="l">
              <a:buFont typeface="Arial" panose="020B0604020202020204" pitchFamily="34" charset="0"/>
              <a:buChar char="•"/>
            </a:pPr>
            <a:r>
              <a:rPr lang="en-GB" dirty="0">
                <a:solidFill>
                  <a:schemeClr val="bg1"/>
                </a:solidFill>
              </a:rPr>
              <a:t>Law enforcement agencies</a:t>
            </a:r>
          </a:p>
          <a:p>
            <a:pPr marL="800100" lvl="1" indent="-342900" algn="l">
              <a:buFont typeface="Arial" panose="020B0604020202020204" pitchFamily="34" charset="0"/>
              <a:buChar char="•"/>
            </a:pPr>
            <a:r>
              <a:rPr lang="en-GB" dirty="0">
                <a:solidFill>
                  <a:schemeClr val="bg1"/>
                </a:solidFill>
              </a:rPr>
              <a:t>Parking management systems</a:t>
            </a:r>
          </a:p>
          <a:p>
            <a:pPr marL="800100" lvl="1" indent="-342900" algn="l">
              <a:buFont typeface="Arial" panose="020B0604020202020204" pitchFamily="34" charset="0"/>
              <a:buChar char="•"/>
            </a:pPr>
            <a:r>
              <a:rPr lang="en-GB" dirty="0">
                <a:solidFill>
                  <a:schemeClr val="bg1"/>
                </a:solidFill>
              </a:rPr>
              <a:t>Toll Collection and Access Control</a:t>
            </a:r>
          </a:p>
          <a:p>
            <a:pPr lvl="1" algn="l"/>
            <a:endParaRPr lang="en-GB" dirty="0">
              <a:solidFill>
                <a:schemeClr val="bg1"/>
              </a:solidFill>
            </a:endParaRPr>
          </a:p>
          <a:p>
            <a:pPr lvl="1" algn="l"/>
            <a:endParaRPr lang="en-IN" dirty="0">
              <a:solidFill>
                <a:schemeClr val="bg1"/>
              </a:solidFill>
            </a:endParaRPr>
          </a:p>
        </p:txBody>
      </p:sp>
      <p:pic>
        <p:nvPicPr>
          <p:cNvPr id="7" name="Picture 6">
            <a:extLst>
              <a:ext uri="{FF2B5EF4-FFF2-40B4-BE49-F238E27FC236}">
                <a16:creationId xmlns:a16="http://schemas.microsoft.com/office/drawing/2014/main" id="{FEF0B566-71EF-9254-DC45-A4BDF8860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191" y="3773719"/>
            <a:ext cx="6344668" cy="224426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828174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508" y="202223"/>
            <a:ext cx="10638692" cy="852854"/>
          </a:xfrm>
        </p:spPr>
        <p:txBody>
          <a:bodyPr>
            <a:noAutofit/>
          </a:bodyPr>
          <a:lstStyle/>
          <a:p>
            <a:pPr algn="just"/>
            <a:r>
              <a:rPr lang="en-GB" sz="3600" b="1" dirty="0">
                <a:solidFill>
                  <a:schemeClr val="bg1"/>
                </a:solidFill>
              </a:rPr>
              <a:t>Background Knowledge of the Project and Topic</a:t>
            </a:r>
            <a:r>
              <a:rPr lang="en-GB" sz="3200" b="1" dirty="0">
                <a:solidFill>
                  <a:schemeClr val="bg1"/>
                </a:solidFill>
              </a:rPr>
              <a:t>:</a:t>
            </a:r>
            <a:endParaRPr lang="en-IN" sz="3200" b="1" dirty="0">
              <a:solidFill>
                <a:schemeClr val="bg1"/>
              </a:solidFill>
            </a:endParaRPr>
          </a:p>
        </p:txBody>
      </p:sp>
      <p:sp>
        <p:nvSpPr>
          <p:cNvPr id="3" name="Subtitle 2"/>
          <p:cNvSpPr>
            <a:spLocks noGrp="1"/>
          </p:cNvSpPr>
          <p:nvPr>
            <p:ph type="subTitle" idx="1"/>
          </p:nvPr>
        </p:nvSpPr>
        <p:spPr>
          <a:xfrm>
            <a:off x="193431" y="1248507"/>
            <a:ext cx="10474569" cy="5363307"/>
          </a:xfrm>
        </p:spPr>
        <p:txBody>
          <a:bodyPr>
            <a:normAutofit fontScale="92500" lnSpcReduction="20000"/>
          </a:bodyPr>
          <a:lstStyle/>
          <a:p>
            <a:pPr marL="342900" indent="-342900" algn="just">
              <a:buFont typeface="Arial" panose="020B0604020202020204" pitchFamily="34" charset="0"/>
              <a:buChar char="•"/>
            </a:pPr>
            <a:r>
              <a:rPr lang="en-IN" b="1" dirty="0">
                <a:solidFill>
                  <a:schemeClr val="bg1"/>
                </a:solidFill>
              </a:rPr>
              <a:t>License Plate Recognition (LPR) Systems</a:t>
            </a:r>
            <a:r>
              <a:rPr lang="en-IN" dirty="0">
                <a:solidFill>
                  <a:schemeClr val="bg1"/>
                </a:solidFill>
              </a:rPr>
              <a:t>:</a:t>
            </a:r>
            <a:r>
              <a:rPr lang="en-GB" sz="2000" dirty="0">
                <a:solidFill>
                  <a:schemeClr val="bg1"/>
                </a:solidFill>
              </a:rPr>
              <a:t>LPR systems are used globally in various applications such as traffic management, toll collection, parking access control, and law enforcement. These systems automate the process of recognizing vehicle license plates, enhancing efficiency and accuracy compared to manual methods</a:t>
            </a:r>
          </a:p>
          <a:p>
            <a:pPr marL="342900" indent="-342900" algn="just">
              <a:buFont typeface="Arial" panose="020B0604020202020204" pitchFamily="34" charset="0"/>
              <a:buChar char="•"/>
            </a:pPr>
            <a:r>
              <a:rPr lang="en-IN" b="1" dirty="0">
                <a:solidFill>
                  <a:schemeClr val="bg1"/>
                </a:solidFill>
              </a:rPr>
              <a:t>Convolutional Neural Networks (CNNs)</a:t>
            </a:r>
            <a:r>
              <a:rPr lang="en-IN" dirty="0">
                <a:solidFill>
                  <a:schemeClr val="bg1"/>
                </a:solidFill>
              </a:rPr>
              <a:t>:</a:t>
            </a:r>
            <a:r>
              <a:rPr lang="en-GB" sz="2000" dirty="0">
                <a:solidFill>
                  <a:schemeClr val="bg1"/>
                </a:solidFill>
              </a:rPr>
              <a:t>CNNs are a class of deep learning algorithms specifically designed for image recognition and processing. They are highly effective in detecting and recognizing patterns in images, making them suitable for tasks such as license plate recognition</a:t>
            </a:r>
            <a:r>
              <a:rPr lang="en-GB" dirty="0">
                <a:solidFill>
                  <a:schemeClr val="bg1"/>
                </a:solidFill>
              </a:rPr>
              <a:t>.</a:t>
            </a:r>
          </a:p>
          <a:p>
            <a:pPr marL="342900" indent="-342900" algn="just">
              <a:buFont typeface="Arial" panose="020B0604020202020204" pitchFamily="34" charset="0"/>
              <a:buChar char="•"/>
            </a:pPr>
            <a:r>
              <a:rPr lang="en-IN" b="1" dirty="0">
                <a:solidFill>
                  <a:schemeClr val="bg1"/>
                </a:solidFill>
              </a:rPr>
              <a:t>Deep Learning Techniques</a:t>
            </a:r>
            <a:r>
              <a:rPr lang="en-IN" dirty="0">
                <a:solidFill>
                  <a:schemeClr val="bg1"/>
                </a:solidFill>
              </a:rPr>
              <a:t>: </a:t>
            </a:r>
            <a:r>
              <a:rPr lang="en-GB" sz="2000" dirty="0">
                <a:solidFill>
                  <a:schemeClr val="bg1"/>
                </a:solidFill>
              </a:rPr>
              <a:t>Deep learning involves training neural networks with multiple layers to perform complex tasks. In the context of LPR, deep learning models can learn to identify license plate numbers from vast amounts of image data, improving recognition accuracy over time.</a:t>
            </a:r>
          </a:p>
          <a:p>
            <a:pPr marL="342900" indent="-342900" algn="just">
              <a:buFont typeface="Arial" panose="020B0604020202020204" pitchFamily="34" charset="0"/>
              <a:buChar char="•"/>
            </a:pPr>
            <a:r>
              <a:rPr lang="en-IN" b="1" dirty="0">
                <a:solidFill>
                  <a:schemeClr val="bg1"/>
                </a:solidFill>
              </a:rPr>
              <a:t>Challenges in LPR</a:t>
            </a:r>
            <a:r>
              <a:rPr lang="en-IN" dirty="0">
                <a:solidFill>
                  <a:schemeClr val="bg1"/>
                </a:solidFill>
              </a:rPr>
              <a:t>:</a:t>
            </a:r>
            <a:r>
              <a:rPr lang="en-IN" sz="2000" dirty="0">
                <a:solidFill>
                  <a:schemeClr val="bg1"/>
                </a:solidFill>
              </a:rPr>
              <a:t> R</a:t>
            </a:r>
            <a:r>
              <a:rPr lang="en-GB" sz="2000" dirty="0" err="1">
                <a:solidFill>
                  <a:schemeClr val="bg1"/>
                </a:solidFill>
              </a:rPr>
              <a:t>ecognizing</a:t>
            </a:r>
            <a:r>
              <a:rPr lang="en-GB" sz="2000" dirty="0">
                <a:solidFill>
                  <a:schemeClr val="bg1"/>
                </a:solidFill>
              </a:rPr>
              <a:t> license plates accurately can be challenging due to varying lighting conditions, plate angles, occlusions, and different plate designs. A robust CNN model can address these challenges by learning from diverse image datasets.</a:t>
            </a:r>
          </a:p>
          <a:p>
            <a:pPr algn="just"/>
            <a:endParaRPr lang="en-IN" sz="2000" dirty="0">
              <a:solidFill>
                <a:schemeClr val="bg1"/>
              </a:solidFill>
            </a:endParaRPr>
          </a:p>
          <a:p>
            <a:pPr algn="just"/>
            <a:endParaRPr lang="en-IN" sz="2000" dirty="0">
              <a:solidFill>
                <a:schemeClr val="bg1"/>
              </a:solidFill>
            </a:endParaRPr>
          </a:p>
        </p:txBody>
      </p:sp>
    </p:spTree>
    <p:extLst>
      <p:ext uri="{BB962C8B-B14F-4D97-AF65-F5344CB8AC3E}">
        <p14:creationId xmlns:p14="http://schemas.microsoft.com/office/powerpoint/2010/main" val="16660596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6523" y="654221"/>
            <a:ext cx="11544300" cy="5605902"/>
          </a:xfrm>
          <a:prstGeom prst="rect">
            <a:avLst/>
          </a:prstGeom>
        </p:spPr>
      </p:pic>
    </p:spTree>
    <p:extLst>
      <p:ext uri="{BB962C8B-B14F-4D97-AF65-F5344CB8AC3E}">
        <p14:creationId xmlns:p14="http://schemas.microsoft.com/office/powerpoint/2010/main" val="861007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846" y="386863"/>
            <a:ext cx="7763608" cy="1002322"/>
          </a:xfrm>
        </p:spPr>
        <p:txBody>
          <a:bodyPr>
            <a:normAutofit/>
          </a:bodyPr>
          <a:lstStyle/>
          <a:p>
            <a:r>
              <a:rPr lang="en-US" sz="4800" b="1" dirty="0">
                <a:solidFill>
                  <a:schemeClr val="bg1"/>
                </a:solidFill>
              </a:rPr>
              <a:t>LITERATURE SURVEY:</a:t>
            </a:r>
            <a:endParaRPr lang="en-IN" sz="4800" dirty="0">
              <a:solidFill>
                <a:schemeClr val="bg1"/>
              </a:solidFill>
            </a:endParaRPr>
          </a:p>
        </p:txBody>
      </p:sp>
      <p:sp>
        <p:nvSpPr>
          <p:cNvPr id="3" name="Subtitle 2"/>
          <p:cNvSpPr>
            <a:spLocks noGrp="1"/>
          </p:cNvSpPr>
          <p:nvPr>
            <p:ph type="subTitle" idx="1"/>
          </p:nvPr>
        </p:nvSpPr>
        <p:spPr>
          <a:xfrm>
            <a:off x="430824" y="1389185"/>
            <a:ext cx="10395438" cy="4835768"/>
          </a:xfrm>
        </p:spPr>
        <p:txBody>
          <a:bodyPr>
            <a:normAutofit fontScale="85000" lnSpcReduction="10000"/>
          </a:bodyPr>
          <a:lstStyle/>
          <a:p>
            <a:pPr marL="342900" indent="-342900" algn="just">
              <a:buFont typeface="Arial" panose="020B0604020202020204" pitchFamily="34" charset="0"/>
              <a:buChar char="•"/>
            </a:pPr>
            <a:r>
              <a:rPr lang="en-GB" b="1" dirty="0">
                <a:solidFill>
                  <a:schemeClr val="bg1"/>
                </a:solidFill>
              </a:rPr>
              <a:t>Prevalence and Applications</a:t>
            </a:r>
            <a:r>
              <a:rPr lang="en-GB" dirty="0">
                <a:solidFill>
                  <a:schemeClr val="bg1"/>
                </a:solidFill>
              </a:rPr>
              <a:t>: License Plate Recognition (LPR) systems are widely used in law enforcement, traffic management, and parking systems.</a:t>
            </a:r>
          </a:p>
          <a:p>
            <a:pPr marL="342900" indent="-342900" algn="just">
              <a:buFont typeface="Arial" panose="020B0604020202020204" pitchFamily="34" charset="0"/>
              <a:buChar char="•"/>
            </a:pPr>
            <a:r>
              <a:rPr lang="en-GB" b="1" dirty="0">
                <a:solidFill>
                  <a:schemeClr val="bg1"/>
                </a:solidFill>
              </a:rPr>
              <a:t>Early LPR Systems</a:t>
            </a:r>
            <a:r>
              <a:rPr lang="en-GB" dirty="0">
                <a:solidFill>
                  <a:schemeClr val="bg1"/>
                </a:solidFill>
              </a:rPr>
              <a:t>: Initially relied on traditional image processing techniques like edge detection, morphological operations, and template matching, which struggled with varying lighting, occlusions, and plate formats.</a:t>
            </a:r>
          </a:p>
          <a:p>
            <a:pPr marL="342900" indent="-342900" algn="just">
              <a:buFont typeface="Arial" panose="020B0604020202020204" pitchFamily="34" charset="0"/>
              <a:buChar char="•"/>
            </a:pPr>
            <a:r>
              <a:rPr lang="en-GB" b="1" dirty="0">
                <a:solidFill>
                  <a:schemeClr val="bg1"/>
                </a:solidFill>
              </a:rPr>
              <a:t>Machine Learning Advancements</a:t>
            </a:r>
            <a:r>
              <a:rPr lang="en-GB" dirty="0">
                <a:solidFill>
                  <a:schemeClr val="bg1"/>
                </a:solidFill>
              </a:rPr>
              <a:t>: The advent of machine learning introduced classifiers like Support Vector Machines (SVM) and K-Nearest </a:t>
            </a:r>
            <a:r>
              <a:rPr lang="en-GB" dirty="0" err="1">
                <a:solidFill>
                  <a:schemeClr val="bg1"/>
                </a:solidFill>
              </a:rPr>
              <a:t>Neighbors</a:t>
            </a:r>
            <a:r>
              <a:rPr lang="en-GB" dirty="0">
                <a:solidFill>
                  <a:schemeClr val="bg1"/>
                </a:solidFill>
              </a:rPr>
              <a:t> (KNN) for character recognition, though their performance was limited by feature extraction quality.</a:t>
            </a:r>
          </a:p>
          <a:p>
            <a:pPr marL="342900" indent="-342900" algn="just">
              <a:buFont typeface="Arial" panose="020B0604020202020204" pitchFamily="34" charset="0"/>
              <a:buChar char="•"/>
            </a:pPr>
            <a:r>
              <a:rPr lang="en-GB" b="1" dirty="0">
                <a:solidFill>
                  <a:schemeClr val="bg1"/>
                </a:solidFill>
              </a:rPr>
              <a:t>Revolution with CNNs</a:t>
            </a:r>
            <a:r>
              <a:rPr lang="en-GB" dirty="0">
                <a:solidFill>
                  <a:schemeClr val="bg1"/>
                </a:solidFill>
              </a:rPr>
              <a:t>: Convolutional Neural Networks (CNNs) have transformed LPR systems by automating feature extraction and improving recognition accuracy, making them robust against variations in lighting, angles, and occlusions</a:t>
            </a:r>
          </a:p>
          <a:p>
            <a:pPr marL="342900" indent="-342900" algn="just">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13137655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0823"/>
            <a:ext cx="10515600" cy="5746140"/>
          </a:xfrm>
        </p:spPr>
        <p:txBody>
          <a:bodyPr/>
          <a:lstStyle/>
          <a:p>
            <a:r>
              <a:rPr lang="en-GB" b="1" dirty="0">
                <a:solidFill>
                  <a:schemeClr val="bg1"/>
                </a:solidFill>
              </a:rPr>
              <a:t>Superior Performance</a:t>
            </a:r>
            <a:r>
              <a:rPr lang="en-GB" dirty="0">
                <a:solidFill>
                  <a:schemeClr val="bg1"/>
                </a:solidFill>
              </a:rPr>
              <a:t>: Studies indicate that CNNs, trained on extensive and diverse datasets, outperform traditional methods and earlier machine learning models in detection and recognition tasks.</a:t>
            </a:r>
          </a:p>
          <a:p>
            <a:r>
              <a:rPr lang="en-GB" b="1" dirty="0">
                <a:solidFill>
                  <a:schemeClr val="bg1"/>
                </a:solidFill>
              </a:rPr>
              <a:t>Deep Learning Frameworks</a:t>
            </a:r>
            <a:r>
              <a:rPr lang="en-GB" dirty="0">
                <a:solidFill>
                  <a:schemeClr val="bg1"/>
                </a:solidFill>
              </a:rPr>
              <a:t>: The use of frameworks like </a:t>
            </a:r>
            <a:r>
              <a:rPr lang="en-GB" dirty="0" err="1">
                <a:solidFill>
                  <a:schemeClr val="bg1"/>
                </a:solidFill>
              </a:rPr>
              <a:t>TensorFlow</a:t>
            </a:r>
            <a:r>
              <a:rPr lang="en-GB" dirty="0">
                <a:solidFill>
                  <a:schemeClr val="bg1"/>
                </a:solidFill>
              </a:rPr>
              <a:t> and </a:t>
            </a:r>
            <a:r>
              <a:rPr lang="en-GB" dirty="0" err="1">
                <a:solidFill>
                  <a:schemeClr val="bg1"/>
                </a:solidFill>
              </a:rPr>
              <a:t>PyTorch</a:t>
            </a:r>
            <a:r>
              <a:rPr lang="en-GB" dirty="0">
                <a:solidFill>
                  <a:schemeClr val="bg1"/>
                </a:solidFill>
              </a:rPr>
              <a:t> has enabled the development of sophisticated LPR systems, offering tools for model training, optimization, and deployment, leading to efficient and scalable end-to-end solutions</a:t>
            </a:r>
            <a:endParaRPr lang="en-IN" dirty="0">
              <a:solidFill>
                <a:schemeClr val="bg1"/>
              </a:solidFill>
            </a:endParaRPr>
          </a:p>
        </p:txBody>
      </p:sp>
      <p:pic>
        <p:nvPicPr>
          <p:cNvPr id="4" name="Picture 3">
            <a:extLst>
              <a:ext uri="{FF2B5EF4-FFF2-40B4-BE49-F238E27FC236}">
                <a16:creationId xmlns:a16="http://schemas.microsoft.com/office/drawing/2014/main" id="{03DDE800-6103-36C2-991B-79493139D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4526" y="3493722"/>
            <a:ext cx="6273799" cy="274710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8217263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b="1" dirty="0">
                <a:solidFill>
                  <a:schemeClr val="bg1"/>
                </a:solidFill>
              </a:rPr>
              <a:t>Project specific  Goals:</a:t>
            </a:r>
          </a:p>
        </p:txBody>
      </p:sp>
      <p:sp>
        <p:nvSpPr>
          <p:cNvPr id="3" name="Content Placeholder 2"/>
          <p:cNvSpPr>
            <a:spLocks noGrp="1"/>
          </p:cNvSpPr>
          <p:nvPr>
            <p:ph idx="1"/>
          </p:nvPr>
        </p:nvSpPr>
        <p:spPr/>
        <p:txBody>
          <a:bodyPr/>
          <a:lstStyle/>
          <a:p>
            <a:pPr algn="just"/>
            <a:r>
              <a:rPr lang="en-IN" b="1" dirty="0">
                <a:solidFill>
                  <a:schemeClr val="bg1"/>
                </a:solidFill>
              </a:rPr>
              <a:t>Develop a Convolutional Neural Network (CNN) Model</a:t>
            </a:r>
            <a:r>
              <a:rPr lang="en-IN" dirty="0">
                <a:solidFill>
                  <a:schemeClr val="bg1"/>
                </a:solidFill>
              </a:rPr>
              <a:t>:</a:t>
            </a:r>
            <a:r>
              <a:rPr lang="en-GB" dirty="0">
                <a:solidFill>
                  <a:schemeClr val="bg1"/>
                </a:solidFill>
              </a:rPr>
              <a:t>Create a CNN model specifically designed for the recognition of license plate numbers from images.</a:t>
            </a:r>
          </a:p>
          <a:p>
            <a:pPr algn="just"/>
            <a:r>
              <a:rPr lang="en-GB" b="1" dirty="0">
                <a:solidFill>
                  <a:schemeClr val="bg1"/>
                </a:solidFill>
              </a:rPr>
              <a:t>Achieve High Accuracy in Detection and </a:t>
            </a:r>
            <a:r>
              <a:rPr lang="en-GB" b="1" dirty="0" err="1">
                <a:solidFill>
                  <a:schemeClr val="bg1"/>
                </a:solidFill>
              </a:rPr>
              <a:t>Recognition</a:t>
            </a:r>
            <a:r>
              <a:rPr lang="en-GB" dirty="0" err="1">
                <a:solidFill>
                  <a:schemeClr val="bg1"/>
                </a:solidFill>
              </a:rPr>
              <a:t>:Ensure</a:t>
            </a:r>
            <a:r>
              <a:rPr lang="en-GB" dirty="0">
                <a:solidFill>
                  <a:schemeClr val="bg1"/>
                </a:solidFill>
              </a:rPr>
              <a:t> the model accurately detects and recognizes license plate numbers under various conditions, including different lighting, angles, and occlusions.</a:t>
            </a:r>
          </a:p>
          <a:p>
            <a:pPr algn="just"/>
            <a:r>
              <a:rPr lang="en-IN" b="1" dirty="0">
                <a:solidFill>
                  <a:schemeClr val="bg1"/>
                </a:solidFill>
              </a:rPr>
              <a:t>Cater to Diverse Applications</a:t>
            </a:r>
            <a:r>
              <a:rPr lang="en-IN" dirty="0">
                <a:solidFill>
                  <a:schemeClr val="bg1"/>
                </a:solidFill>
              </a:rPr>
              <a:t>:</a:t>
            </a:r>
            <a:r>
              <a:rPr lang="en-GB" dirty="0">
                <a:solidFill>
                  <a:schemeClr val="bg1"/>
                </a:solidFill>
              </a:rPr>
              <a:t>Develop a web application interface that allows users to easily interact with the system, providing necessary inputs and retrieving outputs effectively.</a:t>
            </a:r>
            <a:endParaRPr lang="en-IN" dirty="0">
              <a:solidFill>
                <a:schemeClr val="bg1"/>
              </a:solidFill>
            </a:endParaRPr>
          </a:p>
        </p:txBody>
      </p:sp>
    </p:spTree>
    <p:extLst>
      <p:ext uri="{BB962C8B-B14F-4D97-AF65-F5344CB8AC3E}">
        <p14:creationId xmlns:p14="http://schemas.microsoft.com/office/powerpoint/2010/main" val="18364428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F88E-A902-168C-ABAF-BCB8DD35E886}"/>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3FFFF9A3-9E75-0C4D-6042-4D92D6B23C81}"/>
              </a:ext>
            </a:extLst>
          </p:cNvPr>
          <p:cNvSpPr>
            <a:spLocks noGrp="1"/>
          </p:cNvSpPr>
          <p:nvPr>
            <p:ph type="subTitle" idx="1"/>
          </p:nvPr>
        </p:nvSpPr>
        <p:spPr/>
        <p:txBody>
          <a:bodyPr>
            <a:noAutofit/>
          </a:bodyPr>
          <a:lstStyle/>
          <a:p>
            <a:pPr marL="0" indent="0">
              <a:buNone/>
            </a:pPr>
            <a:endParaRPr lang="en-GB" sz="2000" dirty="0">
              <a:solidFill>
                <a:schemeClr val="bg1"/>
              </a:solidFill>
            </a:endParaRPr>
          </a:p>
          <a:p>
            <a:pPr algn="l"/>
            <a:r>
              <a:rPr lang="en-GB" sz="2000" b="1" dirty="0">
                <a:solidFill>
                  <a:schemeClr val="bg1"/>
                </a:solidFill>
              </a:rPr>
              <a:t>Ensure System Robustness and Reliability</a:t>
            </a:r>
            <a:r>
              <a:rPr lang="en-GB" sz="2000" dirty="0">
                <a:solidFill>
                  <a:schemeClr val="bg1"/>
                </a:solidFill>
              </a:rPr>
              <a:t>: Implement measures to ensure the system is robust, reliable, and capable of handling real-world scenarios and diverse image datasets.</a:t>
            </a:r>
          </a:p>
          <a:p>
            <a:pPr algn="l"/>
            <a:r>
              <a:rPr lang="en-GB" sz="2000" b="1" dirty="0">
                <a:solidFill>
                  <a:schemeClr val="bg1"/>
                </a:solidFill>
              </a:rPr>
              <a:t>Optimize Performance for Real-Time Use</a:t>
            </a:r>
            <a:r>
              <a:rPr lang="en-GB" sz="2000" dirty="0">
                <a:solidFill>
                  <a:schemeClr val="bg1"/>
                </a:solidFill>
              </a:rPr>
              <a:t>: Optimize the CNN model and system architecture to enable real-time license plate recognition and processing</a:t>
            </a:r>
            <a:endParaRPr lang="en-IN" sz="2000" dirty="0">
              <a:solidFill>
                <a:schemeClr val="bg1"/>
              </a:solidFill>
            </a:endParaRPr>
          </a:p>
          <a:p>
            <a:endParaRPr lang="en-IN" sz="2000" dirty="0"/>
          </a:p>
        </p:txBody>
      </p:sp>
      <p:pic>
        <p:nvPicPr>
          <p:cNvPr id="4" name="Picture 3">
            <a:extLst>
              <a:ext uri="{FF2B5EF4-FFF2-40B4-BE49-F238E27FC236}">
                <a16:creationId xmlns:a16="http://schemas.microsoft.com/office/drawing/2014/main" id="{3CB2E7C8-2159-4219-58A4-B6CFD13B9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964" y="753731"/>
            <a:ext cx="9486873" cy="296464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2040223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TM04033937[[fn=Vapor Trail]]</Template>
  <TotalTime>479</TotalTime>
  <Words>886</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Rockwell</vt:lpstr>
      <vt:lpstr>Wingdings</vt:lpstr>
      <vt:lpstr>Damask</vt:lpstr>
      <vt:lpstr> Mini Project CNN MODEL FOR PLATE  NUMBER RECONGITION</vt:lpstr>
      <vt:lpstr>PowerPoint Presentation</vt:lpstr>
      <vt:lpstr>Abstract:</vt:lpstr>
      <vt:lpstr>Background Knowledge of the Project and Topic:</vt:lpstr>
      <vt:lpstr>PowerPoint Presentation</vt:lpstr>
      <vt:lpstr>LITERATURE SURVEY:</vt:lpstr>
      <vt:lpstr>PowerPoint Presentation</vt:lpstr>
      <vt:lpstr>Project specific  Goals:</vt:lpstr>
      <vt:lpstr>PowerPoint Presentation</vt:lpstr>
      <vt:lpstr>Project planning:</vt:lpstr>
      <vt:lpstr>PowerPoint Presentation</vt:lpstr>
      <vt:lpstr>Modules:</vt:lpstr>
      <vt:lpstr>PowerPoint Presentation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CNN MODEL FOR PLATE  NUMBER RECONGITION</dc:title>
  <dc:creator>sushanth nerella</dc:creator>
  <cp:lastModifiedBy>sushanth nerella</cp:lastModifiedBy>
  <cp:revision>38</cp:revision>
  <dcterms:created xsi:type="dcterms:W3CDTF">2024-06-13T13:57:33Z</dcterms:created>
  <dcterms:modified xsi:type="dcterms:W3CDTF">2024-06-27T04:31:06Z</dcterms:modified>
</cp:coreProperties>
</file>