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ld Standard TT" pitchFamily="2" charset="77"/>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1c746e4d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1c746e4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1c746e4d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1c746e4d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1c746e4d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1c746e4d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1c746e4d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1c746e4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1c746e4d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1c746e4d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1c746e4d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1c746e4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1c746e4d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1c746e4d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1c746e4d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1c746e4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Predicting Fake News Articles</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Momin Asadullah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59025" y="80350"/>
            <a:ext cx="4045200" cy="87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sp>
        <p:nvSpPr>
          <p:cNvPr id="114" name="Google Shape;114;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200"/>
              <a:t>Logistic Regression gave best result with 95% accuracy and 95% AUC-ROC score. </a:t>
            </a:r>
            <a:endParaRPr sz="1200"/>
          </a:p>
          <a:p>
            <a:pPr marL="457200" lvl="0" indent="-304800" algn="l" rtl="0">
              <a:spcBef>
                <a:spcPts val="0"/>
              </a:spcBef>
              <a:spcAft>
                <a:spcPts val="0"/>
              </a:spcAft>
              <a:buSzPts val="1200"/>
              <a:buChar char="-"/>
            </a:pPr>
            <a:r>
              <a:rPr lang="en" sz="1200"/>
              <a:t>LSTM model second best with 94% each in accuracy and AUC-ROC score.</a:t>
            </a:r>
            <a:endParaRPr sz="1200"/>
          </a:p>
          <a:p>
            <a:pPr marL="457200" lvl="0" indent="-304800" algn="l" rtl="0">
              <a:spcBef>
                <a:spcPts val="0"/>
              </a:spcBef>
              <a:spcAft>
                <a:spcPts val="0"/>
              </a:spcAft>
              <a:buSzPts val="1200"/>
              <a:buChar char="-"/>
            </a:pPr>
            <a:r>
              <a:rPr lang="en" sz="1200"/>
              <a:t>The worst model performance was also by Logistic Regression with TF-IDF Vectorizer achieving an accuracy and AUC-ROC score of 0.88. </a:t>
            </a:r>
            <a:endParaRPr sz="1200"/>
          </a:p>
        </p:txBody>
      </p:sp>
      <p:pic>
        <p:nvPicPr>
          <p:cNvPr id="115" name="Google Shape;115;p22"/>
          <p:cNvPicPr preferRelativeResize="0"/>
          <p:nvPr/>
        </p:nvPicPr>
        <p:blipFill>
          <a:blip r:embed="rId3">
            <a:alphaModFix/>
          </a:blip>
          <a:stretch>
            <a:fillRect/>
          </a:stretch>
        </p:blipFill>
        <p:spPr>
          <a:xfrm>
            <a:off x="276600" y="990275"/>
            <a:ext cx="4210050" cy="1179625"/>
          </a:xfrm>
          <a:prstGeom prst="rect">
            <a:avLst/>
          </a:prstGeom>
          <a:noFill/>
          <a:ln>
            <a:noFill/>
          </a:ln>
        </p:spPr>
      </p:pic>
      <p:pic>
        <p:nvPicPr>
          <p:cNvPr id="116" name="Google Shape;116;p22"/>
          <p:cNvPicPr preferRelativeResize="0"/>
          <p:nvPr/>
        </p:nvPicPr>
        <p:blipFill>
          <a:blip r:embed="rId4">
            <a:alphaModFix/>
          </a:blip>
          <a:stretch>
            <a:fillRect/>
          </a:stretch>
        </p:blipFill>
        <p:spPr>
          <a:xfrm>
            <a:off x="276600" y="2359875"/>
            <a:ext cx="4210050" cy="222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265500" y="0"/>
            <a:ext cx="4191300" cy="72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Evaluation</a:t>
            </a:r>
            <a:endParaRPr/>
          </a:p>
        </p:txBody>
      </p:sp>
      <p:sp>
        <p:nvSpPr>
          <p:cNvPr id="122" name="Google Shape;122;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200"/>
              <a:t>Use Accuracy</a:t>
            </a:r>
            <a:endParaRPr sz="1200"/>
          </a:p>
          <a:p>
            <a:pPr marL="457200" lvl="0" indent="-304800" algn="l" rtl="0">
              <a:spcBef>
                <a:spcPts val="0"/>
              </a:spcBef>
              <a:spcAft>
                <a:spcPts val="0"/>
              </a:spcAft>
              <a:buSzPts val="1200"/>
              <a:buChar char="-"/>
            </a:pPr>
            <a:r>
              <a:rPr lang="en" sz="1200"/>
              <a:t>Use the AUC-ROC score which plots the True Positive Rate against the False Positive Rate.</a:t>
            </a:r>
            <a:endParaRPr sz="1200"/>
          </a:p>
          <a:p>
            <a:pPr marL="457200" lvl="0" indent="-304800" algn="l" rtl="0">
              <a:spcBef>
                <a:spcPts val="0"/>
              </a:spcBef>
              <a:spcAft>
                <a:spcPts val="0"/>
              </a:spcAft>
              <a:buSzPts val="1200"/>
              <a:buChar char="-"/>
            </a:pPr>
            <a:r>
              <a:rPr lang="en" sz="1200"/>
              <a:t>Take into consideration the False Positive and False Negative Errors to evaluate our models' performances.</a:t>
            </a:r>
            <a:endParaRPr sz="1200"/>
          </a:p>
          <a:p>
            <a:pPr marL="457200" lvl="0" indent="-304800" algn="l" rtl="0">
              <a:spcBef>
                <a:spcPts val="0"/>
              </a:spcBef>
              <a:spcAft>
                <a:spcPts val="0"/>
              </a:spcAft>
              <a:buSzPts val="1200"/>
              <a:buChar char="-"/>
            </a:pPr>
            <a:r>
              <a:rPr lang="en" sz="1200"/>
              <a:t>False Positives (Type I Error): You predict that the article is Fake but is Real. </a:t>
            </a:r>
            <a:endParaRPr sz="1200"/>
          </a:p>
          <a:p>
            <a:pPr marL="457200" lvl="0" indent="-304800" algn="l" rtl="0">
              <a:spcBef>
                <a:spcPts val="0"/>
              </a:spcBef>
              <a:spcAft>
                <a:spcPts val="0"/>
              </a:spcAft>
              <a:buSzPts val="1200"/>
              <a:buChar char="-"/>
            </a:pPr>
            <a:r>
              <a:rPr lang="en" sz="1200"/>
              <a:t>False Negatives (Type II Error): You predict that the article is Real but is Fake.</a:t>
            </a:r>
            <a:endParaRPr sz="1200"/>
          </a:p>
        </p:txBody>
      </p:sp>
      <p:pic>
        <p:nvPicPr>
          <p:cNvPr id="123" name="Google Shape;123;p23"/>
          <p:cNvPicPr preferRelativeResize="0"/>
          <p:nvPr/>
        </p:nvPicPr>
        <p:blipFill>
          <a:blip r:embed="rId3">
            <a:alphaModFix/>
          </a:blip>
          <a:stretch>
            <a:fillRect/>
          </a:stretch>
        </p:blipFill>
        <p:spPr>
          <a:xfrm>
            <a:off x="57425" y="535800"/>
            <a:ext cx="2222075" cy="1466850"/>
          </a:xfrm>
          <a:prstGeom prst="rect">
            <a:avLst/>
          </a:prstGeom>
          <a:noFill/>
          <a:ln>
            <a:noFill/>
          </a:ln>
        </p:spPr>
      </p:pic>
      <p:pic>
        <p:nvPicPr>
          <p:cNvPr id="124" name="Google Shape;124;p23"/>
          <p:cNvPicPr preferRelativeResize="0"/>
          <p:nvPr/>
        </p:nvPicPr>
        <p:blipFill>
          <a:blip r:embed="rId4">
            <a:alphaModFix/>
          </a:blip>
          <a:stretch>
            <a:fillRect/>
          </a:stretch>
        </p:blipFill>
        <p:spPr>
          <a:xfrm>
            <a:off x="57425" y="2002650"/>
            <a:ext cx="2222075" cy="1886250"/>
          </a:xfrm>
          <a:prstGeom prst="rect">
            <a:avLst/>
          </a:prstGeom>
          <a:noFill/>
          <a:ln>
            <a:noFill/>
          </a:ln>
        </p:spPr>
      </p:pic>
      <p:pic>
        <p:nvPicPr>
          <p:cNvPr id="125" name="Google Shape;125;p23"/>
          <p:cNvPicPr preferRelativeResize="0"/>
          <p:nvPr/>
        </p:nvPicPr>
        <p:blipFill>
          <a:blip r:embed="rId5">
            <a:alphaModFix/>
          </a:blip>
          <a:stretch>
            <a:fillRect/>
          </a:stretch>
        </p:blipFill>
        <p:spPr>
          <a:xfrm>
            <a:off x="2234725" y="2002650"/>
            <a:ext cx="2222075" cy="1915475"/>
          </a:xfrm>
          <a:prstGeom prst="rect">
            <a:avLst/>
          </a:prstGeom>
          <a:noFill/>
          <a:ln>
            <a:noFill/>
          </a:ln>
        </p:spPr>
      </p:pic>
      <p:pic>
        <p:nvPicPr>
          <p:cNvPr id="126" name="Google Shape;126;p23"/>
          <p:cNvPicPr preferRelativeResize="0"/>
          <p:nvPr/>
        </p:nvPicPr>
        <p:blipFill>
          <a:blip r:embed="rId6">
            <a:alphaModFix/>
          </a:blip>
          <a:stretch>
            <a:fillRect/>
          </a:stretch>
        </p:blipFill>
        <p:spPr>
          <a:xfrm>
            <a:off x="2287660" y="535800"/>
            <a:ext cx="2292500" cy="1628775"/>
          </a:xfrm>
          <a:prstGeom prst="rect">
            <a:avLst/>
          </a:prstGeom>
          <a:noFill/>
          <a:ln>
            <a:noFill/>
          </a:ln>
        </p:spPr>
      </p:pic>
      <p:pic>
        <p:nvPicPr>
          <p:cNvPr id="127" name="Google Shape;127;p23"/>
          <p:cNvPicPr preferRelativeResize="0"/>
          <p:nvPr/>
        </p:nvPicPr>
        <p:blipFill>
          <a:blip r:embed="rId7">
            <a:alphaModFix/>
          </a:blip>
          <a:stretch>
            <a:fillRect/>
          </a:stretch>
        </p:blipFill>
        <p:spPr>
          <a:xfrm>
            <a:off x="569875" y="3918125"/>
            <a:ext cx="3243925" cy="122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a:p>
            <a:pPr marL="457200" lvl="0" indent="-419100" algn="l" rtl="0">
              <a:spcBef>
                <a:spcPts val="0"/>
              </a:spcBef>
              <a:spcAft>
                <a:spcPts val="0"/>
              </a:spcAft>
              <a:buSzPts val="3000"/>
              <a:buChar char="-"/>
            </a:pPr>
            <a:r>
              <a:rPr lang="en" sz="3000"/>
              <a:t>Potential Solutions</a:t>
            </a:r>
            <a:endParaRPr sz="3000"/>
          </a:p>
          <a:p>
            <a:pPr marL="457200" lvl="0" indent="-419100" algn="l" rtl="0">
              <a:spcBef>
                <a:spcPts val="0"/>
              </a:spcBef>
              <a:spcAft>
                <a:spcPts val="0"/>
              </a:spcAft>
              <a:buSzPts val="3000"/>
              <a:buChar char="-"/>
            </a:pPr>
            <a:r>
              <a:rPr lang="en" sz="3000"/>
              <a:t>Where do we go from here?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latin typeface="Arial"/>
                <a:ea typeface="Arial"/>
                <a:cs typeface="Arial"/>
                <a:sym typeface="Arial"/>
              </a:rPr>
              <a:t>Solution 1:</a:t>
            </a:r>
            <a:endParaRPr sz="12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2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a:latin typeface="Arial"/>
                <a:ea typeface="Arial"/>
                <a:cs typeface="Arial"/>
                <a:sym typeface="Arial"/>
              </a:rPr>
              <a:t>We can rank the articles with a probability estimate of it being real or fake, indicating how confident we think a particular article is real or fake. This will provide the readers some context and enough to decide for themselves to be skeptical of the news or not. The social media platform isn't making the decision for their users but giving them the information to decide for themselves so it does not feel like the user is being coerced into believing something or not. </a:t>
            </a:r>
            <a:endParaRPr sz="1800" b="1"/>
          </a:p>
        </p:txBody>
      </p:sp>
      <p:sp>
        <p:nvSpPr>
          <p:cNvPr id="138" name="Google Shape;138;p2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rial"/>
                <a:ea typeface="Arial"/>
                <a:cs typeface="Arial"/>
                <a:sym typeface="Arial"/>
              </a:rPr>
              <a:t>Solution 2: </a:t>
            </a:r>
            <a:endParaRPr sz="1200">
              <a:latin typeface="Arial"/>
              <a:ea typeface="Arial"/>
              <a:cs typeface="Arial"/>
              <a:sym typeface="Arial"/>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a:latin typeface="Arial"/>
                <a:ea typeface="Arial"/>
                <a:cs typeface="Arial"/>
                <a:sym typeface="Arial"/>
              </a:rPr>
              <a:t>Provide free training to the users of the social media platform to identify fake news. For example, tips and resources can be shared that discuss common ways one can fact check a news article. It can be as simple as copy pasting information from the article into google, and seeing if the information adds up. </a:t>
            </a:r>
            <a:endParaRPr sz="1600"/>
          </a:p>
        </p:txBody>
      </p:sp>
      <p:sp>
        <p:nvSpPr>
          <p:cNvPr id="139" name="Google Shape;139;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Potential Solutions: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do we go from here?</a:t>
            </a:r>
            <a:endParaRPr/>
          </a:p>
        </p:txBody>
      </p:sp>
      <p:sp>
        <p:nvSpPr>
          <p:cNvPr id="145" name="Google Shape;145;p26"/>
          <p:cNvSpPr txBox="1">
            <a:spLocks noGrp="1"/>
          </p:cNvSpPr>
          <p:nvPr>
            <p:ph type="body" idx="1"/>
          </p:nvPr>
        </p:nvSpPr>
        <p:spPr>
          <a:xfrm>
            <a:off x="311700" y="1171675"/>
            <a:ext cx="7827300" cy="3397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 sz="1200"/>
              <a:t>This problem is about equipping the social media company with actionable knowledge regarding their ability to identify fake news on their platform and countering it. When modeling the data, we should not use the predictive metric as our final solution. Instead, we should use the information we get from modeling and arm the social media platform users so they can carry out informed decision making. </a:t>
            </a:r>
            <a:endParaRPr sz="1200"/>
          </a:p>
          <a:p>
            <a:pPr marL="457200" lvl="0" indent="-304800" algn="l" rtl="0">
              <a:spcBef>
                <a:spcPts val="1600"/>
              </a:spcBef>
              <a:spcAft>
                <a:spcPts val="1600"/>
              </a:spcAft>
              <a:buSzPts val="1200"/>
              <a:buAutoNum type="arabicPeriod"/>
            </a:pPr>
            <a:r>
              <a:rPr lang="en" sz="1200"/>
              <a:t>Once the model is deployed, as more and more articles get shared on the platform, our dataset will grow. This will help make our model more accurate over time by allowing us to even test out different techniques or other models that may perform better or are more computationally efficient for our use case. For now, this model will do as it is better to have some knowledge about an article's validity than to be completely in the dark in this age of misinformation.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526350"/>
            <a:ext cx="7773000" cy="89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ABSTRACT</a:t>
            </a:r>
            <a:endParaRPr/>
          </a:p>
        </p:txBody>
      </p:sp>
      <p:sp>
        <p:nvSpPr>
          <p:cNvPr id="66" name="Google Shape;66;p14"/>
          <p:cNvSpPr txBox="1"/>
          <p:nvPr/>
        </p:nvSpPr>
        <p:spPr>
          <a:xfrm>
            <a:off x="591800" y="1640675"/>
            <a:ext cx="7832100"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100">
                <a:solidFill>
                  <a:schemeClr val="dk1"/>
                </a:solidFill>
              </a:rPr>
              <a:t>Living in the age where  information quickly accessible on social media platforms exposes us and makes us susceptible to believing fake news articles. These articles underlying tone incites xenophobia and racism leading to polarized views fueled by lies. This problem is plentiful on this social media platform, the needs of which require us to experiment with machine learning and deep learning models to classify fake news to enhance user experience. This paper explores the methods, results and conclusions drawn from the analysis. It also makes recommendations for the future.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90250" y="526350"/>
            <a:ext cx="7984800" cy="109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72" name="Google Shape;72;p15"/>
          <p:cNvSpPr txBox="1"/>
          <p:nvPr/>
        </p:nvSpPr>
        <p:spPr>
          <a:xfrm>
            <a:off x="708700" y="1614650"/>
            <a:ext cx="7766400" cy="30612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rPr>
              <a:t>Social Media companies need to have satisfied customers for it to be successful and this report looks at our ability to predict fake news articles on a social media platform and flag them as fake or real.</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The social media platform is the client and they are concerned about potentially losing current users from their platform.</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The client is interested in predicting which news articles circulating on their platform are real or fake, and to flag the fake articles so users on the platform are aware of whether the article they are reading is real or fake</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A snapshot of the dataset below!</a:t>
            </a:r>
            <a:endParaRPr sz="1100">
              <a:solidFill>
                <a:schemeClr val="dk1"/>
              </a:solidFill>
            </a:endParaRPr>
          </a:p>
          <a:p>
            <a:pPr marL="0" lvl="0" indent="0" algn="l" rtl="0">
              <a:lnSpc>
                <a:spcPct val="115000"/>
              </a:lnSpc>
              <a:spcBef>
                <a:spcPts val="0"/>
              </a:spcBef>
              <a:spcAft>
                <a:spcPts val="0"/>
              </a:spcAft>
              <a:buNone/>
            </a:pPr>
            <a:endParaRPr>
              <a:latin typeface="Old Standard TT"/>
              <a:ea typeface="Old Standard TT"/>
              <a:cs typeface="Old Standard TT"/>
              <a:sym typeface="Old Standard TT"/>
            </a:endParaRPr>
          </a:p>
        </p:txBody>
      </p:sp>
      <p:pic>
        <p:nvPicPr>
          <p:cNvPr id="73" name="Google Shape;73;p15"/>
          <p:cNvPicPr preferRelativeResize="0"/>
          <p:nvPr/>
        </p:nvPicPr>
        <p:blipFill>
          <a:blip r:embed="rId3">
            <a:alphaModFix/>
          </a:blip>
          <a:stretch>
            <a:fillRect/>
          </a:stretch>
        </p:blipFill>
        <p:spPr>
          <a:xfrm>
            <a:off x="1600025" y="3370850"/>
            <a:ext cx="6305176" cy="15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Methods</a:t>
            </a:r>
            <a:endParaRPr/>
          </a:p>
          <a:p>
            <a:pPr marL="457200" lvl="0" indent="-419100" algn="l" rtl="0">
              <a:spcBef>
                <a:spcPts val="0"/>
              </a:spcBef>
              <a:spcAft>
                <a:spcPts val="0"/>
              </a:spcAft>
              <a:buSzPts val="3000"/>
              <a:buChar char="-"/>
            </a:pPr>
            <a:r>
              <a:rPr lang="en" sz="3000"/>
              <a:t>Data Wrangling</a:t>
            </a:r>
            <a:endParaRPr sz="3000"/>
          </a:p>
          <a:p>
            <a:pPr marL="457200" lvl="0" indent="-419100" algn="l" rtl="0">
              <a:spcBef>
                <a:spcPts val="0"/>
              </a:spcBef>
              <a:spcAft>
                <a:spcPts val="0"/>
              </a:spcAft>
              <a:buSzPts val="3000"/>
              <a:buChar char="-"/>
            </a:pPr>
            <a:r>
              <a:rPr lang="en" sz="3000"/>
              <a:t>Exploring the data</a:t>
            </a:r>
            <a:endParaRPr sz="3000"/>
          </a:p>
          <a:p>
            <a:pPr marL="457200" lvl="0" indent="-419100" algn="l" rtl="0">
              <a:spcBef>
                <a:spcPts val="0"/>
              </a:spcBef>
              <a:spcAft>
                <a:spcPts val="0"/>
              </a:spcAft>
              <a:buSzPts val="3000"/>
              <a:buChar char="-"/>
            </a:pPr>
            <a:r>
              <a:rPr lang="en" sz="3000"/>
              <a:t>Inferential Statistical Analysis </a:t>
            </a:r>
            <a:endParaRPr sz="3000"/>
          </a:p>
          <a:p>
            <a:pPr marL="457200" lvl="0" indent="-419100" algn="l" rtl="0">
              <a:spcBef>
                <a:spcPts val="0"/>
              </a:spcBef>
              <a:spcAft>
                <a:spcPts val="0"/>
              </a:spcAft>
              <a:buSzPts val="3000"/>
              <a:buChar char="-"/>
            </a:pPr>
            <a:r>
              <a:rPr lang="en" sz="3000"/>
              <a:t>Modeling</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36275" y="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Wrangling</a:t>
            </a:r>
            <a:endParaRPr/>
          </a:p>
        </p:txBody>
      </p:sp>
      <p:sp>
        <p:nvSpPr>
          <p:cNvPr id="84" name="Google Shape;84;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Changing column names.</a:t>
            </a:r>
            <a:endParaRPr/>
          </a:p>
          <a:p>
            <a:pPr marL="457200" lvl="0" indent="-342900" algn="l" rtl="0">
              <a:spcBef>
                <a:spcPts val="1600"/>
              </a:spcBef>
              <a:spcAft>
                <a:spcPts val="0"/>
              </a:spcAft>
              <a:buSzPts val="1800"/>
              <a:buChar char="●"/>
            </a:pPr>
            <a:r>
              <a:rPr lang="en"/>
              <a:t>Removing articles with less than 50 characters.</a:t>
            </a:r>
            <a:endParaRPr/>
          </a:p>
          <a:p>
            <a:pPr marL="457200" lvl="0" indent="-342900" algn="l" rtl="0">
              <a:spcBef>
                <a:spcPts val="1600"/>
              </a:spcBef>
              <a:spcAft>
                <a:spcPts val="0"/>
              </a:spcAft>
              <a:buSzPts val="1800"/>
              <a:buChar char="●"/>
            </a:pPr>
            <a:r>
              <a:rPr lang="en"/>
              <a:t>Removing articles with null values.</a:t>
            </a:r>
            <a:endParaRPr/>
          </a:p>
          <a:p>
            <a:pPr marL="457200" lvl="0" indent="-342900" algn="l" rtl="0">
              <a:spcBef>
                <a:spcPts val="1600"/>
              </a:spcBef>
              <a:spcAft>
                <a:spcPts val="1600"/>
              </a:spcAft>
              <a:buSzPts val="1800"/>
              <a:buChar char="●"/>
            </a:pPr>
            <a:r>
              <a:rPr lang="en"/>
              <a:t>Adding text_polarity column with values ranging between -1 and +1.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77825" y="3420725"/>
            <a:ext cx="4045200" cy="13332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accent1"/>
              </a:buClr>
              <a:buSzPts val="3000"/>
              <a:buChar char="-"/>
            </a:pPr>
            <a:r>
              <a:rPr lang="en" sz="3000">
                <a:solidFill>
                  <a:schemeClr val="accent1"/>
                </a:solidFill>
              </a:rPr>
              <a:t>ng the data</a:t>
            </a:r>
            <a:endParaRPr sz="3000">
              <a:solidFill>
                <a:schemeClr val="accent1"/>
              </a:solidFill>
            </a:endParaRPr>
          </a:p>
          <a:p>
            <a:pPr marL="0" lvl="0" indent="0" algn="l" rtl="0">
              <a:spcBef>
                <a:spcPts val="0"/>
              </a:spcBef>
              <a:spcAft>
                <a:spcPts val="0"/>
              </a:spcAft>
              <a:buNone/>
            </a:pPr>
            <a:endParaRPr/>
          </a:p>
          <a:p>
            <a:pPr marL="0" lvl="0" indent="0" algn="ctr" rtl="0">
              <a:spcBef>
                <a:spcPts val="0"/>
              </a:spcBef>
              <a:spcAft>
                <a:spcPts val="0"/>
              </a:spcAft>
              <a:buNone/>
            </a:pPr>
            <a:r>
              <a:rPr lang="en" sz="3000"/>
              <a:t>Exploring the Data</a:t>
            </a:r>
            <a:endParaRPr sz="3000"/>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I</a:t>
            </a:r>
            <a:r>
              <a:rPr lang="en" sz="1000">
                <a:solidFill>
                  <a:schemeClr val="dk1"/>
                </a:solidFill>
                <a:latin typeface="Arial"/>
                <a:ea typeface="Arial"/>
                <a:cs typeface="Arial"/>
                <a:sym typeface="Arial"/>
              </a:rPr>
              <a:t>n all news articles, without removal of stop words, the top word that occured was ‘the’. With the removal of stop words, the top word that occured was ‘said’. Similarly, without removal of stop words, the top bigram that occured was ‘of the’. With removal of stop words, the top bigram that occured was ‘mr trump’. Lastly, in all news articles, without removal of stop words the top trigram that occured was ‘the united states’. With the removal of stop words, the top trigram that occured was ‘new york times’. </a:t>
            </a:r>
            <a:endParaRPr sz="10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0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latin typeface="Arial"/>
                <a:ea typeface="Arial"/>
                <a:cs typeface="Arial"/>
                <a:sym typeface="Arial"/>
              </a:rPr>
              <a:t>In all fake articles, without removal of stop words, the top word that occured was ‘the’. With the removal of stop words, the top word that occured was ‘said’. Similarly, without removal of stop words, the top bigram that occured was ‘of the’. With removal of stop words, the top bigram that occured was ‘mr trump’. Lastly, in all news articles, without removal of stop words the top trigram that occured was ‘the united states’. With the removal of stop words, the top trigram that occured was ‘new york times’. </a:t>
            </a:r>
            <a:endParaRPr sz="1000">
              <a:solidFill>
                <a:schemeClr val="dk1"/>
              </a:solidFill>
              <a:latin typeface="Arial"/>
              <a:ea typeface="Arial"/>
              <a:cs typeface="Arial"/>
              <a:sym typeface="Arial"/>
            </a:endParaRPr>
          </a:p>
          <a:p>
            <a:pPr marL="0" lvl="0" indent="0" algn="ctr" rtl="0">
              <a:spcBef>
                <a:spcPts val="0"/>
              </a:spcBef>
              <a:spcAft>
                <a:spcPts val="0"/>
              </a:spcAft>
              <a:buNone/>
            </a:pPr>
            <a:endParaRPr sz="1000"/>
          </a:p>
        </p:txBody>
      </p:sp>
      <p:sp>
        <p:nvSpPr>
          <p:cNvPr id="90" name="Google Shape;90;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200"/>
              <a:t>For all (real and fake) articles, text polarity seemed normally distributed and had articles of values -1 and +1. </a:t>
            </a:r>
            <a:endParaRPr sz="1200"/>
          </a:p>
          <a:p>
            <a:pPr marL="457200" lvl="0" indent="-304800" algn="l" rtl="0">
              <a:spcBef>
                <a:spcPts val="0"/>
              </a:spcBef>
              <a:spcAft>
                <a:spcPts val="0"/>
              </a:spcAft>
              <a:buSzPts val="1200"/>
              <a:buChar char="-"/>
            </a:pPr>
            <a:r>
              <a:rPr lang="en" sz="1200"/>
              <a:t>Fake articles text polarity seemed normally distributed but did not contain articles with extreme values of -1 and +1. </a:t>
            </a:r>
            <a:endParaRPr sz="1200"/>
          </a:p>
          <a:p>
            <a:pPr marL="457200" lvl="0" indent="-304800" algn="l" rtl="0">
              <a:spcBef>
                <a:spcPts val="0"/>
              </a:spcBef>
              <a:spcAft>
                <a:spcPts val="0"/>
              </a:spcAft>
              <a:buSzPts val="1200"/>
              <a:buChar char="-"/>
            </a:pPr>
            <a:r>
              <a:rPr lang="en" sz="1200"/>
              <a:t>There was no correlation between the features in the dataset. </a:t>
            </a:r>
            <a:endParaRPr sz="1200"/>
          </a:p>
          <a:p>
            <a:pPr marL="457200" lvl="0" indent="-304800" algn="l" rtl="0">
              <a:spcBef>
                <a:spcPts val="0"/>
              </a:spcBef>
              <a:spcAft>
                <a:spcPts val="0"/>
              </a:spcAft>
              <a:buSzPts val="1200"/>
              <a:buChar char="-"/>
            </a:pPr>
            <a:r>
              <a:rPr lang="en" sz="1200"/>
              <a:t>Found the top unigram, bigrams and trigrams in all, real and fake articles.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5275" y="30700"/>
            <a:ext cx="4045200" cy="230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Inferential Statistical Analysis</a:t>
            </a:r>
            <a:endParaRPr/>
          </a:p>
        </p:txBody>
      </p:sp>
      <p:sp>
        <p:nvSpPr>
          <p:cNvPr id="96" name="Google Shape;96;p19"/>
          <p:cNvSpPr txBox="1">
            <a:spLocks noGrp="1"/>
          </p:cNvSpPr>
          <p:nvPr>
            <p:ph type="body" idx="2"/>
          </p:nvPr>
        </p:nvSpPr>
        <p:spPr>
          <a:xfrm>
            <a:off x="4946800" y="724200"/>
            <a:ext cx="3837000" cy="3695100"/>
          </a:xfrm>
          <a:prstGeom prst="rect">
            <a:avLst/>
          </a:prstGeom>
        </p:spPr>
        <p:txBody>
          <a:bodyPr spcFirstLastPara="1" wrap="square" lIns="91425" tIns="91425" rIns="91425" bIns="91425" anchor="ctr" anchorCtr="0">
            <a:noAutofit/>
          </a:bodyPr>
          <a:lstStyle/>
          <a:p>
            <a:pPr marL="457200" lvl="0" indent="-298450" algn="l" rtl="0">
              <a:spcBef>
                <a:spcPts val="0"/>
              </a:spcBef>
              <a:spcAft>
                <a:spcPts val="0"/>
              </a:spcAft>
              <a:buSzPts val="1100"/>
              <a:buChar char="-"/>
            </a:pPr>
            <a:r>
              <a:rPr lang="en" sz="1100" b="1"/>
              <a:t>Hypothesis Testing:</a:t>
            </a:r>
            <a:r>
              <a:rPr lang="en" sz="1100"/>
              <a:t> Is there significant difference in the means of text polarity between articles that are fake and all text articles?</a:t>
            </a:r>
            <a:endParaRPr sz="1100"/>
          </a:p>
          <a:p>
            <a:pPr marL="457200" lvl="0" indent="-298450" algn="l" rtl="0">
              <a:spcBef>
                <a:spcPts val="0"/>
              </a:spcBef>
              <a:spcAft>
                <a:spcPts val="0"/>
              </a:spcAft>
              <a:buSzPts val="1100"/>
              <a:buChar char="-"/>
            </a:pPr>
            <a:r>
              <a:rPr lang="en" sz="1100" b="1"/>
              <a:t>Null Hypothesis:</a:t>
            </a:r>
            <a:r>
              <a:rPr lang="en" sz="1100"/>
              <a:t>  The null hypothesis would be there there is no difference in text polarity between articles that are fake and all text articles. </a:t>
            </a:r>
            <a:endParaRPr sz="1100"/>
          </a:p>
          <a:p>
            <a:pPr marL="457200" lvl="0" indent="-298450" algn="l" rtl="0">
              <a:spcBef>
                <a:spcPts val="0"/>
              </a:spcBef>
              <a:spcAft>
                <a:spcPts val="0"/>
              </a:spcAft>
              <a:buSzPts val="1100"/>
              <a:buChar char="-"/>
            </a:pPr>
            <a:r>
              <a:rPr lang="en" sz="1100" b="1"/>
              <a:t>Alternate Hypothesis:</a:t>
            </a:r>
            <a:r>
              <a:rPr lang="en" sz="1100"/>
              <a:t> The alternative hypothesis would be that there is a difference in text polarity between fake articles and all articles. </a:t>
            </a:r>
            <a:endParaRPr sz="1100"/>
          </a:p>
          <a:p>
            <a:pPr marL="457200" lvl="0" indent="-298450" algn="l" rtl="0">
              <a:spcBef>
                <a:spcPts val="0"/>
              </a:spcBef>
              <a:spcAft>
                <a:spcPts val="0"/>
              </a:spcAft>
              <a:buSzPts val="1100"/>
              <a:buChar char="-"/>
            </a:pPr>
            <a:r>
              <a:rPr lang="en" sz="1100"/>
              <a:t>The low P-value of 0.0025 at a 5% confidence interval is a good indicator to reject the null hypothesis.</a:t>
            </a:r>
            <a:endParaRPr sz="1100"/>
          </a:p>
        </p:txBody>
      </p:sp>
      <p:pic>
        <p:nvPicPr>
          <p:cNvPr id="97" name="Google Shape;97;p19"/>
          <p:cNvPicPr preferRelativeResize="0"/>
          <p:nvPr/>
        </p:nvPicPr>
        <p:blipFill>
          <a:blip r:embed="rId3">
            <a:alphaModFix/>
          </a:blip>
          <a:stretch>
            <a:fillRect/>
          </a:stretch>
        </p:blipFill>
        <p:spPr>
          <a:xfrm>
            <a:off x="265500" y="3139725"/>
            <a:ext cx="3964725" cy="54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58200" y="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Modeling</a:t>
            </a:r>
            <a:endParaRPr/>
          </a:p>
        </p:txBody>
      </p:sp>
      <p:sp>
        <p:nvSpPr>
          <p:cNvPr id="103" name="Google Shape;103;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200"/>
              <a:t>CountVectorizer and TF-IDF Vectorizer to convert into input data for modeling </a:t>
            </a:r>
            <a:endParaRPr sz="1200"/>
          </a:p>
          <a:p>
            <a:pPr marL="457200" lvl="0" indent="-304800" algn="l" rtl="0">
              <a:spcBef>
                <a:spcPts val="0"/>
              </a:spcBef>
              <a:spcAft>
                <a:spcPts val="0"/>
              </a:spcAft>
              <a:buSzPts val="1200"/>
              <a:buChar char="-"/>
            </a:pPr>
            <a:r>
              <a:rPr lang="en" sz="1200"/>
              <a:t>Predicted with Logistic Regression and Multinomial Naive Bayes classifier </a:t>
            </a:r>
            <a:endParaRPr sz="1200"/>
          </a:p>
          <a:p>
            <a:pPr marL="457200" lvl="0" indent="-304800" algn="l" rtl="0">
              <a:spcBef>
                <a:spcPts val="0"/>
              </a:spcBef>
              <a:spcAft>
                <a:spcPts val="0"/>
              </a:spcAft>
              <a:buSzPts val="1200"/>
              <a:buChar char="-"/>
            </a:pPr>
            <a:r>
              <a:rPr lang="en" sz="1200"/>
              <a:t>Predicted with deep learning technique called Long Short Term Memory Neural Networks </a:t>
            </a:r>
            <a:endParaRPr sz="1200"/>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a:t>
            </a:r>
            <a:endParaRPr/>
          </a:p>
          <a:p>
            <a:pPr marL="457200" lvl="0" indent="-419100" algn="l" rtl="0">
              <a:spcBef>
                <a:spcPts val="0"/>
              </a:spcBef>
              <a:spcAft>
                <a:spcPts val="0"/>
              </a:spcAft>
              <a:buSzPts val="3000"/>
              <a:buChar char="-"/>
            </a:pPr>
            <a:r>
              <a:rPr lang="en" sz="3000"/>
              <a:t>Model Evaluation</a:t>
            </a:r>
            <a:endParaRPr sz="30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1149</Words>
  <Application>Microsoft Macintosh PowerPoint</Application>
  <PresentationFormat>On-screen Show (16:9)</PresentationFormat>
  <Paragraphs>64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Old Standard TT</vt:lpstr>
      <vt:lpstr>Paperback</vt:lpstr>
      <vt:lpstr>Predicting Fake News Articles</vt:lpstr>
      <vt:lpstr>ABSTRACT</vt:lpstr>
      <vt:lpstr>Introduction</vt:lpstr>
      <vt:lpstr>Methods Data Wrangling Exploring the data Inferential Statistical Analysis  Modeling</vt:lpstr>
      <vt:lpstr>Data Wrangling</vt:lpstr>
      <vt:lpstr>ng the data  Exploring the Data  In all news articles, without removal of stop words, the top word that occured was ‘the’. With the removal of stop words, the top word that occured was ‘said’. Similarly, without removal of stop words, the top bigram that occured was ‘of the’. With removal of stop words, the top bigram that occured was ‘mr trump’. Lastly, in all news articles, without removal of stop words the top trigram that occured was ‘the united states’. With the removal of stop words, the top trigram that occured was ‘new york times’.   In all fake articles, without removal of stop words, the top word that occured was ‘the’. With the removal of stop words, the top word that occured was ‘said’. Similarly, without removal of stop words, the top bigram that occured was ‘of the’. With removal of stop words, the top bigram that occured was ‘mr trump’. Lastly, in all news articles, without removal of stop words the top trigram that occured was ‘the united states’. With the removal of stop words, the top trigram that occured was ‘new york times’.  </vt:lpstr>
      <vt:lpstr>Inferential Statistical Analysis</vt:lpstr>
      <vt:lpstr>Modeling</vt:lpstr>
      <vt:lpstr>Results Model Evaluation</vt:lpstr>
      <vt:lpstr>Results</vt:lpstr>
      <vt:lpstr>Model Evaluation</vt:lpstr>
      <vt:lpstr>Conclusion Potential Solutions Where do we go from here?</vt:lpstr>
      <vt:lpstr>Potential Solutions: </vt:lpstr>
      <vt:lpstr>Where do we go from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Fake News Articles</dc:title>
  <cp:lastModifiedBy>Momin Khan</cp:lastModifiedBy>
  <cp:revision>1</cp:revision>
  <dcterms:modified xsi:type="dcterms:W3CDTF">2020-03-23T07:26:27Z</dcterms:modified>
</cp:coreProperties>
</file>