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4689" r:id="rId1"/>
  </p:sldMasterIdLst>
  <p:notesMasterIdLst>
    <p:notesMasterId r:id="rId2"/>
  </p:notesMasterIdLst>
  <p:handoutMasterIdLst>
    <p:handoutMasterId r:id="rId3"/>
  </p:handoutMasterIdLst>
  <p:sldIdLst>
    <p:sldId id="261" r:id="rId4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1pPr>
    <a:lvl2pPr marL="4572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2pPr>
    <a:lvl3pPr marL="9144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3pPr>
    <a:lvl4pPr marL="13716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4pPr>
    <a:lvl5pPr marL="1828800" indent="0" algn="l" defTabSz="914400" rtl="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Tx/>
      <a:buNone/>
      <a:defRPr kumimoji="0" sz="1800" b="0" i="0" u="none" baseline="0">
        <a:solidFill>
          <a:schemeClr val="tx1"/>
        </a:solidFill>
        <a:effectLst/>
        <a:latin typeface="Arial" pitchFamily="34" charset="0"/>
        <a:ea typeface="ＭＳ Ｐゴシック" pitchFamily="34" charset="-128"/>
      </a:defRPr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/>
    <p:restoredTop sz="87370"/>
  </p:normalViewPr>
  <p:slideViewPr>
    <p:cSldViewPr>
      <p:cViewPr varScale="1">
        <p:scale>
          <a:sx n="96" d="100"/>
          <a:sy n="96" d="100"/>
        </p:scale>
        <p:origin x="0" y="0"/>
      </p:cViewPr>
    </p:cSldViewPr>
  </p:slideViewPr>
  <p:notesViewPr>
    <p:cSldViewPr>
      <p:cViewPr varScale="1">
        <p:scale>
          <a:sx n="83" d="100"/>
          <a:sy n="83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notesMaster" Target="notesMasters/notesMaster1.xml" /><Relationship Id="rId3" Type="http://schemas.openxmlformats.org/officeDocument/2006/relationships/handoutMaster" Target="handoutMasters/handoutMaster1.xml" /><Relationship Id="rId4" Type="http://schemas.openxmlformats.org/officeDocument/2006/relationships/slide" Target="slides/slide1.xml" /><Relationship Id="rId5" Type="http://schemas.openxmlformats.org/officeDocument/2006/relationships/tags" Target="tags/tag1.xml" /><Relationship Id="rId6" Type="http://schemas.openxmlformats.org/officeDocument/2006/relationships/presProps" Target="presProps.xml" /><Relationship Id="rId7" Type="http://schemas.openxmlformats.org/officeDocument/2006/relationships/viewProps" Target="viewProps.xml" /><Relationship Id="rId8" Type="http://schemas.openxmlformats.org/officeDocument/2006/relationships/theme" Target="theme/theme1.xml" /><Relationship Id="rId9" Type="http://schemas.openxmlformats.org/officeDocument/2006/relationships/tableStyles" Target="tableStyles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4098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099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17B615-C876-4B87-997A-F321F976F354}" type="hfDateTime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9DB4888D-43D4-4F74-AB13-9FD0939B7066}" type="slidenum">
              <a:rPr lang="en-US" altLang="en-US" sz="1200">
                <a:latin typeface="Calibri" pitchFamily="34" charset="0"/>
              </a:rPr>
              <a:t>*</a:t>
            </a:fld>
            <a:endParaRPr lang="en-US" altLang="en-US" sz="120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3074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5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5F84B5-E5E8-4C35-824D-0929C2A45FB2}" type="hfDateTime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*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  <a:miter lim="800000"/>
          </a:ln>
        </p:spPr>
      </p:sp>
      <p:sp>
        <p:nvSpPr>
          <p:cNvPr id="3077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Click to edit Master text styles</a:t>
            </a:r>
          </a:p>
          <a:p>
            <a:pPr marL="45720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Second level</a:t>
            </a:r>
          </a:p>
          <a:p>
            <a:pPr marL="914400" marR="0" lvl="2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Third level</a:t>
            </a:r>
          </a:p>
          <a:p>
            <a:pPr marL="1371600" marR="0" lvl="3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Fourth level</a:t>
            </a:r>
          </a:p>
          <a:p>
            <a:pPr marL="1828800" marR="0" lvl="4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ＭＳ Ｐゴシック" pitchFamily="34" charset="-128"/>
                <a:cs typeface="+mn-cs"/>
              </a:rPr>
              <a:t>Fifth level</a:t>
            </a:r>
          </a:p>
        </p:txBody>
      </p:sp>
      <p:sp>
        <p:nvSpPr>
          <p:cNvPr id="3078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3079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numCol="1" anchor="b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6332A40E-37E6-42E6-8E10-CE7C7E561F02}" type="slidenum">
              <a:rPr lang="en-US" altLang="en-US" sz="1200"/>
              <a:t>*</a:t>
            </a:fld>
            <a:endParaRPr lang="en-US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6146" name="Slide Image Placeholder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miter lim="800000"/>
          </a:ln>
        </p:spPr>
      </p:sp>
      <p:sp>
        <p:nvSpPr>
          <p:cNvPr id="6147" name="Notes Placeholder 2"/>
          <p:cNvSpPr>
            <a:spLocks noGrp="1"/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1pPr>
            <a:lvl2pPr marL="4572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2pPr>
            <a:lvl3pPr marL="9144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3pPr>
            <a:lvl4pPr marL="13716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4pPr>
            <a:lvl5pPr marL="18288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5pPr>
          </a:lstStyle>
          <a:p>
            <a:pPr marL="0" lvl="0" indent="0"/>
            <a:r>
              <a:rPr lang="en-US" altLang="en-US" b="1">
                <a:latin typeface="Arial" pitchFamily="34" charset="0"/>
                <a:ea typeface="Arial" pitchFamily="34" charset="0"/>
              </a:rPr>
              <a:t>Figure 1. </a:t>
            </a:r>
            <a:r>
              <a:rPr lang="en-US" altLang="en-US">
                <a:latin typeface="Arial" pitchFamily="34" charset="0"/>
                <a:ea typeface="Arial" pitchFamily="34" charset="0"/>
              </a:rPr>
              <a:t>AstroSat/LAXPC20 light curves of GX 339-4 in different energy bands for all 74 orbits, from the top, 3.0−30.0 keV (top panel), 5.5−30.0 keV (middle panel), and 3.0−5.5 keV (bottom panel), respectively. The bottom panel shows the hardness ratio (5.5−30.0 keV/3.0−5.5 keV). The vertical shaded region shows the 11 orbits in which QPOs are observed. The ‘0’ (zero) in the X-axis represents MJD = 59303.044.
</a:t>
            </a:r>
            <a:endParaRPr lang="en-US" altLang="en-US">
              <a:latin typeface="Arial" pitchFamily="34" charset="0"/>
              <a:ea typeface="Arial" pitchFamily="34" charset="0"/>
            </a:endParaRPr>
          </a:p>
          <a:p>
            <a:pPr marL="0" lvl="0" indent="0"/>
            <a:r>
              <a:rPr lang="en-US" altLang="en-US">
                <a:latin typeface="Arial" pitchFamily="34" charset="0"/>
                <a:ea typeface="Arial" pitchFamily="34" charset="0"/>
              </a:rPr>
              <a:t>Unless provided in the caption above, the following copyright applies to the content of this slide: © 2023 The Author(s). Published by Oxford University Press on behalf of Royal Astronomical Society.This is an Open Access article distributed under the terms of the Creative Commons Attribution License (https://creativecommons.org/licenses/by/4.0/), which permits unrestricted reuse, distribution, and reproduction in any medium, provided the original work is properly cited.</a:t>
            </a:r>
            <a:endParaRPr lang="en-US" altLang="en-US">
              <a:latin typeface="Arial" pitchFamily="34" charset="0"/>
              <a:ea typeface="Arial" pitchFamily="34" charset="0"/>
            </a:endParaRP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5C1A949D-D3D6-424F-8729-B38F922EEC82}" type="slidenum">
              <a:rPr lang="en-US" altLang="en-US" sz="1200"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 name="Title and Content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731"/>
            <a:ext cx="8229600" cy="444182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25450"/>
            <a:ext cx="6108853" cy="6127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0" y="5994400"/>
            <a:ext cx="7677150" cy="863600"/>
          </a:xfrm>
          <a:prstGeom prst="rect">
            <a:avLst/>
          </a:prstGeom>
        </p:spPr>
        <p:txBody>
          <a:bodyPr vert="horz" lIns="180000" tIns="0" rIns="180000" bIns="0" rtlCol="0" anchor="ctr"/>
          <a:lstStyle>
            <a:lvl1pPr eaLnBrk="0" hangingPunct="0">
              <a:defRPr sz="10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1026" name="Date Placeholder 3"/>
          <p:cNvSpPr txBox="1"/>
          <p:nvPr/>
        </p:nvSpPr>
        <p:spPr bwMode="auto">
          <a:xfrm>
            <a:off x="1905000" y="64008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6119812" cy="6127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0" tIns="0" rIns="0" bIns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600" b="1" i="0" u="none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 lvl="0"/>
            <a:r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1112"/>
            <a:ext cx="8229600" cy="44418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defRPr kumimoji="0" lang="en-US" altLang="en-US" sz="1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0" y="5994400"/>
            <a:ext cx="7677150" cy="863600"/>
          </a:xfrm>
          <a:prstGeom prst="rect">
            <a:avLst/>
          </a:prstGeom>
        </p:spPr>
        <p:txBody>
          <a:bodyPr vert="horz" lIns="180000" tIns="0" rIns="180000" bIns="0" rtlCol="0" anchor="ctr"/>
          <a:lstStyle>
            <a:lvl1pPr algn="l" eaLnBrk="1" hangingPunct="1">
              <a:spcAft>
                <a:spcPts val="600"/>
              </a:spcAft>
              <a:defRPr sz="800">
                <a:solidFill>
                  <a:srgbClr val="2A2A2A"/>
                </a:solidFill>
                <a:latin typeface="Arial" pitchFamily="34" charset="0"/>
                <a:ea typeface="ＭＳ Ｐゴシック" pitchFamily="34" charset="-128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cxnSp>
        <p:nvCxnSpPr>
          <p:cNvPr id="1030" name="Straight Connector 8"/>
          <p:cNvCxnSpPr/>
          <p:nvPr/>
        </p:nvCxnSpPr>
        <p:spPr>
          <a:xfrm>
            <a:off x="0" y="5994400"/>
            <a:ext cx="9144000" cy="0"/>
          </a:xfrm>
          <a:prstGeom prst="line">
            <a:avLst/>
          </a:prstGeom>
          <a:noFill/>
          <a:ln w="6350">
            <a:solidFill>
              <a:srgbClr val="CFD5E4"/>
            </a:solidFill>
            <a:miter lim="800000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9" r:id="rId1"/>
  </p:sldLayoutIdLst>
  <p:transition/>
  <p:timing/>
  <p:txStyles>
    <p:titleStyle>
      <a:lvl1pPr marL="0" indent="0" algn="l" defTabSz="914400" rtl="0" eaLnBrk="0" fontAlgn="base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600" b="1" i="0" u="none" kern="1200" baseline="0">
          <a:solidFill>
            <a:schemeClr val="tx1"/>
          </a:solidFill>
          <a:effectLst/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itchFamily="34" charset="0"/>
          <a:ea typeface="ＭＳ Ｐゴシック" pitchFamily="34" charset="-128"/>
          <a:cs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ＭＳ Ｐゴシック" pitchFamily="34" charset="-128"/>
        </a:defRPr>
      </a:lvl9pPr>
    </p:titleStyle>
    <p:bodyStyle>
      <a:lvl1pPr marL="342900" indent="-3429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16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14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•"/>
        <a:defRPr kumimoji="0" sz="1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–"/>
        <a:defRPr kumimoji="0" sz="12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0" fontAlgn="base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pitchFamily="34" charset="0"/>
        <a:buChar char="»"/>
        <a:defRPr kumimoji="0" sz="11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572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144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3716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880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kumimoji="0" sz="1800" b="0" i="0" u="none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doi.org/10.1093/mnras/stad3079" TargetMode="External" /><Relationship Id="rId4" Type="http://schemas.openxmlformats.org/officeDocument/2006/relationships/image" Target="../media/image1.png" /><Relationship Id="rId5" Type="http://schemas.openxmlformats.org/officeDocument/2006/relationships/image" Target="../media/image2.jpe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/>
      <p:sp>
        <p:nvSpPr>
          <p:cNvPr id="5122" name="Footer Placeholder 3"/>
          <p:cNvSpPr>
            <a:spLocks noGrp="1"/>
          </p:cNvSpPr>
          <p:nvPr>
            <p:ph type="ftr" idx="10"/>
          </p:nvPr>
        </p:nvSpPr>
        <p:spPr>
          <a:xfrm>
            <a:off x="0" y="5994400"/>
            <a:ext cx="7677150" cy="863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180000" tIns="0" rIns="180000" bIns="0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defRPr kumimoji="0" lang="en-US" altLang="en-US" sz="1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000" i="1">
                <a:solidFill>
                  <a:srgbClr val="333333"/>
                </a:solidFill>
              </a:rPr>
              <a:t>Mon Not R Astron Soc</a:t>
            </a:r>
            <a:r>
              <a:rPr lang="en-US" altLang="en-US" sz="1000">
                <a:solidFill>
                  <a:srgbClr val="333333"/>
                </a:solidFill>
              </a:rPr>
              <a:t>, Volume 526, Issue 3, December 2023, Pages 4718–4724, </a:t>
            </a:r>
            <a:r>
              <a:rPr lang="en-US" altLang="en-US" sz="1000">
                <a:solidFill>
                  <a:srgbClr val="333333"/>
                </a:solidFill>
                <a:hlinkClick r:id="rId3"/>
              </a:rPr>
              <a:t>https://doi.org/10.1093/mnras/stad3079</a:t>
            </a:r>
            <a:endParaRPr lang="en-US" altLang="en-US" sz="1000">
              <a:solidFill>
                <a:srgbClr val="333333"/>
              </a:solidFill>
            </a:endParaRPr>
          </a:p>
          <a:p>
            <a:pPr marL="0" lvl="0" indent="0"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800">
                <a:solidFill>
                  <a:srgbClr val="2A2A2A"/>
                </a:solidFill>
              </a:rPr>
              <a:t>The content of this slide may be subject to copyright: please see the slide notes for details.</a:t>
            </a:r>
            <a:endParaRPr lang="en-US" altLang="en-US" sz="800">
              <a:solidFill>
                <a:srgbClr val="333333"/>
              </a:solidFill>
            </a:endParaRPr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57200" y="425450"/>
            <a:ext cx="6108700" cy="61277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0" tIns="0" rIns="0" bIns="0" anchor="t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600" b="1" i="0" u="none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 lvl="0"/>
            <a:r>
              <a:rPr lang="en-US" altLang="en-US"/>
              <a:t>Figure 1. </a:t>
            </a:r>
            <a:r>
              <a:rPr lang="en-US" altLang="en-US" b="0"/>
              <a:t>AstroSat/LAXPC20 light curves of GX 339-4 in different energy bands for all 74 orbits, from the top, ...</a:t>
            </a:r>
            <a:endParaRPr lang="en-US" altLang="en-US" b="0"/>
          </a:p>
        </p:txBody>
      </p:sp>
      <p:pic>
        <p:nvPicPr>
          <p:cNvPr id="5124" name="Picture 4" descr="Oxford University Pres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162" y="6294438"/>
            <a:ext cx="1058862" cy="244475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5125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2362200" y="1371600"/>
            <a:ext cx="4427580" cy="445770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4393.0"/>
  <p:tag name="AS_RELEASE_DATE" val="2019.01.14"/>
  <p:tag name="AS_TITLE" val="Aspose.Slides for .NET 4.0"/>
  <p:tag name="AS_VERSION" val="19.1"/>
</p:tagLst>
</file>

<file path=ppt/theme/theme1.xml><?xml version="1.0" encoding="utf-8"?>
<a:theme xmlns:r="http://schemas.openxmlformats.org/officeDocument/2006/relationships" xmlns:a="http://schemas.openxmlformats.org/drawingml/2006/main" name="13_Office Theme">
  <a:themeElements>
    <a:clrScheme name="1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3_Office Theme">
      <a:majorFont>
        <a:latin typeface="Times New Roman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1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</Paragraphs>
  <Slides>1</Slides>
  <Notes>1</Notes>
  <TotalTime>3343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13_Office Theme</vt:lpstr>
      <vt:lpstr>Figure 1. AstroSat/LAXPC20 light curves of GX 339-4 in different energy bands for all 74 orbits, from the top, ...</vt:lpstr>
    </vt:vector>
  </TitlesOfParts>
  <LinksUpToDate>0</LinksUpToDate>
  <SharedDoc>0</SharedDoc>
  <HyperlinksChanged>0</HyperlinksChanged>
  <Application>Aspose.Slides for .NET</Application>
  <AppVersion>19.0100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Oxford University Press Figure</dc:title>
  <cp:lastModifiedBy>Kelly Richardson</cp:lastModifiedBy>
  <cp:revision>164</cp:revision>
  <dcterms:created xsi:type="dcterms:W3CDTF">2015-12-31T14:57:12Z</dcterms:created>
  <dcterms:modified xsi:type="dcterms:W3CDTF">2025-07-15T03:15:11Z</dcterms:modified>
</cp:coreProperties>
</file>