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9" r:id="rId12"/>
    <p:sldId id="26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61" r:id="rId21"/>
    <p:sldId id="282" r:id="rId22"/>
    <p:sldId id="280" r:id="rId23"/>
    <p:sldId id="281" r:id="rId24"/>
    <p:sldId id="262" r:id="rId25"/>
    <p:sldId id="263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20548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</a:t>
            </a:r>
            <a:r>
              <a:rPr lang="en-IN" dirty="0"/>
              <a:t>a</a:t>
            </a:r>
            <a:r>
              <a:t>nalytics </a:t>
            </a:r>
            <a:r>
              <a:rPr lang="en-IN" dirty="0"/>
              <a:t>a</a:t>
            </a:r>
            <a:r>
              <a:t>pproach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/>
              <a:t>Anirudh Saxena</a:t>
            </a:r>
            <a:endParaRPr lang="en-IN" dirty="0"/>
          </a:p>
          <a:p>
            <a:r>
              <a:rPr lang="en-IN" dirty="0"/>
              <a:t>Data Analytics, Senior Consulting Virtual Intern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D154-8105-4C81-8546-FDC086F69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4" y="924672"/>
            <a:ext cx="1946511" cy="7463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6EDE51B-4A8F-4DC5-82D8-694D1F39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76" y="1575813"/>
            <a:ext cx="4449899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619FB17-B6B9-4B4E-8B01-AAFCC10B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" y="1591483"/>
            <a:ext cx="4614710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244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Recent Transactions</a:t>
            </a:r>
            <a:endParaRPr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B018732-EC90-4E4C-9E75-0D3BD332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57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300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The last day on which a customer performed a transaction was taken as the recency parameter.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Customers were divided into 4 quartiles and given a R_Score.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frequency of transactions done by a particular customer was taken as the frequency parameter.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F_Score</a:t>
            </a:r>
            <a:r>
              <a:rPr lang="en-IN" sz="16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6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average profit per customer was taken as the monetary value parameter.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M_Score.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37D4A88-4697-473C-8578-94095623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17" y="1591483"/>
            <a:ext cx="4754166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4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856F47E9-0F80-450A-93C5-4FA3A97D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22" y="1591483"/>
            <a:ext cx="4589355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52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E2B34C7F-4804-429F-A0F3-3927BBB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08" y="1591483"/>
            <a:ext cx="4830233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360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9CB29EF-248F-4693-BD6F-7B14992F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6070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290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49F2517-0FEF-4D39-B8F2-9A2615B1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54" y="1591483"/>
            <a:ext cx="4241292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454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FDE85A8-96B6-49EA-B94A-E89C6D49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080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A04868E-5240-47BE-9D1B-A4B3CF6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04" y="1387375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73">
            <a:extLst>
              <a:ext uri="{FF2B5EF4-FFF2-40B4-BE49-F238E27FC236}">
                <a16:creationId xmlns:a16="http://schemas.microsoft.com/office/drawing/2014/main" id="{CEF6FE97-D3C7-4793-8549-F4FD63451E5A}"/>
              </a:ext>
            </a:extLst>
          </p:cNvPr>
          <p:cNvSpPr/>
          <p:nvPr/>
        </p:nvSpPr>
        <p:spPr>
          <a:xfrm>
            <a:off x="205025" y="1591483"/>
            <a:ext cx="3727997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/>
              <a:t>Based on the RFM Class, four customer tiers were identified: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Gold Class: These customers have recently made a purchase, are frequent and are most profitable.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Silver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Bronze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Basic Class: These customers have not made any recent purchase, are not frequent and do not contribute majorly.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6709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Tiers by State</a:t>
            </a:r>
            <a:endParaRPr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2E6FE2B-9BB8-4D29-80D0-D57BCC11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64" y="1591483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Profitable Job Industries</a:t>
            </a:r>
            <a:endParaRPr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DA2F2A7-FAF8-4819-834F-F0520E83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591483"/>
            <a:ext cx="3629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321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32B6A3-DF4D-4FF0-840E-D8D54C98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16743"/>
              </p:ext>
            </p:extLst>
          </p:nvPr>
        </p:nvGraphicFramePr>
        <p:xfrm>
          <a:off x="1520328" y="1652066"/>
          <a:ext cx="6103344" cy="2992187"/>
        </p:xfrm>
        <a:graphic>
          <a:graphicData uri="http://schemas.openxmlformats.org/drawingml/2006/table">
            <a:tbl>
              <a:tblPr/>
              <a:tblGrid>
                <a:gridCol w="2034448">
                  <a:extLst>
                    <a:ext uri="{9D8B030D-6E8A-4147-A177-3AD203B41FA5}">
                      <a16:colId xmlns:a16="http://schemas.microsoft.com/office/drawing/2014/main" val="617758291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551176025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770085722"/>
                    </a:ext>
                  </a:extLst>
                </a:gridCol>
              </a:tblGrid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RFM 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2086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Platinum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383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Very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6629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Becoming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22014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24302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88917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Risk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850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Evasive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44905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11048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63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5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36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066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Customers having high RFM Scores can be filtered and targeted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customers have made recent purchases, are frequent, and drive the most profits.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8608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03E52-43ED-4E99-A011-565E3180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833028"/>
            <a:ext cx="6830378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9F9B-EAA9-4FAE-A02B-B5FFF92D0165}"/>
              </a:ext>
            </a:extLst>
          </p:cNvPr>
          <p:cNvSpPr txBox="1"/>
          <p:nvPr/>
        </p:nvSpPr>
        <p:spPr>
          <a:xfrm rot="16200000">
            <a:off x="7349884" y="2946736"/>
            <a:ext cx="31492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Australian Bureau of Statistics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919FF1-540A-4367-AC43-0426A508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43043"/>
              </p:ext>
            </p:extLst>
          </p:nvPr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>
                  <a:extLst>
                    <a:ext uri="{9D8B030D-6E8A-4147-A177-3AD203B41FA5}">
                      <a16:colId xmlns:a16="http://schemas.microsoft.com/office/drawing/2014/main" val="3818701426"/>
                    </a:ext>
                  </a:extLst>
                </a:gridCol>
                <a:gridCol w="1938968">
                  <a:extLst>
                    <a:ext uri="{9D8B030D-6E8A-4147-A177-3AD203B41FA5}">
                      <a16:colId xmlns:a16="http://schemas.microsoft.com/office/drawing/2014/main" val="205708966"/>
                    </a:ext>
                  </a:extLst>
                </a:gridCol>
                <a:gridCol w="1733320">
                  <a:extLst>
                    <a:ext uri="{9D8B030D-6E8A-4147-A177-3AD203B41FA5}">
                      <a16:colId xmlns:a16="http://schemas.microsoft.com/office/drawing/2014/main" val="1045105921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58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with Missing Fields were Dropped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Join Keys between Tables were considered and conflicting Records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Age, Last Purchase (Days Ago) and Profit Fields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Transactions more than a year old were Dropped.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40544"/>
              </p:ext>
            </p:extLst>
          </p:nvPr>
        </p:nvGraphicFramePr>
        <p:xfrm>
          <a:off x="4958214" y="2040845"/>
          <a:ext cx="3812411" cy="1234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</a:t>
                      </a:r>
                    </a:p>
                    <a:p>
                      <a:pPr algn="ctr"/>
                      <a:r>
                        <a:rPr lang="en-IN" sz="16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95C7BF-92DC-4FF2-9FF1-B3A4CE5D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9" y="1701652"/>
            <a:ext cx="3947316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4E3AAEA-DE6F-4C4E-8C30-BB63A5D0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39" y="1701652"/>
            <a:ext cx="3885152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361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044B22-59B6-45CA-9314-4F5DBC3F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5" y="1591482"/>
            <a:ext cx="3642280" cy="34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96930B1-D968-458C-99F2-0D049552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" y="1591483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03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State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331073-A17E-4D55-9BF4-F08C2AFE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4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1D272E4-8698-4300-8A7D-62237A1B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77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224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Job Industry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363FDF-7328-4612-A5F5-675E994E6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4641483" y="1854257"/>
            <a:ext cx="429749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F070972-97DA-4A6C-B08A-002B3698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205025" y="1854257"/>
            <a:ext cx="42974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753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with State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04609CA-F973-4656-B9D3-AE4B94C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9" y="1719954"/>
            <a:ext cx="3991928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E1C08A3-C955-45CA-8819-5DEF15F5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4" y="1719954"/>
            <a:ext cx="3929063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039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511</Words>
  <Application>Microsoft Office PowerPoint</Application>
  <PresentationFormat>On-screen Show (16:9)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Open Sans</vt:lpstr>
      <vt:lpstr>Open Sans Extrabold</vt:lpstr>
      <vt:lpstr>Open Sans Light</vt:lpstr>
      <vt:lpstr>Symbol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Sudipto Ghosh</dc:creator>
  <cp:lastModifiedBy>Anirudh Saxena</cp:lastModifiedBy>
  <cp:revision>18</cp:revision>
  <dcterms:modified xsi:type="dcterms:W3CDTF">2022-01-17T15:22:11Z</dcterms:modified>
</cp:coreProperties>
</file>