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E367-1117-0844-7B21-6D45EB820120}" v="14" dt="2023-04-25T19:33:45.419"/>
    <p1510:client id="{3D22DC68-96D0-47BC-267C-811797EA20C3}" v="548" dt="2023-04-25T19:12:14.335"/>
    <p1510:client id="{467B1E82-E9F3-95B9-609F-2E84AABF80C9}" v="126" dt="2023-04-25T17:08:56.287"/>
    <p1510:client id="{67CC522F-42A8-C22B-4B54-0F5FF83E2E59}" v="141" dt="2023-04-25T16:00:14.667"/>
    <p1510:client id="{7206EF7B-B570-490E-93C2-F248BFC3C16F}" v="5" dt="2023-04-25T16:55:32.462"/>
    <p1510:client id="{744BA6C4-075D-4506-C9A4-72C3C58E762A}" v="3" dt="2023-04-25T13:58:32.413"/>
    <p1510:client id="{9F89574F-D870-9207-7DCB-FD0DFD2306A1}" v="744" dt="2023-04-25T01:13:08.948"/>
    <p1510:client id="{D3969ED3-1804-2A40-8AF3-9A3A14F74F74}" v="232" dt="2023-04-25T16:28:57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ored_procedure" TargetMode="External"/><Relationship Id="rId3" Type="http://schemas.openxmlformats.org/officeDocument/2006/relationships/hyperlink" Target="https://databasefaqs.com/azure-sql-database-column-encryption/" TargetMode="External"/><Relationship Id="rId7" Type="http://schemas.openxmlformats.org/officeDocument/2006/relationships/hyperlink" Target="https://en.wikipedia.org/wiki/Database_trigger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lational_database" TargetMode="External"/><Relationship Id="rId5" Type="http://schemas.openxmlformats.org/officeDocument/2006/relationships/hyperlink" Target="https://en.wikipedia.org/wiki/Database_schema" TargetMode="External"/><Relationship Id="rId4" Type="http://schemas.openxmlformats.org/officeDocument/2006/relationships/hyperlink" Target="https://learn.microsoft.com/en-us/sql/t-sql/language-reference?view=sql-server-ver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tel bell">
            <a:extLst>
              <a:ext uri="{FF2B5EF4-FFF2-40B4-BE49-F238E27FC236}">
                <a16:creationId xmlns:a16="http://schemas.microsoft.com/office/drawing/2014/main" id="{F92F7164-33CB-1AF8-6607-0C50E508D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004" r="-1" b="-1"/>
          <a:stretch/>
        </p:blipFill>
        <p:spPr>
          <a:xfrm>
            <a:off x="2553" y="10"/>
            <a:ext cx="7807947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B89A6-2DC4-7624-48C3-1A4B2A0E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113186"/>
            <a:ext cx="6018750" cy="16008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cap="none" baseline="0"/>
              <a:t>Hotel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866CF-53E9-F1B0-F821-765370CD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0" y="2853369"/>
            <a:ext cx="3280551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By,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 Manoj Reddy </a:t>
            </a:r>
            <a:r>
              <a:rPr lang="en-US" err="1"/>
              <a:t>Amireddy</a:t>
            </a:r>
            <a:r>
              <a:rPr lang="en-US"/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 Janhavi Swapnil Patil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 Nikhil Bindal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 Anirudh Sampath Kumar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 Siddhant Nagraj</a:t>
            </a:r>
          </a:p>
          <a:p>
            <a:pPr indent="-228600">
              <a:buFont typeface="Neue Haas Grotesk Text Pro" panose="020B0504020202020204" pitchFamily="34" charset="0"/>
              <a:buChar char="-"/>
            </a:pPr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err="1"/>
              <a:t>Dmdd</a:t>
            </a:r>
            <a:r>
              <a:rPr lang="en-US"/>
              <a:t> Spring 2023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96D99E-F418-4311-3D10-F23E050F692E}"/>
              </a:ext>
            </a:extLst>
          </p:cNvPr>
          <p:cNvSpPr txBox="1">
            <a:spLocks/>
          </p:cNvSpPr>
          <p:nvPr/>
        </p:nvSpPr>
        <p:spPr>
          <a:xfrm>
            <a:off x="914401" y="1371600"/>
            <a:ext cx="3943762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400" b="1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ED1ED2-33D7-5DE7-16B3-264516A59A80}"/>
              </a:ext>
            </a:extLst>
          </p:cNvPr>
          <p:cNvSpPr txBox="1">
            <a:spLocks/>
          </p:cNvSpPr>
          <p:nvPr/>
        </p:nvSpPr>
        <p:spPr>
          <a:xfrm>
            <a:off x="914400" y="2853369"/>
            <a:ext cx="3943762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731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BF7A-AAA7-00FC-6430-0666CC61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AD61-4BE4-66B6-8EE5-8A019BD9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Streamline Operations  </a:t>
            </a:r>
          </a:p>
          <a:p>
            <a:r>
              <a:rPr lang="en-US"/>
              <a:t>Enhance Customer Experience </a:t>
            </a:r>
          </a:p>
          <a:p>
            <a:r>
              <a:rPr lang="en-US"/>
              <a:t>Improve Revenue Management </a:t>
            </a:r>
          </a:p>
          <a:p>
            <a:r>
              <a:rPr lang="en-US"/>
              <a:t>Reduce Costs  </a:t>
            </a:r>
          </a:p>
          <a:p>
            <a:r>
              <a:rPr lang="en-US"/>
              <a:t>Real Time Reporting </a:t>
            </a:r>
          </a:p>
          <a:p>
            <a:r>
              <a:rPr lang="en-US"/>
              <a:t>Improved Analytics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1EAA-CBFE-15D6-9218-032CF343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8E09-FB5C-FCC1-F024-E12089FE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27" y="2313870"/>
            <a:ext cx="10911213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have designed a Hotel Management System which tracks the customer repeat rate and revenue generated from the database and optimizes the resources effectively</a:t>
            </a:r>
          </a:p>
          <a:p>
            <a:r>
              <a:rPr lang="en-US"/>
              <a:t>Using the data, we created dashboards which gave us an overview of the current functioning and the insights of usage.</a:t>
            </a:r>
          </a:p>
          <a:p>
            <a:r>
              <a:rPr lang="en-US"/>
              <a:t>Also, Efficiently tracks the activities and events hosted by the hotel.</a:t>
            </a:r>
          </a:p>
          <a:p>
            <a:r>
              <a:rPr lang="en-US"/>
              <a:t>Store information safely and encrypt on disk at all times.</a:t>
            </a:r>
          </a:p>
          <a:p>
            <a:r>
              <a:rPr lang="en-US"/>
              <a:t>Reports to provide insights on the customer data about reservations and revenue generated.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12FE9F1-3F0E-6252-0441-7C44E7F70C04}"/>
              </a:ext>
            </a:extLst>
          </p:cNvPr>
          <p:cNvSpPr txBox="1">
            <a:spLocks/>
          </p:cNvSpPr>
          <p:nvPr/>
        </p:nvSpPr>
        <p:spPr>
          <a:xfrm>
            <a:off x="914401" y="1288093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6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C447E4-A973-D9C7-BCEF-3CDA87E95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918"/>
          <a:stretch/>
        </p:blipFill>
        <p:spPr bwMode="auto">
          <a:xfrm>
            <a:off x="4447727" y="386219"/>
            <a:ext cx="6512547" cy="608555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91267D7-77C8-03E0-56E1-0E044A08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31338"/>
              </p:ext>
            </p:extLst>
          </p:nvPr>
        </p:nvGraphicFramePr>
        <p:xfrm>
          <a:off x="955109" y="2103328"/>
          <a:ext cx="6344038" cy="450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995">
                  <a:extLst>
                    <a:ext uri="{9D8B030D-6E8A-4147-A177-3AD203B41FA5}">
                      <a16:colId xmlns:a16="http://schemas.microsoft.com/office/drawing/2014/main" val="3413278774"/>
                    </a:ext>
                  </a:extLst>
                </a:gridCol>
                <a:gridCol w="3689043">
                  <a:extLst>
                    <a:ext uri="{9D8B030D-6E8A-4147-A177-3AD203B41FA5}">
                      <a16:colId xmlns:a16="http://schemas.microsoft.com/office/drawing/2014/main" val="4163867512"/>
                    </a:ext>
                  </a:extLst>
                </a:gridCol>
              </a:tblGrid>
              <a:tr h="702849">
                <a:tc gridSpan="2">
                  <a:txBody>
                    <a:bodyPr/>
                    <a:lstStyle/>
                    <a:p>
                      <a:r>
                        <a:rPr lang="en-US" u="sng"/>
                        <a:t>Entities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90338"/>
                  </a:ext>
                </a:extLst>
              </a:tr>
              <a:tr h="3804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Hotel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Reservation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Customer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Staff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Room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Payment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Event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Amenity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Room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Transaction</a:t>
                      </a: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RoomType_Amenity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randview Display"/>
                        </a:rPr>
                        <a:t>Reservation_Room</a:t>
                      </a:r>
                      <a:endParaRPr lang="en-US" b="0">
                        <a:latin typeface="Grandview Display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>
                        <a:latin typeface="Grandview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6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7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D86C-6225-B6CE-A91E-A11860AC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08971"/>
            <a:ext cx="10363200" cy="1187570"/>
          </a:xfrm>
        </p:spPr>
        <p:txBody>
          <a:bodyPr/>
          <a:lstStyle/>
          <a:p>
            <a:r>
              <a:rPr lang="en-US" b="1"/>
              <a:t>Database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846B5-FE89-9A2C-D9D2-E65744BA42DD}"/>
              </a:ext>
            </a:extLst>
          </p:cNvPr>
          <p:cNvSpPr txBox="1">
            <a:spLocks/>
          </p:cNvSpPr>
          <p:nvPr/>
        </p:nvSpPr>
        <p:spPr>
          <a:xfrm>
            <a:off x="1042930" y="2114283"/>
            <a:ext cx="4309038" cy="151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u="sng"/>
              <a:t>Stored Procedures</a:t>
            </a:r>
          </a:p>
          <a:p>
            <a:r>
              <a:rPr lang="en-US" sz="1500" b="0" i="0" err="1">
                <a:effectLst/>
              </a:rPr>
              <a:t>sp_CalcuateRevenue</a:t>
            </a:r>
            <a:endParaRPr lang="en-US" sz="1500" b="0" i="0">
              <a:effectLst/>
            </a:endParaRPr>
          </a:p>
          <a:p>
            <a:r>
              <a:rPr lang="en-US" sz="1500" b="0" i="0" err="1">
                <a:effectLst/>
              </a:rPr>
              <a:t>sp_GetAvailableRooms</a:t>
            </a:r>
            <a:endParaRPr lang="en-US" sz="1500"/>
          </a:p>
          <a:p>
            <a:r>
              <a:rPr lang="en-US" sz="1500" b="0" i="0" err="1">
                <a:effectLst/>
              </a:rPr>
              <a:t>sp_getStaffDetails</a:t>
            </a:r>
            <a:endParaRPr lang="en-US" sz="1500" b="0" i="0">
              <a:effectLst/>
            </a:endParaRPr>
          </a:p>
          <a:p>
            <a:r>
              <a:rPr lang="en-US" sz="1500" b="0" i="0" err="1">
                <a:effectLst/>
              </a:rPr>
              <a:t>sp_getCustomerDetails</a:t>
            </a:r>
            <a:endParaRPr lang="en-US" sz="15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7A2A64-4933-3B5A-C002-CFE2C67C727A}"/>
              </a:ext>
            </a:extLst>
          </p:cNvPr>
          <p:cNvSpPr txBox="1">
            <a:spLocks/>
          </p:cNvSpPr>
          <p:nvPr/>
        </p:nvSpPr>
        <p:spPr>
          <a:xfrm>
            <a:off x="6547986" y="2116742"/>
            <a:ext cx="4083690" cy="1864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u="sng"/>
              <a:t>Views</a:t>
            </a:r>
          </a:p>
          <a:p>
            <a:r>
              <a:rPr lang="en-US" sz="1500" i="0" err="1">
                <a:effectLst/>
              </a:rPr>
              <a:t>vw_GetAvailableRooms</a:t>
            </a:r>
            <a:endParaRPr lang="en-US" sz="1500" i="0">
              <a:effectLst/>
            </a:endParaRPr>
          </a:p>
          <a:p>
            <a:r>
              <a:rPr lang="en-US" sz="1500" i="0" err="1">
                <a:effectLst/>
              </a:rPr>
              <a:t>vw_GetCustomerReservationHistory</a:t>
            </a:r>
            <a:endParaRPr lang="en-US" sz="1500" i="0">
              <a:effectLst/>
            </a:endParaRPr>
          </a:p>
          <a:p>
            <a:r>
              <a:rPr lang="en-US" sz="1500" i="0" err="1">
                <a:effectLst/>
              </a:rPr>
              <a:t>vw_ActiveCustomers</a:t>
            </a:r>
            <a:endParaRPr lang="en-US" sz="1500" i="0">
              <a:effectLst/>
            </a:endParaRPr>
          </a:p>
          <a:p>
            <a:r>
              <a:rPr lang="en-US" sz="1500" i="0" err="1">
                <a:effectLst/>
              </a:rPr>
              <a:t>vw_ActiveDefaulterCustomers</a:t>
            </a:r>
            <a:endParaRPr lang="en-US" sz="150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6C67CF-8669-7E97-0178-0E878B59A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8894"/>
              </p:ext>
            </p:extLst>
          </p:nvPr>
        </p:nvGraphicFramePr>
        <p:xfrm>
          <a:off x="6547986" y="4309109"/>
          <a:ext cx="3727095" cy="235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095">
                  <a:extLst>
                    <a:ext uri="{9D8B030D-6E8A-4147-A177-3AD203B41FA5}">
                      <a16:colId xmlns:a16="http://schemas.microsoft.com/office/drawing/2014/main" val="2859750766"/>
                    </a:ext>
                  </a:extLst>
                </a:gridCol>
              </a:tblGrid>
              <a:tr h="1813171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500" u="sng"/>
                        <a:t>Triggers</a:t>
                      </a:r>
                      <a:endParaRPr lang="en-US" sz="15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active_customers_in_hotel_insert</a:t>
                      </a:r>
                      <a:endParaRPr lang="en-US" sz="15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active_customers_in_hotel_update</a:t>
                      </a:r>
                      <a:endParaRPr lang="en-US" sz="15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insert_staff_details</a:t>
                      </a:r>
                      <a:endParaRPr lang="en-US" sz="15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insert_customer_details</a:t>
                      </a:r>
                      <a:endParaRPr lang="en-US" sz="1500"/>
                    </a:p>
                    <a:p>
                      <a:endParaRPr lang="en-US" sz="1500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79493"/>
                  </a:ext>
                </a:extLst>
              </a:tr>
              <a:tr h="2852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4158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38EA49-2B61-AD6B-7F58-1E288950DAFE}"/>
              </a:ext>
            </a:extLst>
          </p:cNvPr>
          <p:cNvSpPr txBox="1">
            <a:spLocks/>
          </p:cNvSpPr>
          <p:nvPr/>
        </p:nvSpPr>
        <p:spPr>
          <a:xfrm>
            <a:off x="1042930" y="4460717"/>
            <a:ext cx="4309038" cy="151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u="sng"/>
              <a:t>User Defined Functions</a:t>
            </a:r>
          </a:p>
          <a:p>
            <a:r>
              <a:rPr lang="en-US" sz="1500" err="1"/>
              <a:t>calculateDuration</a:t>
            </a:r>
            <a:endParaRPr lang="en-US" sz="1500" b="0" i="0">
              <a:effectLst/>
            </a:endParaRPr>
          </a:p>
          <a:p>
            <a:r>
              <a:rPr lang="en-US" sz="1500" err="1"/>
              <a:t>getHotelNameByHotelId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214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B85A-D6F2-7574-A9BD-33F6FB28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38" y="78835"/>
            <a:ext cx="4438153" cy="1314443"/>
          </a:xfrm>
        </p:spPr>
        <p:txBody>
          <a:bodyPr>
            <a:normAutofit/>
          </a:bodyPr>
          <a:lstStyle/>
          <a:p>
            <a:r>
              <a:rPr lang="en-US" b="1"/>
              <a:t>Dashboard</a:t>
            </a:r>
          </a:p>
        </p:txBody>
      </p:sp>
      <p:sp>
        <p:nvSpPr>
          <p:cNvPr id="207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8A090-87EC-D96F-B858-4602C5AD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78" y="892061"/>
            <a:ext cx="11818650" cy="232997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9F6D65B-0938-FF10-8A67-44F0BFB6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78" y="3612444"/>
            <a:ext cx="11818650" cy="23534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5313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A3B-3889-6F66-FE3A-C0305A6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178C-542F-4C66-7F0E-43D6311B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55" y="2287774"/>
            <a:ext cx="11596448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Added the data using a SQL script(</a:t>
            </a:r>
            <a:r>
              <a:rPr lang="en-US" err="1"/>
              <a:t>db_insert.sql</a:t>
            </a:r>
            <a:r>
              <a:rPr lang="en-US"/>
              <a:t>) that maintains referential integrity</a:t>
            </a:r>
          </a:p>
          <a:p>
            <a:r>
              <a:rPr lang="en-US"/>
              <a:t>Some columns are populated by UDF's and Triggers which are essential for meeting business rules</a:t>
            </a:r>
          </a:p>
          <a:p>
            <a:r>
              <a:rPr lang="en-US"/>
              <a:t>Personal sensitive customer data like SSN is encrypted in the columns by using triggers on insert. So the data is encrypted on disk at all times.</a:t>
            </a:r>
          </a:p>
          <a:p>
            <a:r>
              <a:rPr lang="en-US"/>
              <a:t>Retrieval of sensitive data happens when it's requested by decrypting the data.</a:t>
            </a:r>
          </a:p>
          <a:p>
            <a:r>
              <a:rPr lang="en-US"/>
              <a:t>Computed columns are populated automatically by using database objects.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7923-82DC-130A-4DB7-088DA9CD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59EE-C791-2763-309A-12D71100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>
                <a:hlinkClick r:id="rId3"/>
              </a:rPr>
              <a:t>https://databasefaqs.com/azure-sql-database-column-encryption/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https://learn.microsoft.com/en-us/sql/t-sql/language-reference?view=sql-server-ver16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https://en.wikipedia.org/wiki/Database_schema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https://en.wikipedia.org/wiki/Relational_database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7"/>
              </a:rPr>
              <a:t>https://en.wikipedia.org/wiki/Database_trigger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8"/>
              </a:rPr>
              <a:t>https://en.wikipedia.org/wiki/Stored_procedure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877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241D3A"/>
      </a:dk2>
      <a:lt2>
        <a:srgbClr val="E2E4E8"/>
      </a:lt2>
      <a:accent1>
        <a:srgbClr val="D39319"/>
      </a:accent1>
      <a:accent2>
        <a:srgbClr val="E5572B"/>
      </a:accent2>
      <a:accent3>
        <a:srgbClr val="A0AA1F"/>
      </a:accent3>
      <a:accent4>
        <a:srgbClr val="193CD3"/>
      </a:accent4>
      <a:accent5>
        <a:srgbClr val="552BE5"/>
      </a:accent5>
      <a:accent6>
        <a:srgbClr val="9119D3"/>
      </a:accent6>
      <a:hlink>
        <a:srgbClr val="3F6B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Hotel Management System </vt:lpstr>
      <vt:lpstr>Objectives</vt:lpstr>
      <vt:lpstr>High Level Design</vt:lpstr>
      <vt:lpstr>PowerPoint Presentation</vt:lpstr>
      <vt:lpstr>Database Objects</vt:lpstr>
      <vt:lpstr>Dashboard</vt:lpstr>
      <vt:lpstr>Data Population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dc:creator>Anirudh Sampath Kumar</dc:creator>
  <cp:revision>15</cp:revision>
  <dcterms:created xsi:type="dcterms:W3CDTF">2023-04-24T22:14:13Z</dcterms:created>
  <dcterms:modified xsi:type="dcterms:W3CDTF">2023-04-25T19:42:37Z</dcterms:modified>
</cp:coreProperties>
</file>