
<file path=[Content_Types].xml><?xml version="1.0" encoding="utf-8"?>
<Types xmlns="http://schemas.openxmlformats.org/package/2006/content-types">
  <Default Extension="1"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4" r:id="rId1"/>
  </p:sldMasterIdLst>
  <p:sldIdLst>
    <p:sldId id="256" r:id="rId2"/>
    <p:sldId id="257" r:id="rId3"/>
    <p:sldId id="262" r:id="rId4"/>
    <p:sldId id="258" r:id="rId5"/>
    <p:sldId id="261" r:id="rId6"/>
    <p:sldId id="259" r:id="rId7"/>
    <p:sldId id="260" r:id="rId8"/>
    <p:sldId id="272" r:id="rId9"/>
    <p:sldId id="276" r:id="rId10"/>
    <p:sldId id="273" r:id="rId11"/>
    <p:sldId id="263" r:id="rId12"/>
    <p:sldId id="274" r:id="rId13"/>
    <p:sldId id="265" r:id="rId14"/>
    <p:sldId id="266" r:id="rId15"/>
    <p:sldId id="267" r:id="rId16"/>
    <p:sldId id="275" r:id="rId17"/>
    <p:sldId id="269" r:id="rId18"/>
    <p:sldId id="277" r:id="rId19"/>
    <p:sldId id="270"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4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ALIT%20KAUSHIK\Downloads\Zomato_Data_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ALIT%20KAUSHIK\Downloads\Excel%20Project%202024%20NS\Lalit%20Kaushik's%20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ALIT%20KAUSHIK\Downloads\Excel%20Project%202024%20NS\Lalit%20Kaushik\Lalit%20Kaushik's%20Projec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LALIT%20KAUSHIK\Downloads\Excel%20Project%202024%20NS\Lalit%20Kaushik's%20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LALIT%20KAUSHIK\Downloads\Excel%20Project%202024%20NS\Lalit%20Kaushik's%20Projec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LALIT%20KAUSHIK\Downloads\Zomato_Data_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LALIT%20KAUSHIK\Downloads\Excel%20Project%202024%20NS\Lalit%20Kaushik's%20Projec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LALIT%20KAUSHIK\Downloads\Excel%20Project%202024%20NS\Lalit%20Kaushik's%20Projec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LALIT%20KAUSHIK\Downloads\Excel%20Project%202024%20NS\Lalit%20Kaushik's%20Projec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[Zomato_Data_1.xlsx]Year!PivotTable2</c:name>
    <c:fmtId val="5"/>
  </c:pivotSource>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No. of Restaurants</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5"/>
          </a:solidFill>
          <a:ln>
            <a:noFill/>
          </a:ln>
          <a:effectLst/>
          <a:sp3d/>
        </c:spPr>
        <c:marker>
          <c:symbol val="diamond"/>
          <c:size val="6"/>
          <c:spPr>
            <a:solidFill>
              <a:schemeClr val="accent5"/>
            </a:solidFill>
            <a:ln w="9525">
              <a:solidFill>
                <a:schemeClr val="accent5"/>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5"/>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5"/>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Year!$B$1</c:f>
              <c:strCache>
                <c:ptCount val="1"/>
                <c:pt idx="0">
                  <c:v>Total</c:v>
                </c:pt>
              </c:strCache>
            </c:strRef>
          </c:tx>
          <c:spPr>
            <a:solidFill>
              <a:schemeClr val="accent5"/>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Year!$A$2:$A$11</c:f>
              <c:strCache>
                <c:ptCount val="9"/>
                <c:pt idx="0">
                  <c:v>2010</c:v>
                </c:pt>
                <c:pt idx="1">
                  <c:v>2011</c:v>
                </c:pt>
                <c:pt idx="2">
                  <c:v>2012</c:v>
                </c:pt>
                <c:pt idx="3">
                  <c:v>2013</c:v>
                </c:pt>
                <c:pt idx="4">
                  <c:v>2014</c:v>
                </c:pt>
                <c:pt idx="5">
                  <c:v>2015</c:v>
                </c:pt>
                <c:pt idx="6">
                  <c:v>2016</c:v>
                </c:pt>
                <c:pt idx="7">
                  <c:v>2017</c:v>
                </c:pt>
                <c:pt idx="8">
                  <c:v>2018</c:v>
                </c:pt>
              </c:strCache>
            </c:strRef>
          </c:cat>
          <c:val>
            <c:numRef>
              <c:f>Year!$B$2:$B$11</c:f>
              <c:numCache>
                <c:formatCode>General</c:formatCode>
                <c:ptCount val="9"/>
                <c:pt idx="0">
                  <c:v>1080</c:v>
                </c:pt>
                <c:pt idx="1">
                  <c:v>1098</c:v>
                </c:pt>
                <c:pt idx="2">
                  <c:v>1022</c:v>
                </c:pt>
                <c:pt idx="3">
                  <c:v>1061</c:v>
                </c:pt>
                <c:pt idx="4">
                  <c:v>1051</c:v>
                </c:pt>
                <c:pt idx="5">
                  <c:v>1024</c:v>
                </c:pt>
                <c:pt idx="6">
                  <c:v>1027</c:v>
                </c:pt>
                <c:pt idx="7">
                  <c:v>1086</c:v>
                </c:pt>
                <c:pt idx="8">
                  <c:v>1102</c:v>
                </c:pt>
              </c:numCache>
            </c:numRef>
          </c:val>
          <c:extLst>
            <c:ext xmlns:c16="http://schemas.microsoft.com/office/drawing/2014/chart" uri="{C3380CC4-5D6E-409C-BE32-E72D297353CC}">
              <c16:uniqueId val="{00000000-4FB4-42AF-9059-244F6FF2F43A}"/>
            </c:ext>
          </c:extLst>
        </c:ser>
        <c:dLbls>
          <c:showLegendKey val="0"/>
          <c:showVal val="1"/>
          <c:showCatName val="0"/>
          <c:showSerName val="0"/>
          <c:showPercent val="0"/>
          <c:showBubbleSize val="0"/>
        </c:dLbls>
        <c:gapWidth val="79"/>
        <c:shape val="box"/>
        <c:axId val="1038605279"/>
        <c:axId val="1032800783"/>
        <c:axId val="0"/>
      </c:bar3DChart>
      <c:catAx>
        <c:axId val="103860527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032800783"/>
        <c:crosses val="autoZero"/>
        <c:auto val="1"/>
        <c:lblAlgn val="ctr"/>
        <c:lblOffset val="100"/>
        <c:noMultiLvlLbl val="0"/>
      </c:catAx>
      <c:valAx>
        <c:axId val="1032800783"/>
        <c:scaling>
          <c:orientation val="minMax"/>
        </c:scaling>
        <c:delete val="1"/>
        <c:axPos val="l"/>
        <c:numFmt formatCode="General" sourceLinked="1"/>
        <c:majorTickMark val="none"/>
        <c:minorTickMark val="none"/>
        <c:tickLblPos val="nextTo"/>
        <c:crossAx val="103860527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[Lalit Kaushik's Project.xlsx]All Pivots and Charts!PivotTable7</c:name>
    <c:fmtId val="33"/>
  </c:pivotSource>
  <c:chart>
    <c:title>
      <c:tx>
        <c:rich>
          <a:bodyPr rot="0" spcFirstLastPara="1" vertOverflow="ellipsis" vert="horz" wrap="square" anchor="ctr" anchorCtr="1"/>
          <a:lstStyle/>
          <a:p>
            <a:pPr algn="ctr" rtl="0">
              <a:defRPr lang="en-IN" sz="1400" b="1" i="0" u="none" strike="noStrike" kern="1200" spc="0" baseline="0">
                <a:solidFill>
                  <a:srgbClr val="000000">
                    <a:lumMod val="65000"/>
                    <a:lumOff val="35000"/>
                  </a:srgbClr>
                </a:solidFill>
                <a:latin typeface="+mn-lt"/>
                <a:ea typeface="+mn-ea"/>
                <a:cs typeface="+mn-cs"/>
              </a:defRPr>
            </a:pPr>
            <a:r>
              <a:rPr lang="en-IN" sz="1400" b="1" i="0" u="none" strike="noStrike" kern="1200" baseline="0">
                <a:solidFill>
                  <a:srgbClr val="000000">
                    <a:lumMod val="65000"/>
                    <a:lumOff val="35000"/>
                  </a:srgbClr>
                </a:solidFill>
                <a:latin typeface="+mn-lt"/>
                <a:ea typeface="+mn-ea"/>
                <a:cs typeface="+mn-cs"/>
              </a:rPr>
              <a:t>Average Ratings</a:t>
            </a:r>
          </a:p>
        </c:rich>
      </c:tx>
      <c:overlay val="0"/>
      <c:spPr>
        <a:noFill/>
        <a:ln>
          <a:noFill/>
        </a:ln>
        <a:effectLst/>
      </c:spPr>
      <c:txPr>
        <a:bodyPr rot="0" spcFirstLastPara="1" vertOverflow="ellipsis" vert="horz" wrap="square" anchor="ctr" anchorCtr="1"/>
        <a:lstStyle/>
        <a:p>
          <a:pPr algn="ctr" rtl="0">
            <a:defRPr lang="en-IN" sz="1400" b="1" i="0" u="none" strike="noStrike" kern="1200" spc="0" baseline="0">
              <a:solidFill>
                <a:srgbClr val="000000">
                  <a:lumMod val="65000"/>
                  <a:lumOff val="35000"/>
                </a:srgbClr>
              </a:solidFill>
              <a:latin typeface="+mn-lt"/>
              <a:ea typeface="+mn-ea"/>
              <a:cs typeface="+mn-cs"/>
            </a:defRPr>
          </a:pPr>
          <a:endParaRPr lang="en-US"/>
        </a:p>
      </c:txPr>
    </c:title>
    <c:autoTitleDeleted val="0"/>
    <c:pivotFmts>
      <c:pivotFmt>
        <c:idx val="0"/>
        <c:spPr>
          <a:solidFill>
            <a:schemeClr val="accent2"/>
          </a:solidFill>
          <a:ln>
            <a:noFill/>
          </a:ln>
          <a:effectLst/>
          <a:sp3d/>
        </c:spPr>
        <c:marker>
          <c:symbol val="none"/>
        </c:marker>
      </c:pivotFmt>
      <c:pivotFmt>
        <c:idx val="1"/>
        <c:spPr>
          <a:solidFill>
            <a:schemeClr val="accent2"/>
          </a:solidFill>
          <a:ln>
            <a:noFill/>
          </a:ln>
          <a:effectLst/>
          <a:sp3d/>
        </c:spPr>
        <c:marker>
          <c:symbol val="none"/>
        </c:marker>
      </c:pivotFmt>
      <c:pivotFmt>
        <c:idx val="2"/>
        <c:spPr>
          <a:solidFill>
            <a:schemeClr val="accent2"/>
          </a:solidFill>
          <a:ln>
            <a:noFill/>
          </a:ln>
          <a:effectLst/>
          <a:sp3d/>
        </c:spPr>
        <c:marker>
          <c:symbol val="none"/>
        </c:marker>
      </c:pivotFmt>
      <c:pivotFmt>
        <c:idx val="3"/>
        <c:spPr>
          <a:solidFill>
            <a:schemeClr val="accent2"/>
          </a:solidFill>
          <a:ln>
            <a:noFill/>
          </a:ln>
          <a:effectLst/>
          <a:sp3d/>
        </c:spPr>
        <c:marker>
          <c:symbol val="none"/>
        </c:marker>
      </c:pivotFmt>
      <c:pivotFmt>
        <c:idx val="4"/>
        <c:spPr>
          <a:solidFill>
            <a:schemeClr val="accent2"/>
          </a:solidFill>
          <a:ln>
            <a:noFill/>
          </a:ln>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'All Pivots and Charts'!$CE$3</c:f>
              <c:strCache>
                <c:ptCount val="1"/>
                <c:pt idx="0">
                  <c:v>Total</c:v>
                </c:pt>
              </c:strCache>
            </c:strRef>
          </c:tx>
          <c:spPr>
            <a:solidFill>
              <a:schemeClr val="accent2"/>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Pivots and Charts'!$CD$4:$CD$19</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'All Pivots and Charts'!$CE$4:$CE$19</c:f>
              <c:numCache>
                <c:formatCode>General</c:formatCode>
                <c:ptCount val="15"/>
                <c:pt idx="0">
                  <c:v>3.6583333333333337</c:v>
                </c:pt>
                <c:pt idx="1">
                  <c:v>3.8466666666666667</c:v>
                </c:pt>
                <c:pt idx="2">
                  <c:v>3.5750000000000002</c:v>
                </c:pt>
                <c:pt idx="3">
                  <c:v>2.7705501618122987</c:v>
                </c:pt>
                <c:pt idx="4">
                  <c:v>4.295238095238096</c:v>
                </c:pt>
                <c:pt idx="5">
                  <c:v>4.2624999999999993</c:v>
                </c:pt>
                <c:pt idx="6">
                  <c:v>4.4681818181818187</c:v>
                </c:pt>
                <c:pt idx="7">
                  <c:v>4.0599999999999996</c:v>
                </c:pt>
                <c:pt idx="8">
                  <c:v>3.5750000000000002</c:v>
                </c:pt>
                <c:pt idx="9">
                  <c:v>4.2100000000000009</c:v>
                </c:pt>
                <c:pt idx="10">
                  <c:v>3.87</c:v>
                </c:pt>
                <c:pt idx="11">
                  <c:v>4.3</c:v>
                </c:pt>
                <c:pt idx="12">
                  <c:v>4.2333333333333352</c:v>
                </c:pt>
                <c:pt idx="13">
                  <c:v>4.0999999999999996</c:v>
                </c:pt>
                <c:pt idx="14">
                  <c:v>4.011290322580642</c:v>
                </c:pt>
              </c:numCache>
            </c:numRef>
          </c:val>
          <c:extLst>
            <c:ext xmlns:c16="http://schemas.microsoft.com/office/drawing/2014/chart" uri="{C3380CC4-5D6E-409C-BE32-E72D297353CC}">
              <c16:uniqueId val="{00000000-07BD-4AA8-A89F-3A7F35E8E84B}"/>
            </c:ext>
          </c:extLst>
        </c:ser>
        <c:dLbls>
          <c:showLegendKey val="0"/>
          <c:showVal val="0"/>
          <c:showCatName val="0"/>
          <c:showSerName val="0"/>
          <c:showPercent val="0"/>
          <c:showBubbleSize val="0"/>
        </c:dLbls>
        <c:gapWidth val="150"/>
        <c:shape val="box"/>
        <c:axId val="1757822016"/>
        <c:axId val="1753097472"/>
        <c:axId val="0"/>
      </c:bar3DChart>
      <c:catAx>
        <c:axId val="1757822016"/>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N" sz="1400" b="1"/>
                  <a:t>Country Names</a:t>
                </a:r>
              </a:p>
            </c:rich>
          </c:tx>
          <c:layout>
            <c:manualLayout>
              <c:xMode val="edge"/>
              <c:yMode val="edge"/>
              <c:x val="0.36636007217847777"/>
              <c:y val="0.91904710541319323"/>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lgn="ctr" rtl="0">
              <a:defRPr lang="en-IN" sz="800" b="1" i="0" u="none" strike="noStrike" kern="1200" baseline="0">
                <a:solidFill>
                  <a:srgbClr val="000000">
                    <a:lumMod val="65000"/>
                    <a:lumOff val="35000"/>
                  </a:srgbClr>
                </a:solidFill>
                <a:latin typeface="+mn-lt"/>
                <a:ea typeface="+mn-ea"/>
                <a:cs typeface="+mn-cs"/>
              </a:defRPr>
            </a:pPr>
            <a:endParaRPr lang="en-US"/>
          </a:p>
        </c:txPr>
        <c:crossAx val="1753097472"/>
        <c:crosses val="autoZero"/>
        <c:auto val="1"/>
        <c:lblAlgn val="ctr"/>
        <c:lblOffset val="100"/>
        <c:noMultiLvlLbl val="0"/>
      </c:catAx>
      <c:valAx>
        <c:axId val="17530974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lang="en-IN" sz="1400" b="1" i="0" u="none" strike="noStrike" kern="1200" baseline="0">
                    <a:solidFill>
                      <a:srgbClr val="000000">
                        <a:lumMod val="65000"/>
                        <a:lumOff val="35000"/>
                      </a:srgbClr>
                    </a:solidFill>
                    <a:latin typeface="+mn-lt"/>
                    <a:ea typeface="+mn-ea"/>
                    <a:cs typeface="+mn-cs"/>
                  </a:defRPr>
                </a:pPr>
                <a:r>
                  <a:rPr lang="en-IN" sz="1400" b="1" i="0" u="none" strike="noStrike" kern="1200" baseline="0">
                    <a:solidFill>
                      <a:srgbClr val="000000">
                        <a:lumMod val="65000"/>
                        <a:lumOff val="35000"/>
                      </a:srgbClr>
                    </a:solidFill>
                    <a:latin typeface="+mn-lt"/>
                    <a:ea typeface="+mn-ea"/>
                    <a:cs typeface="+mn-cs"/>
                  </a:rPr>
                  <a:t>Ratings</a:t>
                </a:r>
              </a:p>
            </c:rich>
          </c:tx>
          <c:layout>
            <c:manualLayout>
              <c:xMode val="edge"/>
              <c:yMode val="edge"/>
              <c:x val="3.2093011811023621E-2"/>
              <c:y val="0.41014556399628127"/>
            </c:manualLayout>
          </c:layout>
          <c:overlay val="0"/>
          <c:spPr>
            <a:noFill/>
            <a:ln>
              <a:noFill/>
            </a:ln>
            <a:effectLst/>
          </c:spPr>
          <c:txPr>
            <a:bodyPr rot="-5400000" spcFirstLastPara="1" vertOverflow="ellipsis" vert="horz" wrap="square" anchor="ctr" anchorCtr="1"/>
            <a:lstStyle/>
            <a:p>
              <a:pPr algn="ctr" rtl="0">
                <a:defRPr lang="en-IN" sz="1400" b="1" i="0" u="none" strike="noStrike" kern="1200" baseline="0">
                  <a:solidFill>
                    <a:srgbClr val="000000">
                      <a:lumMod val="65000"/>
                      <a:lumOff val="35000"/>
                    </a:srgb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7822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[Lalit Kaushik's Project.xlsx]All Pivots and Charts!PivotTable4</c:name>
    <c:fmtId val="5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Top 10 Cuisines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'All Pivots and Charts'!$DO$3</c:f>
              <c:strCache>
                <c:ptCount val="1"/>
                <c:pt idx="0">
                  <c:v>Total</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Pivots and Charts'!$DN$4:$DN$14</c:f>
              <c:strCache>
                <c:ptCount val="10"/>
                <c:pt idx="0">
                  <c:v>Cafe</c:v>
                </c:pt>
                <c:pt idx="1">
                  <c:v>Chinese</c:v>
                </c:pt>
                <c:pt idx="2">
                  <c:v>Fast Food</c:v>
                </c:pt>
                <c:pt idx="3">
                  <c:v>Finger Food</c:v>
                </c:pt>
                <c:pt idx="4">
                  <c:v>French</c:v>
                </c:pt>
                <c:pt idx="5">
                  <c:v>Italian</c:v>
                </c:pt>
                <c:pt idx="6">
                  <c:v>North Indian</c:v>
                </c:pt>
                <c:pt idx="7">
                  <c:v>North Indian, Chinese</c:v>
                </c:pt>
                <c:pt idx="8">
                  <c:v>North Indian, Mughlai</c:v>
                </c:pt>
                <c:pt idx="9">
                  <c:v>North Indian, Mughlai, Chinese</c:v>
                </c:pt>
              </c:strCache>
            </c:strRef>
          </c:cat>
          <c:val>
            <c:numRef>
              <c:f>'All Pivots and Charts'!$DO$4:$DO$14</c:f>
              <c:numCache>
                <c:formatCode>General</c:formatCode>
                <c:ptCount val="10"/>
                <c:pt idx="0">
                  <c:v>197205</c:v>
                </c:pt>
                <c:pt idx="1">
                  <c:v>222760</c:v>
                </c:pt>
                <c:pt idx="2">
                  <c:v>104790</c:v>
                </c:pt>
                <c:pt idx="3">
                  <c:v>106560</c:v>
                </c:pt>
                <c:pt idx="4">
                  <c:v>125115</c:v>
                </c:pt>
                <c:pt idx="5">
                  <c:v>144025</c:v>
                </c:pt>
                <c:pt idx="6">
                  <c:v>387710</c:v>
                </c:pt>
                <c:pt idx="7">
                  <c:v>319650</c:v>
                </c:pt>
                <c:pt idx="8">
                  <c:v>258570</c:v>
                </c:pt>
                <c:pt idx="9">
                  <c:v>142150</c:v>
                </c:pt>
              </c:numCache>
            </c:numRef>
          </c:val>
          <c:extLst>
            <c:ext xmlns:c16="http://schemas.microsoft.com/office/drawing/2014/chart" uri="{C3380CC4-5D6E-409C-BE32-E72D297353CC}">
              <c16:uniqueId val="{00000000-01DA-46EE-8113-7BC98423F429}"/>
            </c:ext>
          </c:extLst>
        </c:ser>
        <c:dLbls>
          <c:showLegendKey val="0"/>
          <c:showVal val="1"/>
          <c:showCatName val="0"/>
          <c:showSerName val="0"/>
          <c:showPercent val="0"/>
          <c:showBubbleSize val="0"/>
        </c:dLbls>
        <c:gapWidth val="150"/>
        <c:shape val="box"/>
        <c:axId val="555726544"/>
        <c:axId val="552866304"/>
        <c:axId val="0"/>
      </c:bar3DChart>
      <c:catAx>
        <c:axId val="555726544"/>
        <c:scaling>
          <c:orientation val="minMax"/>
        </c:scaling>
        <c:delete val="0"/>
        <c:axPos val="b"/>
        <c:title>
          <c:tx>
            <c:rich>
              <a:bodyPr rot="0" spcFirstLastPara="1" vertOverflow="ellipsis" vert="horz" wrap="square" anchor="ctr" anchorCtr="1"/>
              <a:lstStyle/>
              <a:p>
                <a:pPr algn="ctr" rtl="0">
                  <a:defRPr lang="en-IN" sz="1600" b="0" i="0" u="none" strike="noStrike" kern="1200" baseline="0">
                    <a:solidFill>
                      <a:srgbClr val="000000">
                        <a:lumMod val="65000"/>
                        <a:lumOff val="35000"/>
                      </a:srgbClr>
                    </a:solidFill>
                    <a:latin typeface="+mn-lt"/>
                    <a:ea typeface="+mn-ea"/>
                    <a:cs typeface="+mn-cs"/>
                  </a:defRPr>
                </a:pPr>
                <a:r>
                  <a:rPr lang="en-IN" sz="1600" b="0" i="0" u="none" strike="noStrike" kern="1200" baseline="0">
                    <a:solidFill>
                      <a:srgbClr val="000000">
                        <a:lumMod val="65000"/>
                        <a:lumOff val="35000"/>
                      </a:srgbClr>
                    </a:solidFill>
                    <a:latin typeface="+mn-lt"/>
                    <a:ea typeface="+mn-ea"/>
                    <a:cs typeface="+mn-cs"/>
                  </a:rPr>
                  <a:t>Name  of Cuisines</a:t>
                </a:r>
              </a:p>
            </c:rich>
          </c:tx>
          <c:overlay val="0"/>
          <c:spPr>
            <a:noFill/>
            <a:ln>
              <a:noFill/>
            </a:ln>
            <a:effectLst/>
          </c:spPr>
          <c:txPr>
            <a:bodyPr rot="0" spcFirstLastPara="1" vertOverflow="ellipsis" vert="horz" wrap="square" anchor="ctr" anchorCtr="1"/>
            <a:lstStyle/>
            <a:p>
              <a:pPr algn="ctr" rtl="0">
                <a:defRPr lang="en-IN" sz="1600" b="0" i="0" u="none" strike="noStrike" kern="1200" baseline="0">
                  <a:solidFill>
                    <a:srgbClr val="000000">
                      <a:lumMod val="65000"/>
                      <a:lumOff val="35000"/>
                    </a:srgb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2866304"/>
        <c:crosses val="autoZero"/>
        <c:auto val="1"/>
        <c:lblAlgn val="ctr"/>
        <c:lblOffset val="100"/>
        <c:noMultiLvlLbl val="0"/>
      </c:catAx>
      <c:valAx>
        <c:axId val="5528663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IN" sz="1600"/>
                  <a:t>Currency</a:t>
                </a:r>
                <a:r>
                  <a:rPr lang="en-IN" sz="1600" baseline="0"/>
                  <a:t> in Indian Rupees</a:t>
                </a:r>
                <a:endParaRPr lang="en-IN" sz="1600"/>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57265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[Lalit Kaushik's Project.xlsx]All Pivots and Charts!PivotTable10</c:name>
    <c:fmtId val="19"/>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Table Bookings</a:t>
            </a:r>
          </a:p>
        </c:rich>
      </c:tx>
      <c:layout>
        <c:manualLayout>
          <c:xMode val="edge"/>
          <c:yMode val="edge"/>
          <c:x val="0.10826666666666665"/>
          <c:y val="4.0983606557377046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6"/>
          </a:solidFill>
          <a:ln>
            <a:noFill/>
          </a:ln>
          <a:effectLst>
            <a:outerShdw blurRad="254000" sx="102000" sy="102000" algn="ctr" rotWithShape="0">
              <a:prstClr val="black">
                <a:alpha val="20000"/>
              </a:prstClr>
            </a:outerShdw>
          </a:effectLst>
          <a:sp3d/>
        </c:spPr>
      </c:pivotFmt>
      <c:pivotFmt>
        <c:idx val="2"/>
        <c:spPr>
          <a:solidFill>
            <a:schemeClr val="accent6"/>
          </a:solidFill>
          <a:ln>
            <a:noFill/>
          </a:ln>
          <a:effectLst>
            <a:outerShdw blurRad="254000" sx="102000" sy="102000" algn="ctr" rotWithShape="0">
              <a:prstClr val="black">
                <a:alpha val="20000"/>
              </a:prstClr>
            </a:outerShdw>
          </a:effectLst>
          <a:sp3d/>
        </c:spPr>
      </c:pivotFmt>
      <c:pivotFmt>
        <c:idx val="3"/>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4"/>
        <c:spPr>
          <a:solidFill>
            <a:schemeClr val="accent6"/>
          </a:solidFill>
          <a:ln>
            <a:noFill/>
          </a:ln>
          <a:effectLst>
            <a:outerShdw blurRad="254000" sx="102000" sy="102000" algn="ctr" rotWithShape="0">
              <a:prstClr val="black">
                <a:alpha val="20000"/>
              </a:prstClr>
            </a:outerShdw>
          </a:effectLst>
          <a:sp3d/>
        </c:spPr>
      </c:pivotFmt>
      <c:pivotFmt>
        <c:idx val="5"/>
        <c:spPr>
          <a:solidFill>
            <a:schemeClr val="accent6"/>
          </a:solidFill>
          <a:ln>
            <a:noFill/>
          </a:ln>
          <a:effectLst>
            <a:outerShdw blurRad="254000" sx="102000" sy="102000" algn="ctr" rotWithShape="0">
              <a:prstClr val="black">
                <a:alpha val="20000"/>
              </a:prstClr>
            </a:outerShdw>
          </a:effectLst>
          <a:sp3d/>
        </c:spPr>
      </c:pivotFmt>
      <c:pivotFmt>
        <c:idx val="6"/>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6"/>
          </a:solidFill>
          <a:ln>
            <a:noFill/>
          </a:ln>
          <a:effectLst>
            <a:outerShdw blurRad="254000" sx="102000" sy="102000" algn="ctr" rotWithShape="0">
              <a:prstClr val="black">
                <a:alpha val="20000"/>
              </a:prstClr>
            </a:outerShdw>
          </a:effectLst>
          <a:sp3d/>
        </c:spPr>
      </c:pivotFmt>
      <c:pivotFmt>
        <c:idx val="8"/>
        <c:spPr>
          <a:solidFill>
            <a:schemeClr val="accent6"/>
          </a:solidFill>
          <a:ln>
            <a:noFill/>
          </a:ln>
          <a:effectLst>
            <a:outerShdw blurRad="254000" sx="102000" sy="102000" algn="ctr" rotWithShape="0">
              <a:prstClr val="black">
                <a:alpha val="20000"/>
              </a:prstClr>
            </a:outerShdw>
          </a:effectLst>
          <a:sp3d/>
        </c:spPr>
      </c:pivotFmt>
      <c:pivotFmt>
        <c:idx val="9"/>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0"/>
        <c:spPr>
          <a:solidFill>
            <a:schemeClr val="accent6"/>
          </a:solidFill>
          <a:ln>
            <a:noFill/>
          </a:ln>
          <a:effectLst>
            <a:outerShdw blurRad="254000" sx="102000" sy="102000" algn="ctr" rotWithShape="0">
              <a:prstClr val="black">
                <a:alpha val="20000"/>
              </a:prstClr>
            </a:outerShdw>
          </a:effectLst>
          <a:sp3d/>
        </c:spPr>
      </c:pivotFmt>
      <c:pivotFmt>
        <c:idx val="11"/>
        <c:spPr>
          <a:solidFill>
            <a:schemeClr val="accent6"/>
          </a:solidFill>
          <a:ln>
            <a:noFill/>
          </a:ln>
          <a:effectLst>
            <a:outerShdw blurRad="254000" sx="102000" sy="102000" algn="ctr" rotWithShape="0">
              <a:prstClr val="black">
                <a:alpha val="20000"/>
              </a:prstClr>
            </a:outerShdw>
          </a:effectLst>
          <a:sp3d/>
        </c:spPr>
      </c:pivotFmt>
      <c:pivotFmt>
        <c:idx val="12"/>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3"/>
        <c:spPr>
          <a:solidFill>
            <a:schemeClr val="accent6"/>
          </a:solidFill>
          <a:ln>
            <a:noFill/>
          </a:ln>
          <a:effectLst>
            <a:outerShdw blurRad="254000" sx="102000" sy="102000" algn="ctr" rotWithShape="0">
              <a:prstClr val="black">
                <a:alpha val="20000"/>
              </a:prstClr>
            </a:outerShdw>
          </a:effectLst>
          <a:sp3d/>
        </c:spPr>
      </c:pivotFmt>
      <c:pivotFmt>
        <c:idx val="14"/>
        <c:spPr>
          <a:solidFill>
            <a:schemeClr val="accent6"/>
          </a:solidFill>
          <a:ln>
            <a:noFill/>
          </a:ln>
          <a:effectLst>
            <a:outerShdw blurRad="254000" sx="102000" sy="102000" algn="ctr" rotWithShape="0">
              <a:prstClr val="black">
                <a:alpha val="20000"/>
              </a:prstClr>
            </a:outerShdw>
          </a:effectLst>
          <a:sp3d/>
        </c:spPr>
      </c:pivotFmt>
    </c:pivotFmts>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3.1306036745406829E-2"/>
          <c:y val="0.2520061529194097"/>
          <c:w val="0.73753929662710072"/>
          <c:h val="0.69641811249238539"/>
        </c:manualLayout>
      </c:layout>
      <c:pie3DChart>
        <c:varyColors val="1"/>
        <c:ser>
          <c:idx val="0"/>
          <c:order val="0"/>
          <c:tx>
            <c:strRef>
              <c:f>'All Pivots and Charts'!$BB$3</c:f>
              <c:strCache>
                <c:ptCount val="1"/>
                <c:pt idx="0">
                  <c:v>Total</c:v>
                </c:pt>
              </c:strCache>
            </c:strRef>
          </c:tx>
          <c:dPt>
            <c:idx val="0"/>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D6F7-40E3-9056-F7B6EC531AED}"/>
              </c:ext>
            </c:extLst>
          </c:dPt>
          <c:dPt>
            <c:idx val="1"/>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D6F7-40E3-9056-F7B6EC531AED}"/>
              </c:ext>
            </c:extLst>
          </c:dPt>
          <c:dLbls>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'All Pivots and Charts'!$BA$4:$BA$6</c:f>
              <c:strCache>
                <c:ptCount val="2"/>
                <c:pt idx="0">
                  <c:v>No</c:v>
                </c:pt>
                <c:pt idx="1">
                  <c:v>Yes</c:v>
                </c:pt>
              </c:strCache>
            </c:strRef>
          </c:cat>
          <c:val>
            <c:numRef>
              <c:f>'All Pivots and Charts'!$BB$4:$BB$6</c:f>
              <c:numCache>
                <c:formatCode>General</c:formatCode>
                <c:ptCount val="2"/>
                <c:pt idx="0">
                  <c:v>2.8096866436315997</c:v>
                </c:pt>
                <c:pt idx="1">
                  <c:v>3.4825561312607936</c:v>
                </c:pt>
              </c:numCache>
            </c:numRef>
          </c:val>
          <c:extLst>
            <c:ext xmlns:c16="http://schemas.microsoft.com/office/drawing/2014/chart" uri="{C3380CC4-5D6E-409C-BE32-E72D297353CC}">
              <c16:uniqueId val="{00000004-D6F7-40E3-9056-F7B6EC531AED}"/>
            </c:ext>
          </c:extLst>
        </c:ser>
        <c:dLbls>
          <c:dLblPos val="ctr"/>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[Lalit Kaushik's Project.xlsx]All Pivots and Charts!PivotTable11</c:name>
    <c:fmtId val="20"/>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Online Bookings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6"/>
          </a:solidFill>
          <a:ln>
            <a:noFill/>
          </a:ln>
          <a:effectLst>
            <a:outerShdw blurRad="254000" sx="102000" sy="102000" algn="ctr" rotWithShape="0">
              <a:prstClr val="black">
                <a:alpha val="20000"/>
              </a:prstClr>
            </a:outerShdw>
          </a:effectLst>
          <a:sp3d/>
        </c:spPr>
      </c:pivotFmt>
      <c:pivotFmt>
        <c:idx val="2"/>
        <c:spPr>
          <a:solidFill>
            <a:schemeClr val="accent6"/>
          </a:solidFill>
          <a:ln>
            <a:noFill/>
          </a:ln>
          <a:effectLst>
            <a:outerShdw blurRad="254000" sx="102000" sy="102000" algn="ctr" rotWithShape="0">
              <a:prstClr val="black">
                <a:alpha val="20000"/>
              </a:prstClr>
            </a:outerShdw>
          </a:effectLst>
          <a:sp3d/>
        </c:spPr>
      </c:pivotFmt>
      <c:pivotFmt>
        <c:idx val="3"/>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4"/>
        <c:spPr>
          <a:solidFill>
            <a:schemeClr val="accent6"/>
          </a:solidFill>
          <a:ln>
            <a:noFill/>
          </a:ln>
          <a:effectLst>
            <a:outerShdw blurRad="254000" sx="102000" sy="102000" algn="ctr" rotWithShape="0">
              <a:prstClr val="black">
                <a:alpha val="20000"/>
              </a:prstClr>
            </a:outerShdw>
          </a:effectLst>
          <a:sp3d/>
        </c:spPr>
      </c:pivotFmt>
      <c:pivotFmt>
        <c:idx val="5"/>
        <c:spPr>
          <a:solidFill>
            <a:schemeClr val="accent6"/>
          </a:solidFill>
          <a:ln>
            <a:noFill/>
          </a:ln>
          <a:effectLst>
            <a:outerShdw blurRad="254000" sx="102000" sy="102000" algn="ctr" rotWithShape="0">
              <a:prstClr val="black">
                <a:alpha val="20000"/>
              </a:prstClr>
            </a:outerShdw>
          </a:effectLst>
          <a:sp3d/>
        </c:spPr>
      </c:pivotFmt>
      <c:pivotFmt>
        <c:idx val="6"/>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6"/>
          </a:solidFill>
          <a:ln>
            <a:noFill/>
          </a:ln>
          <a:effectLst>
            <a:outerShdw blurRad="254000" sx="102000" sy="102000" algn="ctr" rotWithShape="0">
              <a:prstClr val="black">
                <a:alpha val="20000"/>
              </a:prstClr>
            </a:outerShdw>
          </a:effectLst>
          <a:sp3d/>
        </c:spPr>
      </c:pivotFmt>
      <c:pivotFmt>
        <c:idx val="8"/>
        <c:spPr>
          <a:solidFill>
            <a:schemeClr val="accent6"/>
          </a:solidFill>
          <a:ln>
            <a:noFill/>
          </a:ln>
          <a:effectLst>
            <a:outerShdw blurRad="254000" sx="102000" sy="102000" algn="ctr" rotWithShape="0">
              <a:prstClr val="black">
                <a:alpha val="20000"/>
              </a:prstClr>
            </a:outerShdw>
          </a:effectLst>
          <a:sp3d/>
        </c:spPr>
      </c:pivotFmt>
      <c:pivotFmt>
        <c:idx val="9"/>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0"/>
        <c:spPr>
          <a:solidFill>
            <a:schemeClr val="accent6"/>
          </a:solidFill>
          <a:ln>
            <a:noFill/>
          </a:ln>
          <a:effectLst>
            <a:outerShdw blurRad="254000" sx="102000" sy="102000" algn="ctr" rotWithShape="0">
              <a:prstClr val="black">
                <a:alpha val="20000"/>
              </a:prstClr>
            </a:outerShdw>
          </a:effectLst>
          <a:sp3d/>
        </c:spPr>
      </c:pivotFmt>
      <c:pivotFmt>
        <c:idx val="11"/>
        <c:spPr>
          <a:solidFill>
            <a:schemeClr val="accent6"/>
          </a:solidFill>
          <a:ln>
            <a:noFill/>
          </a:ln>
          <a:effectLst>
            <a:outerShdw blurRad="254000" sx="102000" sy="102000" algn="ctr" rotWithShape="0">
              <a:prstClr val="black">
                <a:alpha val="20000"/>
              </a:prstClr>
            </a:outerShdw>
          </a:effectLst>
          <a:sp3d/>
        </c:spPr>
      </c:pivotFmt>
      <c:pivotFmt>
        <c:idx val="12"/>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3"/>
        <c:spPr>
          <a:solidFill>
            <a:schemeClr val="accent6"/>
          </a:solidFill>
          <a:ln>
            <a:noFill/>
          </a:ln>
          <a:effectLst>
            <a:outerShdw blurRad="254000" sx="102000" sy="102000" algn="ctr" rotWithShape="0">
              <a:prstClr val="black">
                <a:alpha val="20000"/>
              </a:prstClr>
            </a:outerShdw>
          </a:effectLst>
          <a:sp3d/>
        </c:spPr>
      </c:pivotFmt>
      <c:pivotFmt>
        <c:idx val="14"/>
        <c:spPr>
          <a:solidFill>
            <a:schemeClr val="accent6"/>
          </a:solidFill>
          <a:ln>
            <a:noFill/>
          </a:ln>
          <a:effectLst>
            <a:outerShdw blurRad="254000" sx="102000" sy="102000" algn="ctr" rotWithShape="0">
              <a:prstClr val="black">
                <a:alpha val="20000"/>
              </a:prstClr>
            </a:outerShdw>
          </a:effectLst>
          <a:sp3d/>
        </c:spPr>
      </c:pivotFmt>
    </c:pivotFmts>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4.4014340864734575E-2"/>
          <c:y val="0.26876207484373738"/>
          <c:w val="0.75232581512698238"/>
          <c:h val="0.66869894077499226"/>
        </c:manualLayout>
      </c:layout>
      <c:pie3DChart>
        <c:varyColors val="1"/>
        <c:ser>
          <c:idx val="0"/>
          <c:order val="0"/>
          <c:tx>
            <c:strRef>
              <c:f>'All Pivots and Charts'!$BF$3</c:f>
              <c:strCache>
                <c:ptCount val="1"/>
                <c:pt idx="0">
                  <c:v>Total</c:v>
                </c:pt>
              </c:strCache>
            </c:strRef>
          </c:tx>
          <c:dPt>
            <c:idx val="0"/>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D84F-45D7-96AB-F3D0D9AA089A}"/>
              </c:ext>
            </c:extLst>
          </c:dPt>
          <c:dPt>
            <c:idx val="1"/>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D84F-45D7-96AB-F3D0D9AA089A}"/>
              </c:ext>
            </c:extLst>
          </c:dPt>
          <c:dLbls>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'All Pivots and Charts'!$BE$4:$BE$6</c:f>
              <c:strCache>
                <c:ptCount val="2"/>
                <c:pt idx="0">
                  <c:v>No</c:v>
                </c:pt>
                <c:pt idx="1">
                  <c:v>Yes</c:v>
                </c:pt>
              </c:strCache>
            </c:strRef>
          </c:cat>
          <c:val>
            <c:numRef>
              <c:f>'All Pivots and Charts'!$BF$4:$BF$6</c:f>
              <c:numCache>
                <c:formatCode>General</c:formatCode>
                <c:ptCount val="2"/>
                <c:pt idx="0">
                  <c:v>2.7543098591549313</c:v>
                </c:pt>
                <c:pt idx="1">
                  <c:v>3.2880048959608312</c:v>
                </c:pt>
              </c:numCache>
            </c:numRef>
          </c:val>
          <c:extLst>
            <c:ext xmlns:c16="http://schemas.microsoft.com/office/drawing/2014/chart" uri="{C3380CC4-5D6E-409C-BE32-E72D297353CC}">
              <c16:uniqueId val="{00000004-D84F-45D7-96AB-F3D0D9AA089A}"/>
            </c:ext>
          </c:extLst>
        </c:ser>
        <c:dLbls>
          <c:dLblPos val="ctr"/>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[Zomato_Data_1.xlsx]All Pivots and Charts!PivotTable1</c:name>
    <c:fmtId val="7"/>
  </c:pivotSource>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n-US"/>
              <a:t>No. of Restaurants</a:t>
            </a:r>
          </a:p>
        </c:rich>
      </c:tx>
      <c:layout>
        <c:manualLayout>
          <c:xMode val="edge"/>
          <c:yMode val="edge"/>
          <c:x val="0.21290812452543659"/>
          <c:y val="1.9550342130987292E-2"/>
        </c:manualLayout>
      </c:layout>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a:sp3d/>
        </c:spPr>
        <c:marker>
          <c:symbol val="none"/>
        </c:marker>
      </c:pivotFmt>
      <c:pivotFmt>
        <c:idx val="2"/>
        <c:spPr>
          <a:solidFill>
            <a:schemeClr val="accent1"/>
          </a:solidFill>
          <a:ln>
            <a:noFill/>
          </a:ln>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'All Pivots and Charts'!$B$1</c:f>
              <c:strCache>
                <c:ptCount val="1"/>
                <c:pt idx="0">
                  <c:v>Total</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'All Pivots and Charts'!$A$2:$A$17</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'All Pivots and Charts'!$B$2:$B$17</c:f>
              <c:numCache>
                <c:formatCode>General</c:formatCode>
                <c:ptCount val="15"/>
                <c:pt idx="0">
                  <c:v>24</c:v>
                </c:pt>
                <c:pt idx="1">
                  <c:v>60</c:v>
                </c:pt>
                <c:pt idx="2">
                  <c:v>4</c:v>
                </c:pt>
                <c:pt idx="3">
                  <c:v>8652</c:v>
                </c:pt>
                <c:pt idx="4">
                  <c:v>21</c:v>
                </c:pt>
                <c:pt idx="5">
                  <c:v>40</c:v>
                </c:pt>
                <c:pt idx="6">
                  <c:v>22</c:v>
                </c:pt>
                <c:pt idx="7">
                  <c:v>20</c:v>
                </c:pt>
                <c:pt idx="8">
                  <c:v>20</c:v>
                </c:pt>
                <c:pt idx="9">
                  <c:v>60</c:v>
                </c:pt>
                <c:pt idx="10">
                  <c:v>20</c:v>
                </c:pt>
                <c:pt idx="11">
                  <c:v>34</c:v>
                </c:pt>
                <c:pt idx="12">
                  <c:v>60</c:v>
                </c:pt>
                <c:pt idx="13">
                  <c:v>80</c:v>
                </c:pt>
                <c:pt idx="14">
                  <c:v>434</c:v>
                </c:pt>
              </c:numCache>
            </c:numRef>
          </c:val>
          <c:extLst>
            <c:ext xmlns:c16="http://schemas.microsoft.com/office/drawing/2014/chart" uri="{C3380CC4-5D6E-409C-BE32-E72D297353CC}">
              <c16:uniqueId val="{00000000-C076-4812-8EAC-4131DF7432A8}"/>
            </c:ext>
          </c:extLst>
        </c:ser>
        <c:dLbls>
          <c:showLegendKey val="0"/>
          <c:showVal val="1"/>
          <c:showCatName val="0"/>
          <c:showSerName val="0"/>
          <c:showPercent val="0"/>
          <c:showBubbleSize val="0"/>
        </c:dLbls>
        <c:gapWidth val="150"/>
        <c:shape val="box"/>
        <c:axId val="1687435663"/>
        <c:axId val="1868368879"/>
        <c:axId val="0"/>
      </c:bar3DChart>
      <c:catAx>
        <c:axId val="168743566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n-US"/>
          </a:p>
        </c:txPr>
        <c:crossAx val="1868368879"/>
        <c:crosses val="autoZero"/>
        <c:auto val="1"/>
        <c:lblAlgn val="ctr"/>
        <c:lblOffset val="100"/>
        <c:noMultiLvlLbl val="0"/>
      </c:catAx>
      <c:valAx>
        <c:axId val="1868368879"/>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74356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[Lalit Kaushik's Project.xlsx]Votes!PivotTable4</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a:t>
            </a:r>
            <a:r>
              <a:rPr lang="en-US" baseline="0"/>
              <a:t> Votes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cked"/>
        <c:varyColors val="0"/>
        <c:ser>
          <c:idx val="0"/>
          <c:order val="0"/>
          <c:tx>
            <c:strRef>
              <c:f>Votes!$B$1</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Votes!$A$2:$A$17</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Votes!$B$2:$B$17</c:f>
              <c:numCache>
                <c:formatCode>General</c:formatCode>
                <c:ptCount val="15"/>
                <c:pt idx="0">
                  <c:v>111.41666666666667</c:v>
                </c:pt>
                <c:pt idx="1">
                  <c:v>22.231833333333334</c:v>
                </c:pt>
                <c:pt idx="2">
                  <c:v>103</c:v>
                </c:pt>
                <c:pt idx="3">
                  <c:v>157.03486245954849</c:v>
                </c:pt>
                <c:pt idx="4">
                  <c:v>772.09523809523807</c:v>
                </c:pt>
                <c:pt idx="5">
                  <c:v>243.02500000000001</c:v>
                </c:pt>
                <c:pt idx="6">
                  <c:v>407.40909090909093</c:v>
                </c:pt>
                <c:pt idx="7">
                  <c:v>163.80000000000001</c:v>
                </c:pt>
                <c:pt idx="8">
                  <c:v>31.9</c:v>
                </c:pt>
                <c:pt idx="9">
                  <c:v>315.16666666666669</c:v>
                </c:pt>
                <c:pt idx="10">
                  <c:v>146.44999999999999</c:v>
                </c:pt>
                <c:pt idx="11">
                  <c:v>431.47058823529414</c:v>
                </c:pt>
                <c:pt idx="12">
                  <c:v>493.51666666666665</c:v>
                </c:pt>
                <c:pt idx="13">
                  <c:v>205.48750000000001</c:v>
                </c:pt>
                <c:pt idx="14">
                  <c:v>428.22119815668202</c:v>
                </c:pt>
              </c:numCache>
            </c:numRef>
          </c:val>
          <c:smooth val="0"/>
          <c:extLst>
            <c:ext xmlns:c16="http://schemas.microsoft.com/office/drawing/2014/chart" uri="{C3380CC4-5D6E-409C-BE32-E72D297353CC}">
              <c16:uniqueId val="{00000000-F311-47A8-AE44-E1CC55138540}"/>
            </c:ext>
          </c:extLst>
        </c:ser>
        <c:dLbls>
          <c:dLblPos val="t"/>
          <c:showLegendKey val="0"/>
          <c:showVal val="1"/>
          <c:showCatName val="0"/>
          <c:showSerName val="0"/>
          <c:showPercent val="0"/>
          <c:showBubbleSize val="0"/>
        </c:dLbls>
        <c:marker val="1"/>
        <c:smooth val="0"/>
        <c:axId val="704851264"/>
        <c:axId val="1338227200"/>
      </c:lineChart>
      <c:catAx>
        <c:axId val="7048512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Countires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8227200"/>
        <c:crosses val="autoZero"/>
        <c:auto val="1"/>
        <c:lblAlgn val="ctr"/>
        <c:lblOffset val="100"/>
        <c:noMultiLvlLbl val="0"/>
      </c:catAx>
      <c:valAx>
        <c:axId val="13382272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Average  of Votes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4851264"/>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[Lalit Kaushik's Project.xlsx]All Pivots and Charts!PivotTable13</c:name>
    <c:fmtId val="34"/>
  </c:pivotSource>
  <c:chart>
    <c:title>
      <c:tx>
        <c:rich>
          <a:bodyPr rot="0" spcFirstLastPara="1" vertOverflow="ellipsis" vert="horz" wrap="square" anchor="ctr" anchorCtr="1"/>
          <a:lstStyle/>
          <a:p>
            <a:pPr algn="ctr" rtl="0">
              <a:defRPr lang="en-IN" sz="1600" b="1" i="0" u="none" strike="noStrike" kern="1200" spc="0" baseline="0">
                <a:solidFill>
                  <a:srgbClr val="000000">
                    <a:lumMod val="65000"/>
                    <a:lumOff val="35000"/>
                  </a:srgbClr>
                </a:solidFill>
                <a:latin typeface="+mn-lt"/>
                <a:ea typeface="+mn-ea"/>
                <a:cs typeface="+mn-cs"/>
              </a:defRPr>
            </a:pPr>
            <a:r>
              <a:rPr lang="en-IN" sz="1600" b="1" i="0" u="none" strike="noStrike" kern="1200" baseline="0">
                <a:solidFill>
                  <a:srgbClr val="000000">
                    <a:lumMod val="65000"/>
                    <a:lumOff val="35000"/>
                  </a:srgbClr>
                </a:solidFill>
                <a:latin typeface="+mn-lt"/>
                <a:ea typeface="+mn-ea"/>
                <a:cs typeface="+mn-cs"/>
              </a:rPr>
              <a:t>Price Range</a:t>
            </a:r>
          </a:p>
        </c:rich>
      </c:tx>
      <c:overlay val="0"/>
      <c:spPr>
        <a:noFill/>
        <a:ln>
          <a:noFill/>
        </a:ln>
        <a:effectLst/>
      </c:spPr>
      <c:txPr>
        <a:bodyPr rot="0" spcFirstLastPara="1" vertOverflow="ellipsis" vert="horz" wrap="square" anchor="ctr" anchorCtr="1"/>
        <a:lstStyle/>
        <a:p>
          <a:pPr algn="ctr" rtl="0">
            <a:defRPr lang="en-IN" sz="1600" b="1" i="0" u="none" strike="noStrike" kern="1200" spc="0" baseline="0">
              <a:solidFill>
                <a:srgbClr val="000000">
                  <a:lumMod val="65000"/>
                  <a:lumOff val="35000"/>
                </a:srgb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a:sp3d/>
        </c:spPr>
        <c:marker>
          <c:symbol val="none"/>
        </c:marker>
      </c:pivotFmt>
      <c:pivotFmt>
        <c:idx val="2"/>
        <c:spPr>
          <a:solidFill>
            <a:schemeClr val="accent1"/>
          </a:solidFill>
          <a:ln>
            <a:noFill/>
          </a:ln>
          <a:effectLst/>
          <a:sp3d/>
        </c:spPr>
        <c:marker>
          <c:symbol val="none"/>
        </c:marker>
      </c:pivotFmt>
      <c:pivotFmt>
        <c:idx val="3"/>
        <c:spPr>
          <a:solidFill>
            <a:schemeClr val="accent1"/>
          </a:solidFill>
          <a:ln>
            <a:noFill/>
          </a:ln>
          <a:effectLst/>
          <a:sp3d/>
        </c:spPr>
        <c:marker>
          <c:symbol val="none"/>
        </c:marker>
      </c:pivotFmt>
      <c:pivotFmt>
        <c:idx val="4"/>
        <c:spPr>
          <a:solidFill>
            <a:schemeClr val="accent1"/>
          </a:solidFill>
          <a:ln>
            <a:noFill/>
          </a:ln>
          <a:effectLst/>
          <a:sp3d/>
        </c:spPr>
        <c:marker>
          <c:symbol val="none"/>
        </c:marker>
      </c:pivotFmt>
      <c:pivotFmt>
        <c:idx val="5"/>
        <c:spPr>
          <a:solidFill>
            <a:schemeClr val="accent1"/>
          </a:solidFill>
          <a:ln>
            <a:noFill/>
          </a:ln>
          <a:effectLst/>
          <a:sp3d/>
        </c:spPr>
        <c:marker>
          <c:symbol val="none"/>
        </c:marker>
      </c:pivotFmt>
      <c:pivotFmt>
        <c:idx val="6"/>
        <c:spPr>
          <a:solidFill>
            <a:schemeClr val="accent1"/>
          </a:solidFill>
          <a:ln>
            <a:noFill/>
          </a:ln>
          <a:effectLst/>
          <a:sp3d/>
        </c:spPr>
        <c:marker>
          <c:symbol val="none"/>
        </c:marker>
      </c:pivotFmt>
      <c:pivotFmt>
        <c:idx val="7"/>
        <c:spPr>
          <a:solidFill>
            <a:schemeClr val="accent1"/>
          </a:solidFill>
          <a:ln>
            <a:noFill/>
          </a:ln>
          <a:effectLst/>
          <a:sp3d/>
        </c:spPr>
        <c:marker>
          <c:symbol val="none"/>
        </c:marker>
      </c:pivotFmt>
      <c:pivotFmt>
        <c:idx val="8"/>
        <c:spPr>
          <a:solidFill>
            <a:schemeClr val="accent1"/>
          </a:solidFill>
          <a:ln>
            <a:noFill/>
          </a:ln>
          <a:effectLst/>
          <a:sp3d/>
        </c:spPr>
        <c:marker>
          <c:symbol val="none"/>
        </c:marker>
      </c:pivotFmt>
      <c:pivotFmt>
        <c:idx val="9"/>
        <c:spPr>
          <a:solidFill>
            <a:schemeClr val="accent1"/>
          </a:solidFill>
          <a:ln>
            <a:noFill/>
          </a:ln>
          <a:effectLst/>
          <a:sp3d/>
        </c:spPr>
        <c:marker>
          <c:symbol val="none"/>
        </c:marker>
      </c:pivotFmt>
      <c:pivotFmt>
        <c:idx val="10"/>
        <c:spPr>
          <a:solidFill>
            <a:schemeClr val="accent1"/>
          </a:solidFill>
          <a:ln>
            <a:noFill/>
          </a:ln>
          <a:effectLst/>
          <a:sp3d/>
        </c:spPr>
        <c:marker>
          <c:symbol val="none"/>
        </c:marker>
      </c:pivotFmt>
      <c:pivotFmt>
        <c:idx val="11"/>
        <c:spPr>
          <a:solidFill>
            <a:schemeClr val="accent1"/>
          </a:solidFill>
          <a:ln>
            <a:noFill/>
          </a:ln>
          <a:effectLst/>
          <a:sp3d/>
        </c:spPr>
        <c:marker>
          <c:symbol val="none"/>
        </c:marker>
      </c:pivotFmt>
      <c:pivotFmt>
        <c:idx val="12"/>
        <c:spPr>
          <a:solidFill>
            <a:schemeClr val="accent1"/>
          </a:solidFill>
          <a:ln>
            <a:noFill/>
          </a:ln>
          <a:effectLst/>
          <a:sp3d/>
        </c:spPr>
        <c:marker>
          <c:symbol val="none"/>
        </c:marker>
      </c:pivotFmt>
      <c:pivotFmt>
        <c:idx val="13"/>
        <c:spPr>
          <a:solidFill>
            <a:schemeClr val="accent1"/>
          </a:solidFill>
          <a:ln>
            <a:noFill/>
          </a:ln>
          <a:effectLst/>
          <a:sp3d/>
        </c:spPr>
        <c:marker>
          <c:symbol val="none"/>
        </c:marker>
      </c:pivotFmt>
      <c:pivotFmt>
        <c:idx val="14"/>
        <c:spPr>
          <a:solidFill>
            <a:schemeClr val="accent1"/>
          </a:solidFill>
          <a:ln>
            <a:noFill/>
          </a:ln>
          <a:effectLst/>
          <a:sp3d/>
        </c:spPr>
        <c:marker>
          <c:symbol val="none"/>
        </c:marker>
      </c:pivotFmt>
      <c:pivotFmt>
        <c:idx val="15"/>
        <c:spPr>
          <a:solidFill>
            <a:schemeClr val="accent1"/>
          </a:solidFill>
          <a:ln>
            <a:noFill/>
          </a:ln>
          <a:effectLst/>
          <a:sp3d/>
        </c:spPr>
        <c:marker>
          <c:symbol val="none"/>
        </c:marker>
      </c:pivotFmt>
      <c:pivotFmt>
        <c:idx val="16"/>
        <c:spPr>
          <a:solidFill>
            <a:schemeClr val="accent1"/>
          </a:solidFill>
          <a:ln>
            <a:noFill/>
          </a:ln>
          <a:effectLst/>
          <a:sp3d/>
        </c:spPr>
        <c:marker>
          <c:symbol val="none"/>
        </c:marker>
      </c:pivotFmt>
      <c:pivotFmt>
        <c:idx val="17"/>
        <c:spPr>
          <a:solidFill>
            <a:schemeClr val="accent1"/>
          </a:solidFill>
          <a:ln>
            <a:noFill/>
          </a:ln>
          <a:effectLst/>
          <a:sp3d/>
        </c:spPr>
        <c:marker>
          <c:symbol val="none"/>
        </c:marker>
      </c:pivotFmt>
      <c:pivotFmt>
        <c:idx val="18"/>
        <c:spPr>
          <a:solidFill>
            <a:schemeClr val="accent1"/>
          </a:solidFill>
          <a:ln>
            <a:noFill/>
          </a:ln>
          <a:effectLst/>
          <a:sp3d/>
        </c:spPr>
        <c:marker>
          <c:symbol val="none"/>
        </c:marker>
      </c:pivotFmt>
      <c:pivotFmt>
        <c:idx val="19"/>
        <c:spPr>
          <a:solidFill>
            <a:schemeClr val="accent1"/>
          </a:solidFill>
          <a:ln>
            <a:noFill/>
          </a:ln>
          <a:effectLst/>
          <a:sp3d/>
        </c:spPr>
        <c:marker>
          <c:symbol val="none"/>
        </c:marker>
      </c:pivotFmt>
    </c:pivotFmts>
    <c:plotArea>
      <c:layout/>
      <c:barChart>
        <c:barDir val="col"/>
        <c:grouping val="percentStacked"/>
        <c:varyColors val="0"/>
        <c:ser>
          <c:idx val="0"/>
          <c:order val="0"/>
          <c:tx>
            <c:strRef>
              <c:f>'All Pivots and Charts'!$BJ$3:$BJ$4</c:f>
              <c:strCache>
                <c:ptCount val="1"/>
                <c:pt idx="0">
                  <c:v>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Pivots and Charts'!$BI$5:$BI$20</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'All Pivots and Charts'!$BJ$5:$BJ$20</c:f>
              <c:numCache>
                <c:formatCode>General</c:formatCode>
                <c:ptCount val="15"/>
                <c:pt idx="0">
                  <c:v>4</c:v>
                </c:pt>
                <c:pt idx="1">
                  <c:v>2</c:v>
                </c:pt>
                <c:pt idx="3">
                  <c:v>4295</c:v>
                </c:pt>
                <c:pt idx="5">
                  <c:v>3</c:v>
                </c:pt>
                <c:pt idx="13">
                  <c:v>4</c:v>
                </c:pt>
                <c:pt idx="14">
                  <c:v>136</c:v>
                </c:pt>
              </c:numCache>
            </c:numRef>
          </c:val>
          <c:extLst>
            <c:ext xmlns:c16="http://schemas.microsoft.com/office/drawing/2014/chart" uri="{C3380CC4-5D6E-409C-BE32-E72D297353CC}">
              <c16:uniqueId val="{00000000-4BC7-45BB-8405-B7EF3E06640A}"/>
            </c:ext>
          </c:extLst>
        </c:ser>
        <c:ser>
          <c:idx val="1"/>
          <c:order val="1"/>
          <c:tx>
            <c:strRef>
              <c:f>'All Pivots and Charts'!$BK$3:$BK$4</c:f>
              <c:strCache>
                <c:ptCount val="1"/>
                <c:pt idx="0">
                  <c:v>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Pivots and Charts'!$BI$5:$BI$20</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'All Pivots and Charts'!$BK$5:$BK$20</c:f>
              <c:numCache>
                <c:formatCode>General</c:formatCode>
                <c:ptCount val="15"/>
                <c:pt idx="0">
                  <c:v>14</c:v>
                </c:pt>
                <c:pt idx="1">
                  <c:v>7</c:v>
                </c:pt>
                <c:pt idx="2">
                  <c:v>3</c:v>
                </c:pt>
                <c:pt idx="3">
                  <c:v>2858</c:v>
                </c:pt>
                <c:pt idx="4">
                  <c:v>1</c:v>
                </c:pt>
                <c:pt idx="5">
                  <c:v>4</c:v>
                </c:pt>
                <c:pt idx="6">
                  <c:v>1</c:v>
                </c:pt>
                <c:pt idx="7">
                  <c:v>1</c:v>
                </c:pt>
                <c:pt idx="8">
                  <c:v>1</c:v>
                </c:pt>
                <c:pt idx="9">
                  <c:v>4</c:v>
                </c:pt>
                <c:pt idx="10">
                  <c:v>6</c:v>
                </c:pt>
                <c:pt idx="11">
                  <c:v>11</c:v>
                </c:pt>
                <c:pt idx="12">
                  <c:v>9</c:v>
                </c:pt>
                <c:pt idx="13">
                  <c:v>28</c:v>
                </c:pt>
                <c:pt idx="14">
                  <c:v>165</c:v>
                </c:pt>
              </c:numCache>
            </c:numRef>
          </c:val>
          <c:extLst>
            <c:ext xmlns:c16="http://schemas.microsoft.com/office/drawing/2014/chart" uri="{C3380CC4-5D6E-409C-BE32-E72D297353CC}">
              <c16:uniqueId val="{00000001-4BC7-45BB-8405-B7EF3E06640A}"/>
            </c:ext>
          </c:extLst>
        </c:ser>
        <c:ser>
          <c:idx val="2"/>
          <c:order val="2"/>
          <c:tx>
            <c:strRef>
              <c:f>'All Pivots and Charts'!$BL$3:$BL$4</c:f>
              <c:strCache>
                <c:ptCount val="1"/>
                <c:pt idx="0">
                  <c:v>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Pivots and Charts'!$BI$5:$BI$20</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'All Pivots and Charts'!$BL$5:$BL$20</c:f>
              <c:numCache>
                <c:formatCode>General</c:formatCode>
                <c:ptCount val="15"/>
                <c:pt idx="0">
                  <c:v>5</c:v>
                </c:pt>
                <c:pt idx="1">
                  <c:v>16</c:v>
                </c:pt>
                <c:pt idx="3">
                  <c:v>1111</c:v>
                </c:pt>
                <c:pt idx="4">
                  <c:v>20</c:v>
                </c:pt>
                <c:pt idx="5">
                  <c:v>17</c:v>
                </c:pt>
                <c:pt idx="6">
                  <c:v>12</c:v>
                </c:pt>
                <c:pt idx="7">
                  <c:v>5</c:v>
                </c:pt>
                <c:pt idx="8">
                  <c:v>5</c:v>
                </c:pt>
                <c:pt idx="9">
                  <c:v>17</c:v>
                </c:pt>
                <c:pt idx="10">
                  <c:v>11</c:v>
                </c:pt>
                <c:pt idx="11">
                  <c:v>18</c:v>
                </c:pt>
                <c:pt idx="12">
                  <c:v>29</c:v>
                </c:pt>
                <c:pt idx="13">
                  <c:v>32</c:v>
                </c:pt>
                <c:pt idx="14">
                  <c:v>110</c:v>
                </c:pt>
              </c:numCache>
            </c:numRef>
          </c:val>
          <c:extLst>
            <c:ext xmlns:c16="http://schemas.microsoft.com/office/drawing/2014/chart" uri="{C3380CC4-5D6E-409C-BE32-E72D297353CC}">
              <c16:uniqueId val="{00000002-4BC7-45BB-8405-B7EF3E06640A}"/>
            </c:ext>
          </c:extLst>
        </c:ser>
        <c:ser>
          <c:idx val="3"/>
          <c:order val="3"/>
          <c:tx>
            <c:strRef>
              <c:f>'All Pivots and Charts'!$BM$3:$BM$4</c:f>
              <c:strCache>
                <c:ptCount val="1"/>
                <c:pt idx="0">
                  <c:v>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Pivots and Charts'!$BI$5:$BI$20</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'All Pivots and Charts'!$BM$5:$BM$20</c:f>
              <c:numCache>
                <c:formatCode>General</c:formatCode>
                <c:ptCount val="15"/>
                <c:pt idx="0">
                  <c:v>1</c:v>
                </c:pt>
                <c:pt idx="1">
                  <c:v>35</c:v>
                </c:pt>
                <c:pt idx="2">
                  <c:v>1</c:v>
                </c:pt>
                <c:pt idx="3">
                  <c:v>388</c:v>
                </c:pt>
                <c:pt idx="5">
                  <c:v>16</c:v>
                </c:pt>
                <c:pt idx="6">
                  <c:v>9</c:v>
                </c:pt>
                <c:pt idx="7">
                  <c:v>14</c:v>
                </c:pt>
                <c:pt idx="8">
                  <c:v>14</c:v>
                </c:pt>
                <c:pt idx="9">
                  <c:v>39</c:v>
                </c:pt>
                <c:pt idx="10">
                  <c:v>3</c:v>
                </c:pt>
                <c:pt idx="11">
                  <c:v>5</c:v>
                </c:pt>
                <c:pt idx="12">
                  <c:v>22</c:v>
                </c:pt>
                <c:pt idx="13">
                  <c:v>16</c:v>
                </c:pt>
                <c:pt idx="14">
                  <c:v>23</c:v>
                </c:pt>
              </c:numCache>
            </c:numRef>
          </c:val>
          <c:extLst>
            <c:ext xmlns:c16="http://schemas.microsoft.com/office/drawing/2014/chart" uri="{C3380CC4-5D6E-409C-BE32-E72D297353CC}">
              <c16:uniqueId val="{00000003-4BC7-45BB-8405-B7EF3E06640A}"/>
            </c:ext>
          </c:extLst>
        </c:ser>
        <c:dLbls>
          <c:showLegendKey val="0"/>
          <c:showVal val="0"/>
          <c:showCatName val="0"/>
          <c:showSerName val="0"/>
          <c:showPercent val="0"/>
          <c:showBubbleSize val="0"/>
        </c:dLbls>
        <c:gapWidth val="150"/>
        <c:overlap val="100"/>
        <c:axId val="1748746800"/>
        <c:axId val="1858469840"/>
      </c:barChart>
      <c:catAx>
        <c:axId val="1748746800"/>
        <c:scaling>
          <c:orientation val="minMax"/>
        </c:scaling>
        <c:delete val="0"/>
        <c:axPos val="b"/>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sz="1600" b="1"/>
                  <a:t>Countries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lgn="ctr" rtl="0">
              <a:defRPr lang="en-IN" sz="1000" b="1" i="0" u="none" strike="noStrike" kern="1200" baseline="0">
                <a:solidFill>
                  <a:srgbClr val="000000">
                    <a:lumMod val="65000"/>
                    <a:lumOff val="35000"/>
                  </a:srgbClr>
                </a:solidFill>
                <a:latin typeface="+mn-lt"/>
                <a:ea typeface="+mn-ea"/>
                <a:cs typeface="+mn-cs"/>
              </a:defRPr>
            </a:pPr>
            <a:endParaRPr lang="en-US"/>
          </a:p>
        </c:txPr>
        <c:crossAx val="1858469840"/>
        <c:crosses val="autoZero"/>
        <c:auto val="1"/>
        <c:lblAlgn val="ctr"/>
        <c:lblOffset val="100"/>
        <c:noMultiLvlLbl val="0"/>
      </c:catAx>
      <c:valAx>
        <c:axId val="18584698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IN" sz="1600" b="1" i="0" u="none" strike="noStrike" kern="1200" baseline="0">
                    <a:solidFill>
                      <a:srgbClr val="000000">
                        <a:lumMod val="65000"/>
                        <a:lumOff val="35000"/>
                      </a:srgbClr>
                    </a:solidFill>
                    <a:latin typeface="+mn-lt"/>
                    <a:ea typeface="+mn-ea"/>
                    <a:cs typeface="+mn-cs"/>
                  </a:defRPr>
                </a:pPr>
                <a:r>
                  <a:rPr lang="en-IN" sz="1600" b="1" i="0" u="none" strike="noStrike" kern="1200" baseline="0">
                    <a:solidFill>
                      <a:srgbClr val="000000">
                        <a:lumMod val="65000"/>
                        <a:lumOff val="35000"/>
                      </a:srgbClr>
                    </a:solidFill>
                    <a:latin typeface="+mn-lt"/>
                    <a:ea typeface="+mn-ea"/>
                    <a:cs typeface="+mn-cs"/>
                  </a:rPr>
                  <a:t>Price Range</a:t>
                </a:r>
              </a:p>
            </c:rich>
          </c:tx>
          <c:overlay val="0"/>
          <c:spPr>
            <a:noFill/>
            <a:ln>
              <a:noFill/>
            </a:ln>
            <a:effectLst/>
          </c:spPr>
          <c:txPr>
            <a:bodyPr rot="-5400000" spcFirstLastPara="1" vertOverflow="ellipsis" vert="horz" wrap="square" anchor="ctr" anchorCtr="1"/>
            <a:lstStyle/>
            <a:p>
              <a:pPr>
                <a:defRPr lang="en-IN" sz="1600" b="1" i="0" u="none" strike="noStrike" kern="1200" baseline="0">
                  <a:solidFill>
                    <a:srgbClr val="000000">
                      <a:lumMod val="65000"/>
                      <a:lumOff val="35000"/>
                    </a:srgb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87468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[Lalit Kaushik's Project.xlsx]All Pivots and Charts!PivotTable15</c:name>
    <c:fmtId val="4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a:t>Avr.</a:t>
            </a:r>
            <a:r>
              <a:rPr lang="en-US" sz="2000" baseline="0"/>
              <a:t> Cost of Two </a:t>
            </a:r>
            <a:endParaRPr lang="en-US" sz="200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'All Pivots and Charts'!$CV$3</c:f>
              <c:strCache>
                <c:ptCount val="1"/>
                <c:pt idx="0">
                  <c:v>Total</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Pivots and Charts'!$CU$4:$CU$19</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'All Pivots and Charts'!$CV$4:$CV$19</c:f>
              <c:numCache>
                <c:formatCode>General</c:formatCode>
                <c:ptCount val="15"/>
                <c:pt idx="0">
                  <c:v>2023</c:v>
                </c:pt>
                <c:pt idx="1">
                  <c:v>2020</c:v>
                </c:pt>
                <c:pt idx="2">
                  <c:v>3045</c:v>
                </c:pt>
                <c:pt idx="3">
                  <c:v>623.37031900138697</c:v>
                </c:pt>
                <c:pt idx="4">
                  <c:v>1462.1904761904761</c:v>
                </c:pt>
                <c:pt idx="5">
                  <c:v>3487.5</c:v>
                </c:pt>
                <c:pt idx="6">
                  <c:v>9914.068181818182</c:v>
                </c:pt>
                <c:pt idx="7">
                  <c:v>5146.25</c:v>
                </c:pt>
                <c:pt idx="8">
                  <c:v>13083</c:v>
                </c:pt>
                <c:pt idx="9">
                  <c:v>1888.8</c:v>
                </c:pt>
                <c:pt idx="10">
                  <c:v>712.5</c:v>
                </c:pt>
                <c:pt idx="11">
                  <c:v>212.13235294117646</c:v>
                </c:pt>
                <c:pt idx="12">
                  <c:v>3827.5833333333335</c:v>
                </c:pt>
                <c:pt idx="13">
                  <c:v>5115.9375</c:v>
                </c:pt>
                <c:pt idx="14">
                  <c:v>2196.7741935483873</c:v>
                </c:pt>
              </c:numCache>
            </c:numRef>
          </c:val>
          <c:extLst>
            <c:ext xmlns:c16="http://schemas.microsoft.com/office/drawing/2014/chart" uri="{C3380CC4-5D6E-409C-BE32-E72D297353CC}">
              <c16:uniqueId val="{00000000-09DC-4BF1-ACDB-1635C9FF9107}"/>
            </c:ext>
          </c:extLst>
        </c:ser>
        <c:dLbls>
          <c:showLegendKey val="0"/>
          <c:showVal val="1"/>
          <c:showCatName val="0"/>
          <c:showSerName val="0"/>
          <c:showPercent val="0"/>
          <c:showBubbleSize val="0"/>
        </c:dLbls>
        <c:gapWidth val="150"/>
        <c:shape val="box"/>
        <c:axId val="1194101936"/>
        <c:axId val="1107496656"/>
        <c:axId val="0"/>
      </c:bar3DChart>
      <c:catAx>
        <c:axId val="119410193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2400"/>
                  <a:t>Countries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7496656"/>
        <c:crosses val="autoZero"/>
        <c:auto val="1"/>
        <c:lblAlgn val="ctr"/>
        <c:lblOffset val="100"/>
        <c:noMultiLvlLbl val="0"/>
      </c:catAx>
      <c:valAx>
        <c:axId val="110749665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2000"/>
                  <a:t>Price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41019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8">
  <a:schemeClr val="accent5"/>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800" b="1"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96">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571020-F333-45DE-86FD-9E35C5458B30}" type="datetimeFigureOut">
              <a:rPr lang="en-IN" smtClean="0"/>
              <a:t>15-09-2024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696621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6571020-F333-45DE-86FD-9E35C5458B30}" type="datetimeFigureOut">
              <a:rPr lang="en-IN" smtClean="0"/>
              <a:t>15-09-2024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2517455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6571020-F333-45DE-86FD-9E35C5458B30}" type="datetimeFigureOut">
              <a:rPr lang="en-IN" smtClean="0"/>
              <a:t>15-09-2024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3555214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6571020-F333-45DE-86FD-9E35C5458B30}" type="datetimeFigureOut">
              <a:rPr lang="en-IN" smtClean="0"/>
              <a:t>15-09-2024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D1EC3A-796F-4605-AAE6-103475B62786}"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88475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6571020-F333-45DE-86FD-9E35C5458B30}" type="datetimeFigureOut">
              <a:rPr lang="en-IN" smtClean="0"/>
              <a:t>15-09-2024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2976173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6571020-F333-45DE-86FD-9E35C5458B30}" type="datetimeFigureOut">
              <a:rPr lang="en-IN" smtClean="0"/>
              <a:t>15-09-2024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2129220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6571020-F333-45DE-86FD-9E35C5458B30}" type="datetimeFigureOut">
              <a:rPr lang="en-IN" smtClean="0"/>
              <a:t>15-09-2024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24550496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571020-F333-45DE-86FD-9E35C5458B30}" type="datetimeFigureOut">
              <a:rPr lang="en-IN" smtClean="0"/>
              <a:t>15-09-2024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627732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571020-F333-45DE-86FD-9E35C5458B30}" type="datetimeFigureOut">
              <a:rPr lang="en-IN" smtClean="0"/>
              <a:t>15-09-2024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33396100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4AF7C-31EF-410B-9F72-1E45919474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F0D567-75E6-4392-B1BF-795922535B1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CC7F5E-1374-45EB-9BE0-F8027EF81FE6}"/>
              </a:ext>
            </a:extLst>
          </p:cNvPr>
          <p:cNvSpPr>
            <a:spLocks noGrp="1"/>
          </p:cNvSpPr>
          <p:nvPr>
            <p:ph type="dt" sz="half" idx="10"/>
          </p:nvPr>
        </p:nvSpPr>
        <p:spPr/>
        <p:txBody>
          <a:bodyPr/>
          <a:lstStyle/>
          <a:p>
            <a:fld id="{56571020-F333-45DE-86FD-9E35C5458B30}" type="datetimeFigureOut">
              <a:rPr lang="en-IN" smtClean="0"/>
              <a:t>15-09-2024</a:t>
            </a:fld>
            <a:endParaRPr lang="en-IN"/>
          </a:p>
        </p:txBody>
      </p:sp>
      <p:sp>
        <p:nvSpPr>
          <p:cNvPr id="5" name="Footer Placeholder 4">
            <a:extLst>
              <a:ext uri="{FF2B5EF4-FFF2-40B4-BE49-F238E27FC236}">
                <a16:creationId xmlns:a16="http://schemas.microsoft.com/office/drawing/2014/main" id="{8D0033D2-7C4B-43BA-81A8-648C5278B9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AD5402-CCF1-42C3-92F3-3DDF13C80D12}"/>
              </a:ext>
            </a:extLst>
          </p:cNvPr>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3135511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571020-F333-45DE-86FD-9E35C5458B30}" type="datetimeFigureOut">
              <a:rPr lang="en-IN" smtClean="0"/>
              <a:t>15-09-2024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302297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571020-F333-45DE-86FD-9E35C5458B30}" type="datetimeFigureOut">
              <a:rPr lang="en-IN" smtClean="0"/>
              <a:t>15-09-2024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1614135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571020-F333-45DE-86FD-9E35C5458B30}" type="datetimeFigureOut">
              <a:rPr lang="en-IN" smtClean="0"/>
              <a:t>15-09-2024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3186387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571020-F333-45DE-86FD-9E35C5458B30}" type="datetimeFigureOut">
              <a:rPr lang="en-IN" smtClean="0"/>
              <a:t>15-09-2024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442947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571020-F333-45DE-86FD-9E35C5458B30}" type="datetimeFigureOut">
              <a:rPr lang="en-IN" smtClean="0"/>
              <a:t>15-09-2024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2763339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56571020-F333-45DE-86FD-9E35C5458B30}" type="datetimeFigureOut">
              <a:rPr lang="en-IN" smtClean="0"/>
              <a:t>15-09-2024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54811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6571020-F333-45DE-86FD-9E35C5458B30}" type="datetimeFigureOut">
              <a:rPr lang="en-IN" smtClean="0"/>
              <a:t>15-09-2024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680363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6571020-F333-45DE-86FD-9E35C5458B30}" type="datetimeFigureOut">
              <a:rPr lang="en-IN" smtClean="0"/>
              <a:t>15-09-2024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442328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56571020-F333-45DE-86FD-9E35C5458B30}" type="datetimeFigureOut">
              <a:rPr lang="en-IN" smtClean="0"/>
              <a:t>15-09-2024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84D1EC3A-796F-4605-AAE6-103475B62786}" type="slidenum">
              <a:rPr lang="en-IN" smtClean="0"/>
              <a:t>‹#›</a:t>
            </a:fld>
            <a:endParaRPr lang="en-IN"/>
          </a:p>
        </p:txBody>
      </p:sp>
    </p:spTree>
    <p:extLst>
      <p:ext uri="{BB962C8B-B14F-4D97-AF65-F5344CB8AC3E}">
        <p14:creationId xmlns:p14="http://schemas.microsoft.com/office/powerpoint/2010/main" val="2921300352"/>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 id="2147483808" r:id="rId14"/>
    <p:sldLayoutId id="2147483809" r:id="rId15"/>
    <p:sldLayoutId id="2147483810" r:id="rId16"/>
    <p:sldLayoutId id="2147483811" r:id="rId17"/>
    <p:sldLayoutId id="2147483812"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imitreschaudreviews.blogspot.com/2016/01/" TargetMode="External"/><Relationship Id="rId2" Type="http://schemas.openxmlformats.org/officeDocument/2006/relationships/image" Target="../media/image4.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6.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hyperlink" Target="https://www.wallpaperflare.com/3d-world-map-gold-and-black-world-map-abstract-3d-and-abstract-wallpaper-tvzoo/download/3840x2160" TargetMode="External"/><Relationship Id="rId2" Type="http://schemas.openxmlformats.org/officeDocument/2006/relationships/image" Target="../media/image13.jp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hyperlink" Target="https://editoy.com/posts/15159" TargetMode="External"/><Relationship Id="rId2" Type="http://schemas.openxmlformats.org/officeDocument/2006/relationships/image" Target="../media/image6.jpg"/><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hyperlink" Target="https://www.nagpurtoday.in/zomato-ipo-subscribed-36-in-early-hours/07141455" TargetMode="External"/><Relationship Id="rId4" Type="http://schemas.openxmlformats.org/officeDocument/2006/relationships/image" Target="../media/image7.jpg"/></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peoplematters.in/news/life-at-work/zomato-hires-delivery-coach-20619" TargetMode="External"/><Relationship Id="rId2" Type="http://schemas.openxmlformats.org/officeDocument/2006/relationships/image" Target="../media/image8.jpg"/><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www.peoplematters.in/news/corporate/zomatos-chief-business-officer-mukund-kulashekaran-quits-18461" TargetMode="External"/><Relationship Id="rId2" Type="http://schemas.openxmlformats.org/officeDocument/2006/relationships/image" Target="../media/image9.jpg"/><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hyperlink" Target="https://blog.keliweb.it/2015/03/zomato-lapp-per-i-golosi-arriva-in-italia/" TargetMode="External"/><Relationship Id="rId2" Type="http://schemas.openxmlformats.org/officeDocument/2006/relationships/image" Target="../media/image10.jpg"/><Relationship Id="rId1" Type="http://schemas.openxmlformats.org/officeDocument/2006/relationships/slideLayout" Target="../slideLayouts/slideLayout18.xml"/><Relationship Id="rId5" Type="http://schemas.openxmlformats.org/officeDocument/2006/relationships/hyperlink" Target="https://thejrexpress.com/2014/08/07/there-are-two-kinds-of-people-in-this-world-a-campaign-by-zomato/" TargetMode="External"/><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3" Type="http://schemas.openxmlformats.org/officeDocument/2006/relationships/hyperlink" Target="https://www.rawpixel.com/search/methods" TargetMode="External"/><Relationship Id="rId2" Type="http://schemas.openxmlformats.org/officeDocument/2006/relationships/image" Target="../media/image12.1"/><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1.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2.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03919-E570-4AA5-9E6B-8364379E37A6}"/>
              </a:ext>
            </a:extLst>
          </p:cNvPr>
          <p:cNvSpPr>
            <a:spLocks noGrp="1"/>
          </p:cNvSpPr>
          <p:nvPr>
            <p:ph type="ctrTitle"/>
          </p:nvPr>
        </p:nvSpPr>
        <p:spPr>
          <a:xfrm>
            <a:off x="242048" y="1122363"/>
            <a:ext cx="5692587" cy="2382837"/>
          </a:xfrm>
        </p:spPr>
        <p:txBody>
          <a:bodyPr>
            <a:normAutofit/>
          </a:bodyPr>
          <a:lstStyle/>
          <a:p>
            <a:r>
              <a:rPr lang="en-GB" b="1" i="1" dirty="0">
                <a:latin typeface="Arial Black" panose="020B0A04020102020204" pitchFamily="34" charset="0"/>
              </a:rPr>
              <a:t>Zomato Data Analysis</a:t>
            </a:r>
            <a:endParaRPr lang="en-IN" b="1" i="1" dirty="0">
              <a:latin typeface="Arial Black" panose="020B0A04020102020204" pitchFamily="34" charset="0"/>
            </a:endParaRPr>
          </a:p>
        </p:txBody>
      </p:sp>
      <p:sp>
        <p:nvSpPr>
          <p:cNvPr id="3" name="Subtitle 2">
            <a:extLst>
              <a:ext uri="{FF2B5EF4-FFF2-40B4-BE49-F238E27FC236}">
                <a16:creationId xmlns:a16="http://schemas.microsoft.com/office/drawing/2014/main" id="{833A3C79-FB90-4903-9EE9-9D0788C467D1}"/>
              </a:ext>
            </a:extLst>
          </p:cNvPr>
          <p:cNvSpPr>
            <a:spLocks noGrp="1"/>
          </p:cNvSpPr>
          <p:nvPr>
            <p:ph type="subTitle" idx="1"/>
          </p:nvPr>
        </p:nvSpPr>
        <p:spPr>
          <a:xfrm>
            <a:off x="349624" y="4814047"/>
            <a:ext cx="4338917" cy="1452281"/>
          </a:xfrm>
        </p:spPr>
        <p:txBody>
          <a:bodyPr>
            <a:normAutofit/>
          </a:bodyPr>
          <a:lstStyle/>
          <a:p>
            <a:r>
              <a:rPr lang="en-GB" sz="2800" b="1" i="1" dirty="0">
                <a:latin typeface="Arial Rounded MT Bold" panose="020F0704030504030204" pitchFamily="34" charset="0"/>
              </a:rPr>
              <a:t>ANIRUDH SOLIYA</a:t>
            </a:r>
          </a:p>
          <a:p>
            <a:r>
              <a:rPr lang="en-GB" sz="2800" b="1" i="1" dirty="0">
                <a:latin typeface="Arial Rounded MT Bold" panose="020F0704030504030204" pitchFamily="34" charset="0"/>
              </a:rPr>
              <a:t>Date : 10/08/2024</a:t>
            </a:r>
            <a:endParaRPr lang="en-IN" sz="2800" b="1" i="1" dirty="0">
              <a:latin typeface="Arial Rounded MT Bold" panose="020F0704030504030204" pitchFamily="34" charset="0"/>
            </a:endParaRPr>
          </a:p>
        </p:txBody>
      </p:sp>
      <p:pic>
        <p:nvPicPr>
          <p:cNvPr id="5" name="Picture 4">
            <a:extLst>
              <a:ext uri="{FF2B5EF4-FFF2-40B4-BE49-F238E27FC236}">
                <a16:creationId xmlns:a16="http://schemas.microsoft.com/office/drawing/2014/main" id="{7917920A-5132-4202-88EC-8AFF238EC9C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481308" y="1686486"/>
            <a:ext cx="3810000" cy="2857500"/>
          </a:xfrm>
          <a:prstGeom prst="rect">
            <a:avLst/>
          </a:prstGeom>
        </p:spPr>
      </p:pic>
      <p:pic>
        <p:nvPicPr>
          <p:cNvPr id="4" name="Picture 2">
            <a:extLst>
              <a:ext uri="{FF2B5EF4-FFF2-40B4-BE49-F238E27FC236}">
                <a16:creationId xmlns:a16="http://schemas.microsoft.com/office/drawing/2014/main" id="{278EF5E6-A6DA-CBDC-0E81-D890E1AEC9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9185" y="198956"/>
            <a:ext cx="951550" cy="92340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4BC56E1-79CF-F882-F6B8-289823CC7F37}"/>
              </a:ext>
            </a:extLst>
          </p:cNvPr>
          <p:cNvSpPr txBox="1"/>
          <p:nvPr/>
        </p:nvSpPr>
        <p:spPr>
          <a:xfrm>
            <a:off x="8871011" y="426128"/>
            <a:ext cx="2545672" cy="369332"/>
          </a:xfrm>
          <a:prstGeom prst="rect">
            <a:avLst/>
          </a:prstGeom>
          <a:noFill/>
        </p:spPr>
        <p:txBody>
          <a:bodyPr wrap="square">
            <a:spAutoFit/>
          </a:bodyPr>
          <a:lstStyle/>
          <a:p>
            <a:r>
              <a:rPr lang="en-IN" sz="1800" b="1" i="0" u="none" strike="noStrike" dirty="0">
                <a:solidFill>
                  <a:srgbClr val="595959"/>
                </a:solidFill>
                <a:effectLst/>
                <a:latin typeface="Berlin Sans FB Demi" panose="020E0802020502020306" pitchFamily="34" charset="0"/>
              </a:rPr>
              <a:t>NEWTON SCHOOL</a:t>
            </a:r>
            <a:endParaRPr lang="en-IN" dirty="0"/>
          </a:p>
        </p:txBody>
      </p:sp>
    </p:spTree>
    <p:extLst>
      <p:ext uri="{BB962C8B-B14F-4D97-AF65-F5344CB8AC3E}">
        <p14:creationId xmlns:p14="http://schemas.microsoft.com/office/powerpoint/2010/main" val="2835170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933B8-D8B3-4087-99DD-33CD01449558}"/>
              </a:ext>
            </a:extLst>
          </p:cNvPr>
          <p:cNvSpPr>
            <a:spLocks noGrp="1"/>
          </p:cNvSpPr>
          <p:nvPr>
            <p:ph type="title"/>
          </p:nvPr>
        </p:nvSpPr>
        <p:spPr>
          <a:xfrm>
            <a:off x="410228" y="201706"/>
            <a:ext cx="10364451" cy="950259"/>
          </a:xfrm>
        </p:spPr>
        <p:txBody>
          <a:bodyPr/>
          <a:lstStyle/>
          <a:p>
            <a:r>
              <a:rPr lang="en-IN" dirty="0">
                <a:latin typeface="Arial Black" panose="020B0A04020102020204" pitchFamily="34" charset="0"/>
              </a:rPr>
              <a:t>Types of Bookings</a:t>
            </a:r>
          </a:p>
        </p:txBody>
      </p:sp>
      <p:sp>
        <p:nvSpPr>
          <p:cNvPr id="3" name="Content Placeholder 2">
            <a:extLst>
              <a:ext uri="{FF2B5EF4-FFF2-40B4-BE49-F238E27FC236}">
                <a16:creationId xmlns:a16="http://schemas.microsoft.com/office/drawing/2014/main" id="{9EB8A3A1-2651-4531-8475-DDE2E248F81C}"/>
              </a:ext>
            </a:extLst>
          </p:cNvPr>
          <p:cNvSpPr>
            <a:spLocks noGrp="1"/>
          </p:cNvSpPr>
          <p:nvPr>
            <p:ph idx="1"/>
          </p:nvPr>
        </p:nvSpPr>
        <p:spPr>
          <a:xfrm>
            <a:off x="913775" y="1483660"/>
            <a:ext cx="3927166" cy="4858870"/>
          </a:xfrm>
        </p:spPr>
        <p:txBody>
          <a:bodyPr>
            <a:normAutofit fontScale="92500"/>
          </a:bodyPr>
          <a:lstStyle/>
          <a:p>
            <a:r>
              <a:rPr lang="en-IN" dirty="0"/>
              <a:t>The restaurants those which have table bookings are 55% and rest 45% does not have table bookings.</a:t>
            </a:r>
          </a:p>
          <a:p>
            <a:endParaRPr lang="en-IN" dirty="0"/>
          </a:p>
          <a:p>
            <a:endParaRPr lang="en-IN" dirty="0"/>
          </a:p>
          <a:p>
            <a:r>
              <a:rPr lang="en-IN" dirty="0"/>
              <a:t>The restaurants those which have online bookings are 54% and rest 46% does not have Online bookings.</a:t>
            </a:r>
          </a:p>
          <a:p>
            <a:pPr marL="0" indent="0">
              <a:buNone/>
            </a:pPr>
            <a:br>
              <a:rPr lang="en-IN" dirty="0"/>
            </a:br>
            <a:endParaRPr lang="en-IN" dirty="0"/>
          </a:p>
        </p:txBody>
      </p:sp>
      <p:graphicFrame>
        <p:nvGraphicFramePr>
          <p:cNvPr id="4" name="Chart 3">
            <a:extLst>
              <a:ext uri="{FF2B5EF4-FFF2-40B4-BE49-F238E27FC236}">
                <a16:creationId xmlns:a16="http://schemas.microsoft.com/office/drawing/2014/main" id="{BD4C7218-65F7-4690-9D89-118A886FAA95}"/>
              </a:ext>
            </a:extLst>
          </p:cNvPr>
          <p:cNvGraphicFramePr>
            <a:graphicFrameLocks/>
          </p:cNvGraphicFramePr>
          <p:nvPr>
            <p:extLst>
              <p:ext uri="{D42A27DB-BD31-4B8C-83A1-F6EECF244321}">
                <p14:modId xmlns:p14="http://schemas.microsoft.com/office/powerpoint/2010/main" val="3351303172"/>
              </p:ext>
            </p:extLst>
          </p:nvPr>
        </p:nvGraphicFramePr>
        <p:xfrm>
          <a:off x="7019365" y="1483659"/>
          <a:ext cx="3755314" cy="22635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E858764F-482D-4E11-ACA3-A200CBF81622}"/>
              </a:ext>
            </a:extLst>
          </p:cNvPr>
          <p:cNvGraphicFramePr>
            <a:graphicFrameLocks/>
          </p:cNvGraphicFramePr>
          <p:nvPr>
            <p:extLst>
              <p:ext uri="{D42A27DB-BD31-4B8C-83A1-F6EECF244321}">
                <p14:modId xmlns:p14="http://schemas.microsoft.com/office/powerpoint/2010/main" val="680208520"/>
              </p:ext>
            </p:extLst>
          </p:nvPr>
        </p:nvGraphicFramePr>
        <p:xfrm>
          <a:off x="7019365" y="4078941"/>
          <a:ext cx="3755315" cy="2263588"/>
        </p:xfrm>
        <a:graphic>
          <a:graphicData uri="http://schemas.openxmlformats.org/drawingml/2006/chart">
            <c:chart xmlns:c="http://schemas.openxmlformats.org/drawingml/2006/chart" xmlns:r="http://schemas.openxmlformats.org/officeDocument/2006/relationships" r:id="rId3"/>
          </a:graphicData>
        </a:graphic>
      </p:graphicFrame>
      <p:pic>
        <p:nvPicPr>
          <p:cNvPr id="6" name="Picture 2">
            <a:extLst>
              <a:ext uri="{FF2B5EF4-FFF2-40B4-BE49-F238E27FC236}">
                <a16:creationId xmlns:a16="http://schemas.microsoft.com/office/drawing/2014/main" id="{B6A43547-810B-D7CE-6B06-08EA6B57EC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5431" y="198956"/>
            <a:ext cx="951550" cy="92340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9CBFC2D-161F-5398-E7CC-016BC485E651}"/>
              </a:ext>
            </a:extLst>
          </p:cNvPr>
          <p:cNvSpPr txBox="1"/>
          <p:nvPr/>
        </p:nvSpPr>
        <p:spPr>
          <a:xfrm>
            <a:off x="10087257" y="426128"/>
            <a:ext cx="2545672" cy="369332"/>
          </a:xfrm>
          <a:prstGeom prst="rect">
            <a:avLst/>
          </a:prstGeom>
          <a:noFill/>
        </p:spPr>
        <p:txBody>
          <a:bodyPr wrap="square">
            <a:spAutoFit/>
          </a:bodyPr>
          <a:lstStyle/>
          <a:p>
            <a:r>
              <a:rPr lang="en-IN" sz="1800" b="1" i="0" u="none" strike="noStrike" dirty="0">
                <a:solidFill>
                  <a:srgbClr val="595959"/>
                </a:solidFill>
                <a:effectLst/>
                <a:latin typeface="Berlin Sans FB Demi" panose="020E0802020502020306" pitchFamily="34" charset="0"/>
              </a:rPr>
              <a:t>NEWTON SCHOOL</a:t>
            </a:r>
            <a:endParaRPr lang="en-IN" dirty="0"/>
          </a:p>
        </p:txBody>
      </p:sp>
    </p:spTree>
    <p:extLst>
      <p:ext uri="{BB962C8B-B14F-4D97-AF65-F5344CB8AC3E}">
        <p14:creationId xmlns:p14="http://schemas.microsoft.com/office/powerpoint/2010/main" val="354597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64410-0B7B-4B70-84D4-2D65AC0ACB72}"/>
              </a:ext>
            </a:extLst>
          </p:cNvPr>
          <p:cNvSpPr>
            <a:spLocks noGrp="1"/>
          </p:cNvSpPr>
          <p:nvPr>
            <p:ph type="title"/>
          </p:nvPr>
        </p:nvSpPr>
        <p:spPr>
          <a:xfrm>
            <a:off x="913775" y="340659"/>
            <a:ext cx="10364451" cy="1156447"/>
          </a:xfrm>
        </p:spPr>
        <p:txBody>
          <a:bodyPr>
            <a:normAutofit/>
          </a:bodyPr>
          <a:lstStyle/>
          <a:p>
            <a:r>
              <a:rPr lang="en-IN" sz="4000" dirty="0">
                <a:latin typeface="Cooper Black" panose="0208090404030B020404" pitchFamily="18" charset="0"/>
              </a:rPr>
              <a:t>Analysis</a:t>
            </a:r>
          </a:p>
        </p:txBody>
      </p:sp>
      <p:sp>
        <p:nvSpPr>
          <p:cNvPr id="3" name="Content Placeholder 2">
            <a:extLst>
              <a:ext uri="{FF2B5EF4-FFF2-40B4-BE49-F238E27FC236}">
                <a16:creationId xmlns:a16="http://schemas.microsoft.com/office/drawing/2014/main" id="{45AD21D9-2E92-4D5E-B87D-8CA19A81DE75}"/>
              </a:ext>
            </a:extLst>
          </p:cNvPr>
          <p:cNvSpPr>
            <a:spLocks noGrp="1"/>
          </p:cNvSpPr>
          <p:nvPr>
            <p:ph idx="1"/>
          </p:nvPr>
        </p:nvSpPr>
        <p:spPr>
          <a:xfrm>
            <a:off x="913775" y="5235388"/>
            <a:ext cx="10364452" cy="1281952"/>
          </a:xfrm>
        </p:spPr>
        <p:txBody>
          <a:bodyPr>
            <a:normAutofit/>
          </a:bodyPr>
          <a:lstStyle/>
          <a:p>
            <a:r>
              <a:rPr lang="en-IN" cap="none" dirty="0"/>
              <a:t>India represents the most dominating market of Zomato affiliated restaurants with market share of more than 8000 restaurants</a:t>
            </a:r>
            <a:r>
              <a:rPr lang="en-IN" dirty="0"/>
              <a:t>.</a:t>
            </a:r>
          </a:p>
        </p:txBody>
      </p:sp>
      <p:graphicFrame>
        <p:nvGraphicFramePr>
          <p:cNvPr id="4" name="Chart 3">
            <a:extLst>
              <a:ext uri="{FF2B5EF4-FFF2-40B4-BE49-F238E27FC236}">
                <a16:creationId xmlns:a16="http://schemas.microsoft.com/office/drawing/2014/main" id="{D8A78163-0C27-46EB-B5DE-BA7B411F0A6E}"/>
              </a:ext>
            </a:extLst>
          </p:cNvPr>
          <p:cNvGraphicFramePr>
            <a:graphicFrameLocks/>
          </p:cNvGraphicFramePr>
          <p:nvPr>
            <p:extLst>
              <p:ext uri="{D42A27DB-BD31-4B8C-83A1-F6EECF244321}">
                <p14:modId xmlns:p14="http://schemas.microsoft.com/office/powerpoint/2010/main" val="3272643401"/>
              </p:ext>
            </p:extLst>
          </p:nvPr>
        </p:nvGraphicFramePr>
        <p:xfrm>
          <a:off x="3514165" y="1927411"/>
          <a:ext cx="6571128" cy="3164541"/>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2">
            <a:extLst>
              <a:ext uri="{FF2B5EF4-FFF2-40B4-BE49-F238E27FC236}">
                <a16:creationId xmlns:a16="http://schemas.microsoft.com/office/drawing/2014/main" id="{C5903723-4468-99DC-0F88-EAE81724E5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0624" y="198956"/>
            <a:ext cx="951550" cy="9234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5574EEE-087D-8F8E-61C1-C1654C16E58A}"/>
              </a:ext>
            </a:extLst>
          </p:cNvPr>
          <p:cNvSpPr txBox="1"/>
          <p:nvPr/>
        </p:nvSpPr>
        <p:spPr>
          <a:xfrm>
            <a:off x="9492450" y="426128"/>
            <a:ext cx="2545672" cy="369332"/>
          </a:xfrm>
          <a:prstGeom prst="rect">
            <a:avLst/>
          </a:prstGeom>
          <a:noFill/>
        </p:spPr>
        <p:txBody>
          <a:bodyPr wrap="square">
            <a:spAutoFit/>
          </a:bodyPr>
          <a:lstStyle/>
          <a:p>
            <a:r>
              <a:rPr lang="en-IN" sz="1800" b="1" i="0" u="none" strike="noStrike" dirty="0">
                <a:solidFill>
                  <a:srgbClr val="595959"/>
                </a:solidFill>
                <a:effectLst/>
                <a:latin typeface="Berlin Sans FB Demi" panose="020E0802020502020306" pitchFamily="34" charset="0"/>
              </a:rPr>
              <a:t>NEWTON SCHOOL</a:t>
            </a:r>
            <a:endParaRPr lang="en-IN" dirty="0"/>
          </a:p>
        </p:txBody>
      </p:sp>
    </p:spTree>
    <p:extLst>
      <p:ext uri="{BB962C8B-B14F-4D97-AF65-F5344CB8AC3E}">
        <p14:creationId xmlns:p14="http://schemas.microsoft.com/office/powerpoint/2010/main" val="2626841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168B5-D73F-40DA-B635-EC61625FB191}"/>
              </a:ext>
            </a:extLst>
          </p:cNvPr>
          <p:cNvSpPr>
            <a:spLocks noGrp="1"/>
          </p:cNvSpPr>
          <p:nvPr>
            <p:ph type="title"/>
          </p:nvPr>
        </p:nvSpPr>
        <p:spPr>
          <a:xfrm>
            <a:off x="913775" y="215153"/>
            <a:ext cx="10364451" cy="851647"/>
          </a:xfrm>
        </p:spPr>
        <p:txBody>
          <a:bodyPr/>
          <a:lstStyle/>
          <a:p>
            <a:r>
              <a:rPr lang="en-IN" dirty="0"/>
              <a:t>Countries Demanded on basis of votes</a:t>
            </a:r>
          </a:p>
        </p:txBody>
      </p:sp>
      <p:sp>
        <p:nvSpPr>
          <p:cNvPr id="3" name="Content Placeholder 2">
            <a:extLst>
              <a:ext uri="{FF2B5EF4-FFF2-40B4-BE49-F238E27FC236}">
                <a16:creationId xmlns:a16="http://schemas.microsoft.com/office/drawing/2014/main" id="{1E1D33C7-A8AF-417C-9303-FF4412C3923B}"/>
              </a:ext>
            </a:extLst>
          </p:cNvPr>
          <p:cNvSpPr>
            <a:spLocks noGrp="1"/>
          </p:cNvSpPr>
          <p:nvPr>
            <p:ph idx="1"/>
          </p:nvPr>
        </p:nvSpPr>
        <p:spPr>
          <a:xfrm>
            <a:off x="913775" y="1398494"/>
            <a:ext cx="10364452" cy="1066800"/>
          </a:xfrm>
        </p:spPr>
        <p:txBody>
          <a:bodyPr/>
          <a:lstStyle/>
          <a:p>
            <a:r>
              <a:rPr lang="en-IN" dirty="0"/>
              <a:t>Indonesia is the only country which crosses the average line of 500 votes and got highest number of average votes defeating all the countries worldwide.</a:t>
            </a:r>
          </a:p>
        </p:txBody>
      </p:sp>
      <p:graphicFrame>
        <p:nvGraphicFramePr>
          <p:cNvPr id="4" name="Chart 3">
            <a:extLst>
              <a:ext uri="{FF2B5EF4-FFF2-40B4-BE49-F238E27FC236}">
                <a16:creationId xmlns:a16="http://schemas.microsoft.com/office/drawing/2014/main" id="{C272C346-993C-4C84-8B9C-E0E6405407C0}"/>
              </a:ext>
            </a:extLst>
          </p:cNvPr>
          <p:cNvGraphicFramePr>
            <a:graphicFrameLocks/>
          </p:cNvGraphicFramePr>
          <p:nvPr>
            <p:extLst>
              <p:ext uri="{D42A27DB-BD31-4B8C-83A1-F6EECF244321}">
                <p14:modId xmlns:p14="http://schemas.microsoft.com/office/powerpoint/2010/main" val="1339119290"/>
              </p:ext>
            </p:extLst>
          </p:nvPr>
        </p:nvGraphicFramePr>
        <p:xfrm>
          <a:off x="1120587" y="2698376"/>
          <a:ext cx="9870141" cy="38010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8962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4AD02-9568-4EF5-B512-1EBE9D3863E0}"/>
              </a:ext>
            </a:extLst>
          </p:cNvPr>
          <p:cNvSpPr>
            <a:spLocks noGrp="1"/>
          </p:cNvSpPr>
          <p:nvPr>
            <p:ph type="title"/>
          </p:nvPr>
        </p:nvSpPr>
        <p:spPr>
          <a:xfrm>
            <a:off x="913775" y="134471"/>
            <a:ext cx="10364451" cy="1371600"/>
          </a:xfrm>
        </p:spPr>
        <p:txBody>
          <a:bodyPr>
            <a:normAutofit fontScale="90000"/>
          </a:bodyPr>
          <a:lstStyle/>
          <a:p>
            <a:r>
              <a:rPr lang="en-US" b="1" u="sng" dirty="0">
                <a:latin typeface="Arial" panose="020B0604020202020204" pitchFamily="34" charset="0"/>
              </a:rPr>
              <a:t>Country selection for opening new restaurant </a:t>
            </a:r>
            <a:br>
              <a:rPr lang="en-IN" b="1" u="sng" dirty="0">
                <a:latin typeface="Arial" panose="020B0604020202020204" pitchFamily="34" charset="0"/>
              </a:rPr>
            </a:br>
            <a:endParaRPr lang="en-IN" b="1" dirty="0"/>
          </a:p>
        </p:txBody>
      </p:sp>
      <p:sp>
        <p:nvSpPr>
          <p:cNvPr id="3" name="Content Placeholder 2">
            <a:extLst>
              <a:ext uri="{FF2B5EF4-FFF2-40B4-BE49-F238E27FC236}">
                <a16:creationId xmlns:a16="http://schemas.microsoft.com/office/drawing/2014/main" id="{039A285D-25D3-42E7-BAE5-F58587DECDFA}"/>
              </a:ext>
            </a:extLst>
          </p:cNvPr>
          <p:cNvSpPr>
            <a:spLocks noGrp="1"/>
          </p:cNvSpPr>
          <p:nvPr>
            <p:ph idx="1"/>
          </p:nvPr>
        </p:nvSpPr>
        <p:spPr>
          <a:xfrm>
            <a:off x="913775" y="1281953"/>
            <a:ext cx="4976037" cy="4814046"/>
          </a:xfrm>
        </p:spPr>
        <p:txBody>
          <a:bodyPr>
            <a:normAutofit fontScale="92500" lnSpcReduction="10000"/>
          </a:bodyPr>
          <a:lstStyle/>
          <a:p>
            <a:pPr marL="0" indent="0">
              <a:buNone/>
            </a:pPr>
            <a:endParaRPr lang="en-IN" dirty="0"/>
          </a:p>
          <a:p>
            <a:pPr marL="457200" indent="-457200">
              <a:buAutoNum type="arabicPeriod"/>
            </a:pPr>
            <a:r>
              <a:rPr lang="en-IN" b="1" dirty="0"/>
              <a:t>Canada</a:t>
            </a:r>
            <a:r>
              <a:rPr lang="en-IN" dirty="0"/>
              <a:t> - </a:t>
            </a:r>
            <a:r>
              <a:rPr lang="en-IN" sz="1700" dirty="0"/>
              <a:t>based on the number of restaurants were already presents there were 4 and having average ratings of more than 3.5</a:t>
            </a:r>
          </a:p>
          <a:p>
            <a:pPr marL="457200" indent="-457200">
              <a:buAutoNum type="arabicPeriod"/>
            </a:pPr>
            <a:r>
              <a:rPr lang="en-IN" b="1" dirty="0"/>
              <a:t>Qatar </a:t>
            </a:r>
            <a:r>
              <a:rPr lang="en-IN" dirty="0"/>
              <a:t>- </a:t>
            </a:r>
            <a:r>
              <a:rPr lang="en-IN" sz="1700" dirty="0"/>
              <a:t>based on the number of restaurants were already presents there 20, having average ratings of more than 4 and have more than 163 of average voters.</a:t>
            </a:r>
          </a:p>
          <a:p>
            <a:pPr marL="457200" indent="-457200">
              <a:buFont typeface="Arial" panose="020B0604020202020204" pitchFamily="34" charset="0"/>
              <a:buAutoNum type="arabicPeriod"/>
            </a:pPr>
            <a:r>
              <a:rPr lang="en-IN" b="1" dirty="0"/>
              <a:t>United states of America </a:t>
            </a:r>
            <a:r>
              <a:rPr lang="en-IN" dirty="0"/>
              <a:t>-  </a:t>
            </a:r>
            <a:r>
              <a:rPr lang="en-IN" sz="1700" dirty="0"/>
              <a:t>based on the number of restaurants were already presents there were 434 but having average ratings of more than 4, and have more than 428 of average voters and also has online delivery available.</a:t>
            </a:r>
          </a:p>
        </p:txBody>
      </p:sp>
      <p:pic>
        <p:nvPicPr>
          <p:cNvPr id="5" name="Picture 4">
            <a:extLst>
              <a:ext uri="{FF2B5EF4-FFF2-40B4-BE49-F238E27FC236}">
                <a16:creationId xmlns:a16="http://schemas.microsoft.com/office/drawing/2014/main" id="{333617C8-3330-47CD-86BB-280FD01D703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94612" y="1649086"/>
            <a:ext cx="5695724" cy="3559828"/>
          </a:xfrm>
          <a:prstGeom prst="rect">
            <a:avLst/>
          </a:prstGeom>
        </p:spPr>
      </p:pic>
    </p:spTree>
    <p:extLst>
      <p:ext uri="{BB962C8B-B14F-4D97-AF65-F5344CB8AC3E}">
        <p14:creationId xmlns:p14="http://schemas.microsoft.com/office/powerpoint/2010/main" val="568015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059F4-CE16-4F82-B77A-B592534703CD}"/>
              </a:ext>
            </a:extLst>
          </p:cNvPr>
          <p:cNvSpPr>
            <a:spLocks noGrp="1"/>
          </p:cNvSpPr>
          <p:nvPr>
            <p:ph type="title"/>
          </p:nvPr>
        </p:nvSpPr>
        <p:spPr>
          <a:xfrm>
            <a:off x="913775" y="143435"/>
            <a:ext cx="10364451" cy="1434353"/>
          </a:xfrm>
        </p:spPr>
        <p:txBody>
          <a:bodyPr>
            <a:normAutofit/>
          </a:bodyPr>
          <a:lstStyle/>
          <a:p>
            <a:r>
              <a:rPr lang="en-IN" sz="3200" b="1" dirty="0">
                <a:latin typeface="Arial Black" panose="020B0A04020102020204" pitchFamily="34" charset="0"/>
              </a:rPr>
              <a:t>Distribution of number of restaurants among different price in all countries</a:t>
            </a:r>
          </a:p>
        </p:txBody>
      </p:sp>
      <p:sp>
        <p:nvSpPr>
          <p:cNvPr id="3" name="Content Placeholder 2">
            <a:extLst>
              <a:ext uri="{FF2B5EF4-FFF2-40B4-BE49-F238E27FC236}">
                <a16:creationId xmlns:a16="http://schemas.microsoft.com/office/drawing/2014/main" id="{2B26B912-C6B7-493D-A812-88A3148BA3E4}"/>
              </a:ext>
            </a:extLst>
          </p:cNvPr>
          <p:cNvSpPr>
            <a:spLocks noGrp="1"/>
          </p:cNvSpPr>
          <p:nvPr>
            <p:ph idx="1"/>
          </p:nvPr>
        </p:nvSpPr>
        <p:spPr>
          <a:xfrm>
            <a:off x="1129553" y="5022775"/>
            <a:ext cx="10148674" cy="1691790"/>
          </a:xfrm>
        </p:spPr>
        <p:txBody>
          <a:bodyPr>
            <a:normAutofit/>
          </a:bodyPr>
          <a:lstStyle/>
          <a:p>
            <a:pPr marL="0" indent="0">
              <a:buNone/>
            </a:pPr>
            <a:r>
              <a:rPr lang="en-IN" sz="1400" dirty="0"/>
              <a:t>Different countries have different number of restaurants within the different price range. Whereas India have the maximum number of the of the restaurants among all price ranges.  States such as the United States, United Kingdom, and South Africa have a more balanced distribution across the different price ranges but with significantly lower totals compared to India. Countries like Indonesia, Sri Lanka, and Qatar, have minimum number of restaurants</a:t>
            </a:r>
            <a:r>
              <a:rPr lang="en-IN" dirty="0"/>
              <a:t>.</a:t>
            </a:r>
          </a:p>
          <a:p>
            <a:endParaRPr lang="en-IN" dirty="0"/>
          </a:p>
        </p:txBody>
      </p:sp>
      <p:graphicFrame>
        <p:nvGraphicFramePr>
          <p:cNvPr id="5" name="Chart 4">
            <a:extLst>
              <a:ext uri="{FF2B5EF4-FFF2-40B4-BE49-F238E27FC236}">
                <a16:creationId xmlns:a16="http://schemas.microsoft.com/office/drawing/2014/main" id="{50A21CCC-B1C7-4FFB-9DE1-236D22355EE1}"/>
              </a:ext>
            </a:extLst>
          </p:cNvPr>
          <p:cNvGraphicFramePr>
            <a:graphicFrameLocks/>
          </p:cNvGraphicFramePr>
          <p:nvPr>
            <p:extLst>
              <p:ext uri="{D42A27DB-BD31-4B8C-83A1-F6EECF244321}">
                <p14:modId xmlns:p14="http://schemas.microsoft.com/office/powerpoint/2010/main" val="1444286828"/>
              </p:ext>
            </p:extLst>
          </p:nvPr>
        </p:nvGraphicFramePr>
        <p:xfrm>
          <a:off x="690281" y="1512495"/>
          <a:ext cx="11035553" cy="35102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64782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5E078-17A9-448B-BAA7-1694BFC95E09}"/>
              </a:ext>
            </a:extLst>
          </p:cNvPr>
          <p:cNvSpPr>
            <a:spLocks noGrp="1"/>
          </p:cNvSpPr>
          <p:nvPr>
            <p:ph type="title"/>
          </p:nvPr>
        </p:nvSpPr>
        <p:spPr>
          <a:xfrm>
            <a:off x="913775" y="143436"/>
            <a:ext cx="10364451" cy="1237130"/>
          </a:xfrm>
        </p:spPr>
        <p:txBody>
          <a:bodyPr>
            <a:normAutofit/>
          </a:bodyPr>
          <a:lstStyle/>
          <a:p>
            <a:r>
              <a:rPr lang="en-IN" dirty="0">
                <a:latin typeface="Arial Black" panose="020B0A04020102020204" pitchFamily="34" charset="0"/>
              </a:rPr>
              <a:t>Country wise expenditure</a:t>
            </a:r>
          </a:p>
        </p:txBody>
      </p:sp>
      <p:sp>
        <p:nvSpPr>
          <p:cNvPr id="3" name="Content Placeholder 2">
            <a:extLst>
              <a:ext uri="{FF2B5EF4-FFF2-40B4-BE49-F238E27FC236}">
                <a16:creationId xmlns:a16="http://schemas.microsoft.com/office/drawing/2014/main" id="{CDC19F38-8F0A-47DF-B202-D824D3D9AF7F}"/>
              </a:ext>
            </a:extLst>
          </p:cNvPr>
          <p:cNvSpPr>
            <a:spLocks noGrp="1"/>
          </p:cNvSpPr>
          <p:nvPr>
            <p:ph idx="1"/>
          </p:nvPr>
        </p:nvSpPr>
        <p:spPr>
          <a:xfrm>
            <a:off x="502022" y="5755340"/>
            <a:ext cx="10883153" cy="959223"/>
          </a:xfrm>
        </p:spPr>
        <p:txBody>
          <a:bodyPr>
            <a:normAutofit/>
          </a:bodyPr>
          <a:lstStyle/>
          <a:p>
            <a:r>
              <a:rPr lang="en-IN" b="1" cap="none" dirty="0"/>
              <a:t>Here we can say countries like India, Indonesia and Turkey are having lowest expenditure cost.</a:t>
            </a:r>
          </a:p>
        </p:txBody>
      </p:sp>
      <p:graphicFrame>
        <p:nvGraphicFramePr>
          <p:cNvPr id="7" name="Chart 6">
            <a:extLst>
              <a:ext uri="{FF2B5EF4-FFF2-40B4-BE49-F238E27FC236}">
                <a16:creationId xmlns:a16="http://schemas.microsoft.com/office/drawing/2014/main" id="{3D3BD7B5-6286-42C2-AF22-E8D4F58D3EA7}"/>
              </a:ext>
            </a:extLst>
          </p:cNvPr>
          <p:cNvGraphicFramePr>
            <a:graphicFrameLocks/>
          </p:cNvGraphicFramePr>
          <p:nvPr>
            <p:extLst>
              <p:ext uri="{D42A27DB-BD31-4B8C-83A1-F6EECF244321}">
                <p14:modId xmlns:p14="http://schemas.microsoft.com/office/powerpoint/2010/main" val="2856146781"/>
              </p:ext>
            </p:extLst>
          </p:nvPr>
        </p:nvGraphicFramePr>
        <p:xfrm>
          <a:off x="1555976" y="995083"/>
          <a:ext cx="9080047" cy="4876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10619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DACA1-1335-4F6A-B7EA-14E9E12DB78B}"/>
              </a:ext>
            </a:extLst>
          </p:cNvPr>
          <p:cNvSpPr>
            <a:spLocks noGrp="1"/>
          </p:cNvSpPr>
          <p:nvPr>
            <p:ph type="title"/>
          </p:nvPr>
        </p:nvSpPr>
        <p:spPr>
          <a:xfrm>
            <a:off x="913775" y="143436"/>
            <a:ext cx="10364451" cy="1066799"/>
          </a:xfrm>
        </p:spPr>
        <p:txBody>
          <a:bodyPr>
            <a:normAutofit/>
          </a:bodyPr>
          <a:lstStyle/>
          <a:p>
            <a:r>
              <a:rPr lang="en-IN" sz="2800" dirty="0">
                <a:latin typeface="Arial Rounded MT Bold" panose="020F0704030504030204" pitchFamily="34" charset="0"/>
              </a:rPr>
              <a:t>Recommendation for opening new restaurants</a:t>
            </a:r>
          </a:p>
        </p:txBody>
      </p:sp>
      <p:sp>
        <p:nvSpPr>
          <p:cNvPr id="3" name="Content Placeholder 2">
            <a:extLst>
              <a:ext uri="{FF2B5EF4-FFF2-40B4-BE49-F238E27FC236}">
                <a16:creationId xmlns:a16="http://schemas.microsoft.com/office/drawing/2014/main" id="{F32FFA2A-114C-4E98-9E0F-548DDCDB79DA}"/>
              </a:ext>
            </a:extLst>
          </p:cNvPr>
          <p:cNvSpPr>
            <a:spLocks noGrp="1"/>
          </p:cNvSpPr>
          <p:nvPr>
            <p:ph idx="1"/>
          </p:nvPr>
        </p:nvSpPr>
        <p:spPr>
          <a:xfrm>
            <a:off x="913775" y="1210235"/>
            <a:ext cx="10364452" cy="5647765"/>
          </a:xfrm>
        </p:spPr>
        <p:txBody>
          <a:bodyPr>
            <a:normAutofit fontScale="92500" lnSpcReduction="20000"/>
          </a:bodyPr>
          <a:lstStyle/>
          <a:p>
            <a:pPr marL="0" indent="0">
              <a:buNone/>
            </a:pPr>
            <a:r>
              <a:rPr lang="en-IN" u="sng" dirty="0">
                <a:latin typeface="Arial Black" panose="020B0A04020102020204" pitchFamily="34" charset="0"/>
              </a:rPr>
              <a:t>Canada</a:t>
            </a:r>
            <a:r>
              <a:rPr lang="en-IN" dirty="0"/>
              <a:t>                                         </a:t>
            </a:r>
            <a:r>
              <a:rPr lang="en-GB" b="1" dirty="0">
                <a:latin typeface="Algerian" panose="04020705040A02060702" pitchFamily="82" charset="0"/>
              </a:rPr>
              <a:t>Consort</a:t>
            </a:r>
          </a:p>
          <a:p>
            <a:pPr marL="0" indent="0">
              <a:buNone/>
            </a:pPr>
            <a:r>
              <a:rPr lang="en-GB" dirty="0"/>
              <a:t>                                                          4931 50th Street, Consort, AB T0C 1B0 </a:t>
            </a:r>
          </a:p>
          <a:p>
            <a:pPr marL="0" indent="0">
              <a:buNone/>
            </a:pPr>
            <a:endParaRPr lang="en-GB" dirty="0"/>
          </a:p>
          <a:p>
            <a:pPr marL="0" indent="0">
              <a:buNone/>
            </a:pPr>
            <a:r>
              <a:rPr lang="en-GB" sz="2100" u="sng" dirty="0">
                <a:latin typeface="Arial Black" panose="020B0A04020102020204" pitchFamily="34" charset="0"/>
              </a:rPr>
              <a:t>Qatar</a:t>
            </a:r>
            <a:r>
              <a:rPr lang="en-GB" dirty="0"/>
              <a:t>                                             </a:t>
            </a:r>
            <a:r>
              <a:rPr lang="en-GB" sz="2100" b="1" dirty="0">
                <a:latin typeface="Algerian" panose="04020705040A02060702" pitchFamily="82" charset="0"/>
              </a:rPr>
              <a:t>Doha</a:t>
            </a:r>
          </a:p>
          <a:p>
            <a:pPr marL="0" indent="0">
              <a:buNone/>
            </a:pPr>
            <a:r>
              <a:rPr lang="en-GB" dirty="0"/>
              <a:t>                                                           1st Floor, The St. Regis Hotel, Westbay, Doha </a:t>
            </a:r>
          </a:p>
          <a:p>
            <a:pPr marL="0" indent="0">
              <a:buNone/>
            </a:pPr>
            <a:r>
              <a:rPr lang="en-GB" dirty="0"/>
              <a:t>                                                           2nd Floor, The Gate Mall, Dafna, Doha </a:t>
            </a:r>
          </a:p>
          <a:p>
            <a:pPr marL="0" indent="0">
              <a:buNone/>
            </a:pPr>
            <a:endParaRPr lang="en-GB" dirty="0"/>
          </a:p>
          <a:p>
            <a:pPr marL="0" indent="0">
              <a:buNone/>
            </a:pPr>
            <a:r>
              <a:rPr lang="en-GB" sz="2100" u="sng" dirty="0">
                <a:latin typeface="Arial Black" panose="020B0A04020102020204" pitchFamily="34" charset="0"/>
              </a:rPr>
              <a:t>United States of America  </a:t>
            </a:r>
            <a:r>
              <a:rPr lang="en-IN" sz="2100" b="1" dirty="0">
                <a:latin typeface="Algerian" panose="04020705040A02060702" pitchFamily="82" charset="0"/>
              </a:rPr>
              <a:t>Cochrane</a:t>
            </a:r>
            <a:r>
              <a:rPr lang="en-IN" dirty="0"/>
              <a:t> </a:t>
            </a:r>
          </a:p>
          <a:p>
            <a:pPr marL="0" indent="0">
              <a:buNone/>
            </a:pPr>
            <a:r>
              <a:rPr lang="en-IN" dirty="0"/>
              <a:t>                                                            130 Quarry Street, Unit 20, Cochrane, AB T4C 0W5 </a:t>
            </a:r>
          </a:p>
          <a:p>
            <a:pPr marL="0" indent="0">
              <a:buNone/>
            </a:pPr>
            <a:r>
              <a:rPr lang="en-IN" dirty="0"/>
              <a:t>                                                            </a:t>
            </a:r>
            <a:r>
              <a:rPr lang="en-IN" sz="2100" b="1" dirty="0">
                <a:latin typeface="Algerian" panose="04020705040A02060702" pitchFamily="82" charset="0"/>
              </a:rPr>
              <a:t>Miller</a:t>
            </a:r>
            <a:r>
              <a:rPr lang="en-IN" dirty="0"/>
              <a:t> </a:t>
            </a:r>
          </a:p>
          <a:p>
            <a:pPr marL="0" indent="0">
              <a:buNone/>
            </a:pPr>
            <a:r>
              <a:rPr lang="en-IN" dirty="0"/>
              <a:t>                                                            109 N Broadway Ave, Miller, SD 57362 </a:t>
            </a:r>
          </a:p>
          <a:p>
            <a:pPr marL="0" indent="0">
              <a:buNone/>
            </a:pPr>
            <a:r>
              <a:rPr lang="en-IN" dirty="0"/>
              <a:t>                                                            </a:t>
            </a:r>
            <a:r>
              <a:rPr lang="en-IN" sz="2100" b="1" dirty="0">
                <a:latin typeface="Algerian" panose="04020705040A02060702" pitchFamily="82" charset="0"/>
              </a:rPr>
              <a:t>Potrero</a:t>
            </a:r>
            <a:r>
              <a:rPr lang="en-IN" dirty="0"/>
              <a:t> </a:t>
            </a:r>
          </a:p>
          <a:p>
            <a:pPr marL="0" indent="0">
              <a:buNone/>
            </a:pPr>
            <a:r>
              <a:rPr lang="en-IN" dirty="0"/>
              <a:t>                                                            1020 Barrett Lake Rd, Dulzura, CA 91917 </a:t>
            </a:r>
          </a:p>
        </p:txBody>
      </p:sp>
    </p:spTree>
    <p:extLst>
      <p:ext uri="{BB962C8B-B14F-4D97-AF65-F5344CB8AC3E}">
        <p14:creationId xmlns:p14="http://schemas.microsoft.com/office/powerpoint/2010/main" val="1586412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C3CCE-5A61-4852-9790-0E3C2A0BAD57}"/>
              </a:ext>
            </a:extLst>
          </p:cNvPr>
          <p:cNvSpPr>
            <a:spLocks noGrp="1"/>
          </p:cNvSpPr>
          <p:nvPr>
            <p:ph type="title"/>
          </p:nvPr>
        </p:nvSpPr>
        <p:spPr>
          <a:xfrm>
            <a:off x="913775" y="1"/>
            <a:ext cx="10364451" cy="789728"/>
          </a:xfrm>
        </p:spPr>
        <p:txBody>
          <a:bodyPr>
            <a:normAutofit fontScale="90000"/>
          </a:bodyPr>
          <a:lstStyle/>
          <a:p>
            <a:r>
              <a:rPr lang="en-IN" sz="6000" b="1" dirty="0">
                <a:latin typeface="Cooper Black" panose="0208090404030B020404" pitchFamily="18" charset="0"/>
              </a:rPr>
              <a:t>Dashboard</a:t>
            </a:r>
          </a:p>
        </p:txBody>
      </p:sp>
      <p:pic>
        <p:nvPicPr>
          <p:cNvPr id="4" name="Picture 3">
            <a:extLst>
              <a:ext uri="{FF2B5EF4-FFF2-40B4-BE49-F238E27FC236}">
                <a16:creationId xmlns:a16="http://schemas.microsoft.com/office/drawing/2014/main" id="{2CE5A0BE-341D-4272-8E30-365B04874D15}"/>
              </a:ext>
            </a:extLst>
          </p:cNvPr>
          <p:cNvPicPr>
            <a:picLocks noChangeAspect="1"/>
          </p:cNvPicPr>
          <p:nvPr/>
        </p:nvPicPr>
        <p:blipFill>
          <a:blip r:embed="rId2"/>
          <a:stretch>
            <a:fillRect/>
          </a:stretch>
        </p:blipFill>
        <p:spPr>
          <a:xfrm>
            <a:off x="107576" y="1269311"/>
            <a:ext cx="11994777" cy="4656359"/>
          </a:xfrm>
          <a:prstGeom prst="rect">
            <a:avLst/>
          </a:prstGeom>
        </p:spPr>
      </p:pic>
      <p:pic>
        <p:nvPicPr>
          <p:cNvPr id="3" name="Picture 2">
            <a:extLst>
              <a:ext uri="{FF2B5EF4-FFF2-40B4-BE49-F238E27FC236}">
                <a16:creationId xmlns:a16="http://schemas.microsoft.com/office/drawing/2014/main" id="{B3AFB1E8-45AF-7099-5824-BC734BC2CF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127932"/>
            <a:ext cx="951550" cy="9234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97474D4-3840-6949-8A9B-D2B4A359D278}"/>
              </a:ext>
            </a:extLst>
          </p:cNvPr>
          <p:cNvSpPr txBox="1"/>
          <p:nvPr/>
        </p:nvSpPr>
        <p:spPr>
          <a:xfrm>
            <a:off x="9998475" y="355104"/>
            <a:ext cx="2545672" cy="369332"/>
          </a:xfrm>
          <a:prstGeom prst="rect">
            <a:avLst/>
          </a:prstGeom>
          <a:noFill/>
        </p:spPr>
        <p:txBody>
          <a:bodyPr wrap="square">
            <a:spAutoFit/>
          </a:bodyPr>
          <a:lstStyle/>
          <a:p>
            <a:r>
              <a:rPr lang="en-IN" sz="1800" b="1" i="0" u="none" strike="noStrike" dirty="0">
                <a:solidFill>
                  <a:srgbClr val="595959"/>
                </a:solidFill>
                <a:effectLst/>
                <a:latin typeface="Berlin Sans FB Demi" panose="020E0802020502020306" pitchFamily="34" charset="0"/>
              </a:rPr>
              <a:t>NEWTON SCHOOL</a:t>
            </a:r>
            <a:endParaRPr lang="en-IN" dirty="0"/>
          </a:p>
        </p:txBody>
      </p:sp>
    </p:spTree>
    <p:extLst>
      <p:ext uri="{BB962C8B-B14F-4D97-AF65-F5344CB8AC3E}">
        <p14:creationId xmlns:p14="http://schemas.microsoft.com/office/powerpoint/2010/main" val="1970182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FCCAC-D187-4FDC-8174-472E301091FA}"/>
              </a:ext>
            </a:extLst>
          </p:cNvPr>
          <p:cNvSpPr>
            <a:spLocks noGrp="1"/>
          </p:cNvSpPr>
          <p:nvPr>
            <p:ph type="title"/>
          </p:nvPr>
        </p:nvSpPr>
        <p:spPr>
          <a:xfrm>
            <a:off x="922653" y="251013"/>
            <a:ext cx="10364451" cy="950258"/>
          </a:xfrm>
        </p:spPr>
        <p:txBody>
          <a:bodyPr/>
          <a:lstStyle/>
          <a:p>
            <a:r>
              <a:rPr lang="en-GB" b="1" dirty="0"/>
              <a:t>Recommendations</a:t>
            </a:r>
            <a:endParaRPr lang="en-IN" b="1" dirty="0"/>
          </a:p>
        </p:txBody>
      </p:sp>
      <p:sp>
        <p:nvSpPr>
          <p:cNvPr id="3" name="Content Placeholder 2">
            <a:extLst>
              <a:ext uri="{FF2B5EF4-FFF2-40B4-BE49-F238E27FC236}">
                <a16:creationId xmlns:a16="http://schemas.microsoft.com/office/drawing/2014/main" id="{7894B4CB-63AE-4B79-A5DE-F555B6CF3D37}"/>
              </a:ext>
            </a:extLst>
          </p:cNvPr>
          <p:cNvSpPr>
            <a:spLocks noGrp="1"/>
          </p:cNvSpPr>
          <p:nvPr>
            <p:ph idx="1"/>
          </p:nvPr>
        </p:nvSpPr>
        <p:spPr>
          <a:xfrm>
            <a:off x="913775" y="1568823"/>
            <a:ext cx="10364452" cy="4814047"/>
          </a:xfrm>
        </p:spPr>
        <p:txBody>
          <a:bodyPr>
            <a:normAutofit fontScale="92500" lnSpcReduction="20000"/>
          </a:bodyPr>
          <a:lstStyle/>
          <a:p>
            <a:pPr marL="285750" indent="-285750"/>
            <a:r>
              <a:rPr lang="en-US" cap="none" dirty="0"/>
              <a:t>Zomato should capitalize on its multi-cuisine approach to cater to diverse tastes, enhancing its appeal to a broader customer base.</a:t>
            </a:r>
          </a:p>
          <a:p>
            <a:endParaRPr lang="en-US" cap="none" dirty="0"/>
          </a:p>
          <a:p>
            <a:pPr marL="285750" indent="-285750"/>
            <a:r>
              <a:rPr lang="en-US" cap="none" dirty="0"/>
              <a:t>Canada, </a:t>
            </a:r>
            <a:r>
              <a:rPr lang="en-IN" cap="none" dirty="0"/>
              <a:t>Qatar </a:t>
            </a:r>
            <a:r>
              <a:rPr lang="en-US" cap="none" dirty="0"/>
              <a:t>and united states of America  are some of the most unclustered markets for Zomato that may offer new opportunities for market penetration.</a:t>
            </a:r>
          </a:p>
          <a:p>
            <a:pPr marL="285750" indent="-285750"/>
            <a:endParaRPr lang="en-US" cap="none" dirty="0"/>
          </a:p>
          <a:p>
            <a:pPr marL="285750" indent="-285750"/>
            <a:r>
              <a:rPr lang="en-US" cap="none" dirty="0"/>
              <a:t>Customers are also ready to spend more money according to there need.</a:t>
            </a:r>
          </a:p>
          <a:p>
            <a:pPr marL="0" indent="0">
              <a:buNone/>
            </a:pPr>
            <a:endParaRPr lang="en-US" cap="none" dirty="0"/>
          </a:p>
          <a:p>
            <a:pPr marL="285750" indent="-285750"/>
            <a:r>
              <a:rPr lang="en-US" cap="none" dirty="0"/>
              <a:t>Online delivery and table booking generally </a:t>
            </a:r>
            <a:r>
              <a:rPr lang="en-IN" cap="none" dirty="0"/>
              <a:t>exceed</a:t>
            </a:r>
            <a:r>
              <a:rPr lang="en-US" cap="none" dirty="0"/>
              <a:t> into a higher rating.</a:t>
            </a:r>
          </a:p>
          <a:p>
            <a:pPr marL="285750" indent="-285750"/>
            <a:endParaRPr lang="en-US" cap="none" dirty="0"/>
          </a:p>
          <a:p>
            <a:pPr marL="285750" indent="-285750"/>
            <a:r>
              <a:rPr lang="en-US" cap="none" dirty="0"/>
              <a:t>This  approach to cuisine selection ensures that investments are tailored to the financial capacities and strategic goals of the stakeholders, maximizing the potential for success in the chosen markets.</a:t>
            </a:r>
            <a:endParaRPr lang="en-US" b="1" cap="none" dirty="0">
              <a:solidFill>
                <a:srgbClr val="000000"/>
              </a:solidFill>
              <a:latin typeface="Arial" panose="020B0604020202020204" pitchFamily="34" charset="0"/>
            </a:endParaRPr>
          </a:p>
          <a:p>
            <a:endParaRPr lang="en-IN" dirty="0"/>
          </a:p>
        </p:txBody>
      </p:sp>
      <p:pic>
        <p:nvPicPr>
          <p:cNvPr id="4" name="Picture 2">
            <a:extLst>
              <a:ext uri="{FF2B5EF4-FFF2-40B4-BE49-F238E27FC236}">
                <a16:creationId xmlns:a16="http://schemas.microsoft.com/office/drawing/2014/main" id="{14A62B92-F783-AAC7-C6A6-1B978FE8D2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1342" y="163444"/>
            <a:ext cx="951550" cy="9234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366070E-1544-2FE7-E036-7FEFBFCFA0EE}"/>
              </a:ext>
            </a:extLst>
          </p:cNvPr>
          <p:cNvSpPr txBox="1"/>
          <p:nvPr/>
        </p:nvSpPr>
        <p:spPr>
          <a:xfrm>
            <a:off x="9803168" y="390616"/>
            <a:ext cx="2545672" cy="369332"/>
          </a:xfrm>
          <a:prstGeom prst="rect">
            <a:avLst/>
          </a:prstGeom>
          <a:noFill/>
        </p:spPr>
        <p:txBody>
          <a:bodyPr wrap="square">
            <a:spAutoFit/>
          </a:bodyPr>
          <a:lstStyle/>
          <a:p>
            <a:r>
              <a:rPr lang="en-IN" sz="1800" b="1" i="0" u="none" strike="noStrike" dirty="0">
                <a:solidFill>
                  <a:srgbClr val="595959"/>
                </a:solidFill>
                <a:effectLst/>
                <a:latin typeface="Berlin Sans FB Demi" panose="020E0802020502020306" pitchFamily="34" charset="0"/>
              </a:rPr>
              <a:t>NEWTON SCHOOL</a:t>
            </a:r>
            <a:endParaRPr lang="en-IN" dirty="0"/>
          </a:p>
        </p:txBody>
      </p:sp>
    </p:spTree>
    <p:extLst>
      <p:ext uri="{BB962C8B-B14F-4D97-AF65-F5344CB8AC3E}">
        <p14:creationId xmlns:p14="http://schemas.microsoft.com/office/powerpoint/2010/main" val="4283012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9C217-6222-4E16-80A2-B6FAF3A7BAD9}"/>
              </a:ext>
            </a:extLst>
          </p:cNvPr>
          <p:cNvSpPr>
            <a:spLocks noGrp="1"/>
          </p:cNvSpPr>
          <p:nvPr>
            <p:ph type="title"/>
          </p:nvPr>
        </p:nvSpPr>
        <p:spPr>
          <a:xfrm>
            <a:off x="913775" y="125507"/>
            <a:ext cx="10364451" cy="2089188"/>
          </a:xfrm>
        </p:spPr>
        <p:txBody>
          <a:bodyPr>
            <a:normAutofit/>
          </a:bodyPr>
          <a:lstStyle/>
          <a:p>
            <a:r>
              <a:rPr lang="en-IN" sz="6000" dirty="0">
                <a:latin typeface="Cooper Black" panose="0208090404030B020404" pitchFamily="18" charset="0"/>
              </a:rPr>
              <a:t>Conclusion</a:t>
            </a:r>
          </a:p>
        </p:txBody>
      </p:sp>
      <p:sp>
        <p:nvSpPr>
          <p:cNvPr id="3" name="Content Placeholder 2">
            <a:extLst>
              <a:ext uri="{FF2B5EF4-FFF2-40B4-BE49-F238E27FC236}">
                <a16:creationId xmlns:a16="http://schemas.microsoft.com/office/drawing/2014/main" id="{979C8040-5E2A-4FE5-9AD2-6C0090275D3B}"/>
              </a:ext>
            </a:extLst>
          </p:cNvPr>
          <p:cNvSpPr>
            <a:spLocks noGrp="1"/>
          </p:cNvSpPr>
          <p:nvPr>
            <p:ph idx="1"/>
          </p:nvPr>
        </p:nvSpPr>
        <p:spPr/>
        <p:txBody>
          <a:bodyPr/>
          <a:lstStyle/>
          <a:p>
            <a:pPr marL="0" indent="0" algn="ctr">
              <a:buNone/>
            </a:pPr>
            <a:r>
              <a:rPr lang="en-US" dirty="0">
                <a:latin typeface="Algerian" panose="04020705040A02060702" pitchFamily="82" charset="0"/>
              </a:rPr>
              <a:t>In conclusion, our analysis of Zomato restaurant data reveals promising opportunities for strategic expansion across the globe. By targeting regions with high demand, catering to specific demographic preferences, and capitalizing on competitive advantages, we can confidently recommend the opening of new restaurants. This initiative not only enhances market presence but also delivers exceptional dining experiences, driving sustainable growth for Zomato and enriching the global culinary landscape.</a:t>
            </a:r>
            <a:endParaRPr lang="en-IN" dirty="0">
              <a:latin typeface="Algerian" panose="04020705040A02060702" pitchFamily="82" charset="0"/>
            </a:endParaRPr>
          </a:p>
        </p:txBody>
      </p:sp>
      <p:pic>
        <p:nvPicPr>
          <p:cNvPr id="4" name="Picture 2">
            <a:extLst>
              <a:ext uri="{FF2B5EF4-FFF2-40B4-BE49-F238E27FC236}">
                <a16:creationId xmlns:a16="http://schemas.microsoft.com/office/drawing/2014/main" id="{51CD5B23-6786-F8D0-336F-F32A61ED81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9818" y="198956"/>
            <a:ext cx="951550" cy="9234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B2529DC-AC09-19EE-700D-C449724802E6}"/>
              </a:ext>
            </a:extLst>
          </p:cNvPr>
          <p:cNvSpPr txBox="1"/>
          <p:nvPr/>
        </p:nvSpPr>
        <p:spPr>
          <a:xfrm>
            <a:off x="10131644" y="426128"/>
            <a:ext cx="2545672" cy="369332"/>
          </a:xfrm>
          <a:prstGeom prst="rect">
            <a:avLst/>
          </a:prstGeom>
          <a:noFill/>
        </p:spPr>
        <p:txBody>
          <a:bodyPr wrap="square">
            <a:spAutoFit/>
          </a:bodyPr>
          <a:lstStyle/>
          <a:p>
            <a:r>
              <a:rPr lang="en-IN" sz="1800" b="1" i="0" u="none" strike="noStrike" dirty="0">
                <a:solidFill>
                  <a:srgbClr val="595959"/>
                </a:solidFill>
                <a:effectLst/>
                <a:latin typeface="Berlin Sans FB Demi" panose="020E0802020502020306" pitchFamily="34" charset="0"/>
              </a:rPr>
              <a:t>NEWTON SCHOOL</a:t>
            </a:r>
            <a:endParaRPr lang="en-IN" dirty="0"/>
          </a:p>
        </p:txBody>
      </p:sp>
    </p:spTree>
    <p:extLst>
      <p:ext uri="{BB962C8B-B14F-4D97-AF65-F5344CB8AC3E}">
        <p14:creationId xmlns:p14="http://schemas.microsoft.com/office/powerpoint/2010/main" val="1533514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A1A3F-BBE2-4DB9-830F-A9334ABA856F}"/>
              </a:ext>
            </a:extLst>
          </p:cNvPr>
          <p:cNvSpPr>
            <a:spLocks noGrp="1"/>
          </p:cNvSpPr>
          <p:nvPr>
            <p:ph type="title"/>
          </p:nvPr>
        </p:nvSpPr>
        <p:spPr/>
        <p:txBody>
          <a:bodyPr/>
          <a:lstStyle/>
          <a:p>
            <a:r>
              <a:rPr lang="en-GB" dirty="0">
                <a:effectLst>
                  <a:outerShdw blurRad="38100" dist="38100" dir="2700000" algn="tl">
                    <a:srgbClr val="000000">
                      <a:alpha val="43137"/>
                    </a:srgbClr>
                  </a:outerShdw>
                </a:effectLst>
                <a:latin typeface="Arial Rounded MT Bold" panose="020F0704030504030204" pitchFamily="34" charset="0"/>
              </a:rPr>
              <a:t>About Zomato</a:t>
            </a:r>
            <a:br>
              <a:rPr lang="en-GB" dirty="0"/>
            </a:br>
            <a:endParaRPr lang="en-IN" dirty="0"/>
          </a:p>
        </p:txBody>
      </p:sp>
      <p:pic>
        <p:nvPicPr>
          <p:cNvPr id="14" name="Content Placeholder 13">
            <a:extLst>
              <a:ext uri="{FF2B5EF4-FFF2-40B4-BE49-F238E27FC236}">
                <a16:creationId xmlns:a16="http://schemas.microsoft.com/office/drawing/2014/main" id="{2E1499B0-9F61-4A76-A660-94BB97243824}"/>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89861" y="1756670"/>
            <a:ext cx="4756703" cy="2662518"/>
          </a:xfrm>
        </p:spPr>
      </p:pic>
      <p:sp>
        <p:nvSpPr>
          <p:cNvPr id="15" name="TextBox 14">
            <a:extLst>
              <a:ext uri="{FF2B5EF4-FFF2-40B4-BE49-F238E27FC236}">
                <a16:creationId xmlns:a16="http://schemas.microsoft.com/office/drawing/2014/main" id="{EB9BA7C0-59AA-4F18-9599-9618A8803DD8}"/>
              </a:ext>
            </a:extLst>
          </p:cNvPr>
          <p:cNvSpPr txBox="1"/>
          <p:nvPr/>
        </p:nvSpPr>
        <p:spPr>
          <a:xfrm>
            <a:off x="913774" y="4834958"/>
            <a:ext cx="4653307" cy="1754326"/>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It was founded by Deepinder Goyal and Pankaj Chaddah in 2008. Zomato provides information, menus and user-reviews of restaurants as well as food delivery options from partner restaurants in more than 1,000 Indian cities and towns</a:t>
            </a:r>
            <a:r>
              <a:rPr lang="en-GB" sz="1100" dirty="0">
                <a:latin typeface="Bahnschrift Light" panose="020B0502040204020203" pitchFamily="34" charset="0"/>
              </a:rPr>
              <a:t>.</a:t>
            </a:r>
            <a:endParaRPr lang="en-IN" sz="1600" dirty="0">
              <a:latin typeface="Bahnschrift Light" panose="020B0502040204020203" pitchFamily="34" charset="0"/>
            </a:endParaRPr>
          </a:p>
        </p:txBody>
      </p:sp>
      <p:pic>
        <p:nvPicPr>
          <p:cNvPr id="17" name="Picture 16">
            <a:extLst>
              <a:ext uri="{FF2B5EF4-FFF2-40B4-BE49-F238E27FC236}">
                <a16:creationId xmlns:a16="http://schemas.microsoft.com/office/drawing/2014/main" id="{97499F66-367A-4013-B4CE-3963A424D79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560910" y="1756670"/>
            <a:ext cx="4756704" cy="2662518"/>
          </a:xfrm>
          <a:prstGeom prst="rect">
            <a:avLst/>
          </a:prstGeom>
        </p:spPr>
      </p:pic>
      <p:sp>
        <p:nvSpPr>
          <p:cNvPr id="18" name="TextBox 17">
            <a:extLst>
              <a:ext uri="{FF2B5EF4-FFF2-40B4-BE49-F238E27FC236}">
                <a16:creationId xmlns:a16="http://schemas.microsoft.com/office/drawing/2014/main" id="{4A71A202-9A93-4EF5-B504-534DD4451C66}"/>
              </a:ext>
            </a:extLst>
          </p:cNvPr>
          <p:cNvSpPr txBox="1"/>
          <p:nvPr/>
        </p:nvSpPr>
        <p:spPr>
          <a:xfrm>
            <a:off x="6560900" y="4842432"/>
            <a:ext cx="4756722" cy="1477328"/>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Zomato, originally known as “</a:t>
            </a:r>
            <a:r>
              <a:rPr lang="en-GB" dirty="0" err="1">
                <a:latin typeface="Arial" panose="020B0604020202020204" pitchFamily="34" charset="0"/>
                <a:cs typeface="Arial" panose="020B0604020202020204" pitchFamily="34" charset="0"/>
              </a:rPr>
              <a:t>Foodiebay</a:t>
            </a:r>
            <a:r>
              <a:rPr lang="en-GB" dirty="0">
                <a:latin typeface="Arial" panose="020B0604020202020204" pitchFamily="34" charset="0"/>
                <a:cs typeface="Arial" panose="020B0604020202020204" pitchFamily="34" charset="0"/>
              </a:rPr>
              <a:t>,” was started as a simple online restaurant directory soon transformed into a comprehensive food discovery and delivery platform.</a:t>
            </a:r>
            <a:endParaRPr lang="en-IN" sz="9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EF293ECE-C4D0-FC95-55AD-C27BDA4A7B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37345" y="165518"/>
            <a:ext cx="951550" cy="9234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47DD37A-90EB-F881-55F7-1711DA0DA7CC}"/>
              </a:ext>
            </a:extLst>
          </p:cNvPr>
          <p:cNvSpPr txBox="1"/>
          <p:nvPr/>
        </p:nvSpPr>
        <p:spPr>
          <a:xfrm>
            <a:off x="9429171" y="392690"/>
            <a:ext cx="2545672" cy="369332"/>
          </a:xfrm>
          <a:prstGeom prst="rect">
            <a:avLst/>
          </a:prstGeom>
          <a:noFill/>
        </p:spPr>
        <p:txBody>
          <a:bodyPr wrap="square">
            <a:spAutoFit/>
          </a:bodyPr>
          <a:lstStyle/>
          <a:p>
            <a:r>
              <a:rPr lang="en-IN" sz="1800" b="1" i="0" u="none" strike="noStrike" dirty="0">
                <a:solidFill>
                  <a:srgbClr val="595959"/>
                </a:solidFill>
                <a:effectLst/>
                <a:latin typeface="Berlin Sans FB Demi" panose="020E0802020502020306" pitchFamily="34" charset="0"/>
              </a:rPr>
              <a:t>NEWTON SCHOOL</a:t>
            </a:r>
            <a:endParaRPr lang="en-IN" dirty="0"/>
          </a:p>
        </p:txBody>
      </p:sp>
    </p:spTree>
    <p:extLst>
      <p:ext uri="{BB962C8B-B14F-4D97-AF65-F5344CB8AC3E}">
        <p14:creationId xmlns:p14="http://schemas.microsoft.com/office/powerpoint/2010/main" val="4021454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8F677-D6A8-4254-8CFA-1E480F5C2B93}"/>
              </a:ext>
            </a:extLst>
          </p:cNvPr>
          <p:cNvSpPr>
            <a:spLocks noGrp="1"/>
          </p:cNvSpPr>
          <p:nvPr>
            <p:ph type="ctrTitle"/>
          </p:nvPr>
        </p:nvSpPr>
        <p:spPr/>
        <p:txBody>
          <a:bodyPr/>
          <a:lstStyle/>
          <a:p>
            <a:r>
              <a:rPr lang="en-IN" b="1" dirty="0">
                <a:latin typeface="Arial Rounded MT Bold" panose="020F0704030504030204" pitchFamily="34" charset="0"/>
              </a:rPr>
              <a:t>Thankyou</a:t>
            </a:r>
          </a:p>
        </p:txBody>
      </p:sp>
      <p:pic>
        <p:nvPicPr>
          <p:cNvPr id="3" name="Picture 2">
            <a:extLst>
              <a:ext uri="{FF2B5EF4-FFF2-40B4-BE49-F238E27FC236}">
                <a16:creationId xmlns:a16="http://schemas.microsoft.com/office/drawing/2014/main" id="{0E126E34-C302-8E3E-9E8F-43B74A8C37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5830" y="190076"/>
            <a:ext cx="951550" cy="9234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A98C50F-2497-7E93-D440-D60FEE094B2E}"/>
              </a:ext>
            </a:extLst>
          </p:cNvPr>
          <p:cNvSpPr txBox="1"/>
          <p:nvPr/>
        </p:nvSpPr>
        <p:spPr>
          <a:xfrm>
            <a:off x="9767656" y="417248"/>
            <a:ext cx="2545672" cy="369332"/>
          </a:xfrm>
          <a:prstGeom prst="rect">
            <a:avLst/>
          </a:prstGeom>
          <a:noFill/>
        </p:spPr>
        <p:txBody>
          <a:bodyPr wrap="square">
            <a:spAutoFit/>
          </a:bodyPr>
          <a:lstStyle/>
          <a:p>
            <a:r>
              <a:rPr lang="en-IN" sz="1800" b="1" i="0" u="none" strike="noStrike" dirty="0">
                <a:solidFill>
                  <a:srgbClr val="595959"/>
                </a:solidFill>
                <a:effectLst/>
                <a:latin typeface="Berlin Sans FB Demi" panose="020E0802020502020306" pitchFamily="34" charset="0"/>
              </a:rPr>
              <a:t>NEWTON SCHOOL</a:t>
            </a:r>
            <a:endParaRPr lang="en-IN" dirty="0"/>
          </a:p>
        </p:txBody>
      </p:sp>
    </p:spTree>
    <p:extLst>
      <p:ext uri="{BB962C8B-B14F-4D97-AF65-F5344CB8AC3E}">
        <p14:creationId xmlns:p14="http://schemas.microsoft.com/office/powerpoint/2010/main" val="1281111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A9674-C596-4C12-86C4-B505247D5A10}"/>
              </a:ext>
            </a:extLst>
          </p:cNvPr>
          <p:cNvSpPr>
            <a:spLocks noGrp="1"/>
          </p:cNvSpPr>
          <p:nvPr>
            <p:ph type="title"/>
          </p:nvPr>
        </p:nvSpPr>
        <p:spPr/>
        <p:txBody>
          <a:bodyPr/>
          <a:lstStyle/>
          <a:p>
            <a:r>
              <a:rPr lang="en-IN" dirty="0">
                <a:latin typeface="Arial Black" panose="020B0A04020102020204" pitchFamily="34" charset="0"/>
              </a:rPr>
              <a:t>Project Aim</a:t>
            </a:r>
          </a:p>
        </p:txBody>
      </p:sp>
      <p:sp>
        <p:nvSpPr>
          <p:cNvPr id="3" name="Content Placeholder 2">
            <a:extLst>
              <a:ext uri="{FF2B5EF4-FFF2-40B4-BE49-F238E27FC236}">
                <a16:creationId xmlns:a16="http://schemas.microsoft.com/office/drawing/2014/main" id="{EF2A5860-5D03-4F09-A144-A691B1ED71BB}"/>
              </a:ext>
            </a:extLst>
          </p:cNvPr>
          <p:cNvSpPr>
            <a:spLocks noGrp="1"/>
          </p:cNvSpPr>
          <p:nvPr>
            <p:ph idx="1"/>
          </p:nvPr>
        </p:nvSpPr>
        <p:spPr>
          <a:xfrm>
            <a:off x="913775" y="2367094"/>
            <a:ext cx="3344460" cy="2276214"/>
          </a:xfrm>
        </p:spPr>
        <p:txBody>
          <a:bodyPr>
            <a:normAutofit/>
          </a:bodyPr>
          <a:lstStyle/>
          <a:p>
            <a:pPr marL="0" indent="0">
              <a:buNone/>
            </a:pPr>
            <a:r>
              <a:rPr lang="en-IN" cap="none" dirty="0"/>
              <a:t>The objective of the project is to analyse the data of Zomato restaurants across the country and retrieve some meaningful insights for the growth of the business</a:t>
            </a:r>
            <a:r>
              <a:rPr lang="en-IN" dirty="0"/>
              <a:t>.</a:t>
            </a:r>
          </a:p>
        </p:txBody>
      </p:sp>
      <p:pic>
        <p:nvPicPr>
          <p:cNvPr id="5" name="Picture 4">
            <a:extLst>
              <a:ext uri="{FF2B5EF4-FFF2-40B4-BE49-F238E27FC236}">
                <a16:creationId xmlns:a16="http://schemas.microsoft.com/office/drawing/2014/main" id="{9EF4D40A-388F-4582-BCE2-883D2E64A7C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239871" y="2089056"/>
            <a:ext cx="5943600" cy="3343275"/>
          </a:xfrm>
          <a:prstGeom prst="rect">
            <a:avLst/>
          </a:prstGeom>
        </p:spPr>
      </p:pic>
      <p:pic>
        <p:nvPicPr>
          <p:cNvPr id="4" name="Picture 2">
            <a:extLst>
              <a:ext uri="{FF2B5EF4-FFF2-40B4-BE49-F238E27FC236}">
                <a16:creationId xmlns:a16="http://schemas.microsoft.com/office/drawing/2014/main" id="{6BE09D4A-FC0E-DBE8-0544-EEA3F21FDB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9185" y="198956"/>
            <a:ext cx="951550" cy="9234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0A13A74-E700-7B41-0B67-EA2A144FCCD1}"/>
              </a:ext>
            </a:extLst>
          </p:cNvPr>
          <p:cNvSpPr txBox="1"/>
          <p:nvPr/>
        </p:nvSpPr>
        <p:spPr>
          <a:xfrm>
            <a:off x="8871011" y="426128"/>
            <a:ext cx="2545672" cy="369332"/>
          </a:xfrm>
          <a:prstGeom prst="rect">
            <a:avLst/>
          </a:prstGeom>
          <a:noFill/>
        </p:spPr>
        <p:txBody>
          <a:bodyPr wrap="square">
            <a:spAutoFit/>
          </a:bodyPr>
          <a:lstStyle/>
          <a:p>
            <a:r>
              <a:rPr lang="en-IN" sz="1800" b="1" i="0" u="none" strike="noStrike" dirty="0">
                <a:solidFill>
                  <a:srgbClr val="595959"/>
                </a:solidFill>
                <a:effectLst/>
                <a:latin typeface="Berlin Sans FB Demi" panose="020E0802020502020306" pitchFamily="34" charset="0"/>
              </a:rPr>
              <a:t>NEWTON SCHOOL</a:t>
            </a:r>
            <a:endParaRPr lang="en-IN" dirty="0"/>
          </a:p>
        </p:txBody>
      </p:sp>
    </p:spTree>
    <p:extLst>
      <p:ext uri="{BB962C8B-B14F-4D97-AF65-F5344CB8AC3E}">
        <p14:creationId xmlns:p14="http://schemas.microsoft.com/office/powerpoint/2010/main" val="3557378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52F71-EE48-46D4-9B79-85F36807BAA8}"/>
              </a:ext>
            </a:extLst>
          </p:cNvPr>
          <p:cNvSpPr>
            <a:spLocks noGrp="1"/>
          </p:cNvSpPr>
          <p:nvPr>
            <p:ph type="title"/>
          </p:nvPr>
        </p:nvSpPr>
        <p:spPr>
          <a:xfrm>
            <a:off x="141418" y="107490"/>
            <a:ext cx="9897660" cy="1568823"/>
          </a:xfrm>
        </p:spPr>
        <p:txBody>
          <a:bodyPr>
            <a:normAutofit/>
          </a:bodyPr>
          <a:lstStyle/>
          <a:p>
            <a:r>
              <a:rPr lang="en-GB" sz="3200" dirty="0">
                <a:highlight>
                  <a:srgbClr val="C0C0C0"/>
                </a:highlight>
                <a:latin typeface="Arial Rounded MT Bold" panose="020F0704030504030204" pitchFamily="34" charset="0"/>
              </a:rPr>
              <a:t>How Zomato Works</a:t>
            </a:r>
            <a:endParaRPr lang="en-IN" sz="3200" dirty="0">
              <a:highlight>
                <a:srgbClr val="C0C0C0"/>
              </a:highlight>
              <a:latin typeface="Arial Rounded MT Bold" panose="020F0704030504030204" pitchFamily="34" charset="0"/>
            </a:endParaRPr>
          </a:p>
        </p:txBody>
      </p:sp>
      <p:pic>
        <p:nvPicPr>
          <p:cNvPr id="5" name="Content Placeholder 4">
            <a:extLst>
              <a:ext uri="{FF2B5EF4-FFF2-40B4-BE49-F238E27FC236}">
                <a16:creationId xmlns:a16="http://schemas.microsoft.com/office/drawing/2014/main" id="{C5B4AD5F-8A09-4BA1-993E-8018E16A3A6B}"/>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995811" y="1976717"/>
            <a:ext cx="4416259" cy="2904565"/>
          </a:xfrm>
        </p:spPr>
      </p:pic>
      <p:sp>
        <p:nvSpPr>
          <p:cNvPr id="6" name="TextBox 5">
            <a:extLst>
              <a:ext uri="{FF2B5EF4-FFF2-40B4-BE49-F238E27FC236}">
                <a16:creationId xmlns:a16="http://schemas.microsoft.com/office/drawing/2014/main" id="{9E988272-D37A-422D-9F9E-8455F8A1CFA1}"/>
              </a:ext>
            </a:extLst>
          </p:cNvPr>
          <p:cNvSpPr txBox="1"/>
          <p:nvPr/>
        </p:nvSpPr>
        <p:spPr>
          <a:xfrm>
            <a:off x="439271" y="1515036"/>
            <a:ext cx="6072446" cy="3924151"/>
          </a:xfrm>
          <a:prstGeom prst="rect">
            <a:avLst/>
          </a:prstGeom>
          <a:noFill/>
        </p:spPr>
        <p:txBody>
          <a:bodyPr wrap="square" rtlCol="0">
            <a:spAutoFit/>
          </a:bodyPr>
          <a:lstStyle/>
          <a:p>
            <a:r>
              <a:rPr lang="en-IN" sz="4000" b="1" dirty="0"/>
              <a:t>1 Search for Restaurants</a:t>
            </a:r>
          </a:p>
          <a:p>
            <a:r>
              <a:rPr lang="en-IN" sz="4000" b="1" dirty="0"/>
              <a:t>2 View Restaurant Details</a:t>
            </a:r>
          </a:p>
          <a:p>
            <a:r>
              <a:rPr lang="en-IN" sz="4000" b="1" dirty="0"/>
              <a:t>3 Place an Order</a:t>
            </a:r>
          </a:p>
          <a:p>
            <a:r>
              <a:rPr lang="en-IN" sz="4000" b="1" dirty="0"/>
              <a:t>4 Payment</a:t>
            </a:r>
          </a:p>
          <a:p>
            <a:r>
              <a:rPr lang="en-IN" sz="4000" b="1" dirty="0"/>
              <a:t>5 Delivery</a:t>
            </a:r>
          </a:p>
          <a:p>
            <a:r>
              <a:rPr lang="en-IN" sz="4000" b="1" dirty="0"/>
              <a:t>6 Review</a:t>
            </a:r>
          </a:p>
          <a:p>
            <a:endParaRPr lang="en-IN" sz="900" dirty="0"/>
          </a:p>
        </p:txBody>
      </p:sp>
      <p:pic>
        <p:nvPicPr>
          <p:cNvPr id="3" name="Picture 2">
            <a:extLst>
              <a:ext uri="{FF2B5EF4-FFF2-40B4-BE49-F238E27FC236}">
                <a16:creationId xmlns:a16="http://schemas.microsoft.com/office/drawing/2014/main" id="{BA6E80A1-18A1-DF63-0319-A4AB8FD095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5011" y="149090"/>
            <a:ext cx="951550" cy="9234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D9EC792-1489-DB9C-490D-483386CF1C24}"/>
              </a:ext>
            </a:extLst>
          </p:cNvPr>
          <p:cNvSpPr txBox="1"/>
          <p:nvPr/>
        </p:nvSpPr>
        <p:spPr>
          <a:xfrm>
            <a:off x="9407937" y="319596"/>
            <a:ext cx="2545672" cy="369332"/>
          </a:xfrm>
          <a:prstGeom prst="rect">
            <a:avLst/>
          </a:prstGeom>
          <a:noFill/>
        </p:spPr>
        <p:txBody>
          <a:bodyPr wrap="square">
            <a:spAutoFit/>
          </a:bodyPr>
          <a:lstStyle/>
          <a:p>
            <a:r>
              <a:rPr lang="en-IN" sz="1800" b="1" i="0" u="none" strike="noStrike" dirty="0">
                <a:solidFill>
                  <a:srgbClr val="595959"/>
                </a:solidFill>
                <a:effectLst/>
                <a:latin typeface="Berlin Sans FB Demi" panose="020E0802020502020306" pitchFamily="34" charset="0"/>
              </a:rPr>
              <a:t>NEWTON SCHOOL</a:t>
            </a:r>
            <a:endParaRPr lang="en-IN" dirty="0"/>
          </a:p>
        </p:txBody>
      </p:sp>
    </p:spTree>
    <p:extLst>
      <p:ext uri="{BB962C8B-B14F-4D97-AF65-F5344CB8AC3E}">
        <p14:creationId xmlns:p14="http://schemas.microsoft.com/office/powerpoint/2010/main" val="1466183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5BEF9-A464-4064-8C23-D8C8ECC4D7DF}"/>
              </a:ext>
            </a:extLst>
          </p:cNvPr>
          <p:cNvSpPr>
            <a:spLocks noGrp="1"/>
          </p:cNvSpPr>
          <p:nvPr>
            <p:ph type="title"/>
          </p:nvPr>
        </p:nvSpPr>
        <p:spPr>
          <a:xfrm>
            <a:off x="913776" y="107578"/>
            <a:ext cx="9942484" cy="816974"/>
          </a:xfrm>
        </p:spPr>
        <p:txBody>
          <a:bodyPr>
            <a:normAutofit/>
          </a:bodyPr>
          <a:lstStyle/>
          <a:p>
            <a:r>
              <a:rPr lang="en-IN" dirty="0">
                <a:latin typeface="Arial Rounded MT Bold" panose="020F0704030504030204" pitchFamily="34" charset="0"/>
              </a:rPr>
              <a:t>Data overview and data cleaning</a:t>
            </a:r>
          </a:p>
        </p:txBody>
      </p:sp>
      <p:pic>
        <p:nvPicPr>
          <p:cNvPr id="5" name="Content Placeholder 4">
            <a:extLst>
              <a:ext uri="{FF2B5EF4-FFF2-40B4-BE49-F238E27FC236}">
                <a16:creationId xmlns:a16="http://schemas.microsoft.com/office/drawing/2014/main" id="{D2A57F76-A407-45E5-9D23-26C86E97E197}"/>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36680" y="914673"/>
            <a:ext cx="4878004" cy="2680173"/>
          </a:xfrm>
        </p:spPr>
      </p:pic>
      <p:sp>
        <p:nvSpPr>
          <p:cNvPr id="6" name="TextBox 5">
            <a:extLst>
              <a:ext uri="{FF2B5EF4-FFF2-40B4-BE49-F238E27FC236}">
                <a16:creationId xmlns:a16="http://schemas.microsoft.com/office/drawing/2014/main" id="{7159D8FE-BC75-412C-BD1C-0B139EDC58E8}"/>
              </a:ext>
            </a:extLst>
          </p:cNvPr>
          <p:cNvSpPr txBox="1"/>
          <p:nvPr/>
        </p:nvSpPr>
        <p:spPr>
          <a:xfrm>
            <a:off x="439271" y="3738283"/>
            <a:ext cx="5002305" cy="2862322"/>
          </a:xfrm>
          <a:prstGeom prst="rect">
            <a:avLst/>
          </a:prstGeom>
          <a:noFill/>
        </p:spPr>
        <p:txBody>
          <a:bodyPr wrap="square" rtlCol="0">
            <a:spAutoFit/>
          </a:bodyPr>
          <a:lstStyle/>
          <a:p>
            <a:r>
              <a:rPr lang="en-IN" sz="4000" dirty="0"/>
              <a:t>Data Overview</a:t>
            </a:r>
          </a:p>
          <a:p>
            <a:pPr marL="228600" indent="-228600">
              <a:buAutoNum type="arabicPeriod"/>
            </a:pPr>
            <a:r>
              <a:rPr lang="en-IN" sz="1600" dirty="0"/>
              <a:t>There are total 9551 restaurants in the world wide.</a:t>
            </a:r>
          </a:p>
          <a:p>
            <a:pPr marL="228600" indent="-228600">
              <a:buAutoNum type="arabicPeriod"/>
            </a:pPr>
            <a:r>
              <a:rPr lang="en-IN" sz="1600" dirty="0"/>
              <a:t>Most number of the restaurants were opened in year 2018.</a:t>
            </a:r>
          </a:p>
          <a:p>
            <a:pPr marL="228600" indent="-228600">
              <a:buAutoNum type="arabicPeriod"/>
            </a:pPr>
            <a:r>
              <a:rPr lang="en-IN" sz="1600" dirty="0"/>
              <a:t>We can see most of the restaurants have online deliveries and table bookings both.</a:t>
            </a:r>
          </a:p>
          <a:p>
            <a:pPr marL="228600" indent="-228600">
              <a:buAutoNum type="arabicPeriod"/>
            </a:pPr>
            <a:r>
              <a:rPr lang="en-IN" sz="1600" dirty="0"/>
              <a:t>Restaurants have price range between 1- 4.</a:t>
            </a:r>
          </a:p>
          <a:p>
            <a:pPr marL="228600" indent="-228600">
              <a:buAutoNum type="arabicPeriod"/>
            </a:pPr>
            <a:r>
              <a:rPr lang="en-IN" sz="1600" dirty="0"/>
              <a:t>Different restaurants has different ratings based on their cities cuisines and price range.</a:t>
            </a:r>
          </a:p>
          <a:p>
            <a:pPr marL="228600" indent="-228600">
              <a:buAutoNum type="arabicPeriod"/>
            </a:pPr>
            <a:endParaRPr lang="en-IN" sz="1200" dirty="0"/>
          </a:p>
        </p:txBody>
      </p:sp>
      <p:pic>
        <p:nvPicPr>
          <p:cNvPr id="8" name="Picture 7">
            <a:extLst>
              <a:ext uri="{FF2B5EF4-FFF2-40B4-BE49-F238E27FC236}">
                <a16:creationId xmlns:a16="http://schemas.microsoft.com/office/drawing/2014/main" id="{E5BDD696-C4CC-424E-A78C-70BD8CCDD32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571129" y="899141"/>
            <a:ext cx="5235389" cy="2683235"/>
          </a:xfrm>
          <a:prstGeom prst="rect">
            <a:avLst/>
          </a:prstGeom>
        </p:spPr>
      </p:pic>
      <p:sp>
        <p:nvSpPr>
          <p:cNvPr id="9" name="TextBox 8">
            <a:extLst>
              <a:ext uri="{FF2B5EF4-FFF2-40B4-BE49-F238E27FC236}">
                <a16:creationId xmlns:a16="http://schemas.microsoft.com/office/drawing/2014/main" id="{D22225FE-28F6-4AF9-8636-E934DCB4089E}"/>
              </a:ext>
            </a:extLst>
          </p:cNvPr>
          <p:cNvSpPr txBox="1"/>
          <p:nvPr/>
        </p:nvSpPr>
        <p:spPr>
          <a:xfrm>
            <a:off x="6571129" y="3738282"/>
            <a:ext cx="5441577" cy="3539430"/>
          </a:xfrm>
          <a:prstGeom prst="rect">
            <a:avLst/>
          </a:prstGeom>
          <a:noFill/>
        </p:spPr>
        <p:txBody>
          <a:bodyPr wrap="square" rtlCol="0">
            <a:spAutoFit/>
          </a:bodyPr>
          <a:lstStyle/>
          <a:p>
            <a:r>
              <a:rPr lang="en-IN" sz="4000" dirty="0"/>
              <a:t>Data Cleaning</a:t>
            </a:r>
          </a:p>
          <a:p>
            <a:pPr marL="342900" indent="-342900">
              <a:buAutoNum type="arabicPeriod"/>
            </a:pPr>
            <a:r>
              <a:rPr lang="en-IN" sz="1600" dirty="0"/>
              <a:t>There are null values present in columns Longitude, Latitude and votes are replaced by their average respectively.</a:t>
            </a:r>
          </a:p>
          <a:p>
            <a:pPr marL="342900" indent="-342900">
              <a:buAutoNum type="arabicPeriod"/>
            </a:pPr>
            <a:r>
              <a:rPr lang="en-IN" sz="1600" dirty="0"/>
              <a:t>There are 9 blank cells found in the column cuisines are replaced by cuisines based on their country codes.</a:t>
            </a:r>
          </a:p>
          <a:p>
            <a:pPr marL="342900" indent="-342900">
              <a:buAutoNum type="arabicPeriod"/>
            </a:pPr>
            <a:r>
              <a:rPr lang="en-IN" sz="1600" dirty="0"/>
              <a:t>All currencies are updated in the Indian Rupees in the new column created named as currency Updated.</a:t>
            </a:r>
          </a:p>
          <a:p>
            <a:pPr marL="342900" indent="-342900">
              <a:buAutoNum type="arabicPeriod"/>
            </a:pPr>
            <a:r>
              <a:rPr lang="en-IN" sz="1600" dirty="0"/>
              <a:t>Year is extract from the column </a:t>
            </a:r>
            <a:r>
              <a:rPr lang="en-IN" sz="1600" dirty="0" err="1"/>
              <a:t>Datekey_Opening</a:t>
            </a:r>
            <a:r>
              <a:rPr lang="en-IN" sz="1600" dirty="0"/>
              <a:t>.</a:t>
            </a:r>
          </a:p>
          <a:p>
            <a:pPr marL="342900" indent="-342900">
              <a:buAutoNum type="arabicPeriod"/>
            </a:pPr>
            <a:r>
              <a:rPr lang="en-IN" sz="1600" dirty="0"/>
              <a:t>Data is well maintained with help of wrap text, borders and Bold functions.</a:t>
            </a:r>
          </a:p>
          <a:p>
            <a:endParaRPr lang="en-IN" sz="4000" dirty="0"/>
          </a:p>
        </p:txBody>
      </p:sp>
    </p:spTree>
    <p:extLst>
      <p:ext uri="{BB962C8B-B14F-4D97-AF65-F5344CB8AC3E}">
        <p14:creationId xmlns:p14="http://schemas.microsoft.com/office/powerpoint/2010/main" val="3603547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FC66C-CEAA-4596-B456-EC46CEF03CF1}"/>
              </a:ext>
            </a:extLst>
          </p:cNvPr>
          <p:cNvSpPr>
            <a:spLocks noGrp="1"/>
          </p:cNvSpPr>
          <p:nvPr>
            <p:ph type="title"/>
          </p:nvPr>
        </p:nvSpPr>
        <p:spPr>
          <a:xfrm>
            <a:off x="913775" y="152401"/>
            <a:ext cx="10364451" cy="914399"/>
          </a:xfrm>
        </p:spPr>
        <p:txBody>
          <a:bodyPr>
            <a:normAutofit fontScale="90000"/>
          </a:bodyPr>
          <a:lstStyle/>
          <a:p>
            <a:r>
              <a:rPr lang="en-IN" dirty="0">
                <a:latin typeface="Bodoni MT Black" panose="02070A03080606020203" pitchFamily="18" charset="0"/>
              </a:rPr>
              <a:t>Methodology</a:t>
            </a:r>
            <a:br>
              <a:rPr lang="en-IN" dirty="0"/>
            </a:br>
            <a:endParaRPr lang="en-IN" dirty="0"/>
          </a:p>
        </p:txBody>
      </p:sp>
      <p:sp>
        <p:nvSpPr>
          <p:cNvPr id="6" name="Content Placeholder 5">
            <a:extLst>
              <a:ext uri="{FF2B5EF4-FFF2-40B4-BE49-F238E27FC236}">
                <a16:creationId xmlns:a16="http://schemas.microsoft.com/office/drawing/2014/main" id="{3DEAD675-B060-4CD6-97D6-B5232A0E0AF7}"/>
              </a:ext>
            </a:extLst>
          </p:cNvPr>
          <p:cNvSpPr>
            <a:spLocks noGrp="1"/>
          </p:cNvSpPr>
          <p:nvPr>
            <p:ph idx="1"/>
          </p:nvPr>
        </p:nvSpPr>
        <p:spPr>
          <a:xfrm>
            <a:off x="6517341" y="860613"/>
            <a:ext cx="4760886" cy="5674658"/>
          </a:xfrm>
        </p:spPr>
        <p:txBody>
          <a:bodyPr>
            <a:normAutofit/>
          </a:bodyPr>
          <a:lstStyle/>
          <a:p>
            <a:r>
              <a:rPr lang="en-IN" b="1" dirty="0"/>
              <a:t>Handling missing values </a:t>
            </a:r>
            <a:r>
              <a:rPr lang="en-IN" dirty="0"/>
              <a:t>– </a:t>
            </a:r>
            <a:r>
              <a:rPr lang="en-IN" sz="1800" cap="none" dirty="0"/>
              <a:t>Using average function missing are handled.</a:t>
            </a:r>
          </a:p>
          <a:p>
            <a:r>
              <a:rPr lang="en-IN" b="1" dirty="0"/>
              <a:t>Data Enrichment </a:t>
            </a:r>
            <a:r>
              <a:rPr lang="en-IN" dirty="0"/>
              <a:t>– </a:t>
            </a:r>
            <a:r>
              <a:rPr lang="en-IN" sz="1800" cap="none" dirty="0"/>
              <a:t>Enhance the data with help of VLOOKUP, count if, conditional formatting and left functions.</a:t>
            </a:r>
          </a:p>
          <a:p>
            <a:r>
              <a:rPr lang="en-IN" b="1" dirty="0"/>
              <a:t>Pictorial Visualization </a:t>
            </a:r>
            <a:r>
              <a:rPr lang="en-IN" sz="1800" cap="none" dirty="0"/>
              <a:t>– Using of Pivot Tables, Different charts helps to overcome the data very easily and handy.</a:t>
            </a:r>
          </a:p>
          <a:p>
            <a:r>
              <a:rPr lang="en-IN" b="1" dirty="0"/>
              <a:t>Segregation of Data </a:t>
            </a:r>
            <a:r>
              <a:rPr lang="en-IN" sz="1800" cap="none" dirty="0"/>
              <a:t>– Data is separated by using filters, slicers year wise, country wise, range wise and so on.</a:t>
            </a:r>
          </a:p>
          <a:p>
            <a:r>
              <a:rPr lang="en-IN" b="1" dirty="0"/>
              <a:t>Data Visualization </a:t>
            </a:r>
            <a:r>
              <a:rPr lang="en-IN" sz="1800" cap="none" dirty="0"/>
              <a:t>– Created interactive dashboard of the whole data, so that we can check most of thing on single click.</a:t>
            </a:r>
          </a:p>
        </p:txBody>
      </p:sp>
      <p:pic>
        <p:nvPicPr>
          <p:cNvPr id="8" name="Picture 7">
            <a:extLst>
              <a:ext uri="{FF2B5EF4-FFF2-40B4-BE49-F238E27FC236}">
                <a16:creationId xmlns:a16="http://schemas.microsoft.com/office/drawing/2014/main" id="{89BC72A1-70E0-421B-BF96-2A0E1810D14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36493" y="1819837"/>
            <a:ext cx="5160982" cy="3444956"/>
          </a:xfrm>
          <a:prstGeom prst="rect">
            <a:avLst/>
          </a:prstGeom>
        </p:spPr>
      </p:pic>
      <p:pic>
        <p:nvPicPr>
          <p:cNvPr id="3" name="Picture 2">
            <a:extLst>
              <a:ext uri="{FF2B5EF4-FFF2-40B4-BE49-F238E27FC236}">
                <a16:creationId xmlns:a16="http://schemas.microsoft.com/office/drawing/2014/main" id="{DC9A3608-C845-0B2E-1D88-A5A451EF2A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453" y="198956"/>
            <a:ext cx="951550" cy="9234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D6ED6CE-6179-A31E-6E59-932973FCD4AE}"/>
              </a:ext>
            </a:extLst>
          </p:cNvPr>
          <p:cNvSpPr txBox="1"/>
          <p:nvPr/>
        </p:nvSpPr>
        <p:spPr>
          <a:xfrm>
            <a:off x="1520279" y="426128"/>
            <a:ext cx="2545672" cy="369332"/>
          </a:xfrm>
          <a:prstGeom prst="rect">
            <a:avLst/>
          </a:prstGeom>
          <a:noFill/>
        </p:spPr>
        <p:txBody>
          <a:bodyPr wrap="square">
            <a:spAutoFit/>
          </a:bodyPr>
          <a:lstStyle/>
          <a:p>
            <a:r>
              <a:rPr lang="en-IN" sz="1800" b="1" i="0" u="none" strike="noStrike" dirty="0">
                <a:solidFill>
                  <a:srgbClr val="595959"/>
                </a:solidFill>
                <a:effectLst/>
                <a:latin typeface="Berlin Sans FB Demi" panose="020E0802020502020306" pitchFamily="34" charset="0"/>
              </a:rPr>
              <a:t>NEWTON SCHOOL</a:t>
            </a:r>
            <a:endParaRPr lang="en-IN" dirty="0"/>
          </a:p>
        </p:txBody>
      </p:sp>
    </p:spTree>
    <p:extLst>
      <p:ext uri="{BB962C8B-B14F-4D97-AF65-F5344CB8AC3E}">
        <p14:creationId xmlns:p14="http://schemas.microsoft.com/office/powerpoint/2010/main" val="3792203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64F2D-CFCC-4C84-828B-9866D5F4CD35}"/>
              </a:ext>
            </a:extLst>
          </p:cNvPr>
          <p:cNvSpPr>
            <a:spLocks noGrp="1"/>
          </p:cNvSpPr>
          <p:nvPr>
            <p:ph type="title"/>
          </p:nvPr>
        </p:nvSpPr>
        <p:spPr>
          <a:xfrm>
            <a:off x="1" y="161365"/>
            <a:ext cx="11278226" cy="833717"/>
          </a:xfrm>
        </p:spPr>
        <p:txBody>
          <a:bodyPr/>
          <a:lstStyle/>
          <a:p>
            <a:r>
              <a:rPr lang="en-IN" dirty="0">
                <a:latin typeface="Bookman Old Style" panose="02050604050505020204" pitchFamily="18" charset="0"/>
              </a:rPr>
              <a:t>Growth in market</a:t>
            </a:r>
          </a:p>
        </p:txBody>
      </p:sp>
      <p:sp>
        <p:nvSpPr>
          <p:cNvPr id="3" name="Content Placeholder 2">
            <a:extLst>
              <a:ext uri="{FF2B5EF4-FFF2-40B4-BE49-F238E27FC236}">
                <a16:creationId xmlns:a16="http://schemas.microsoft.com/office/drawing/2014/main" id="{3DC0BB82-B760-4149-8201-D85ADD9A1EA4}"/>
              </a:ext>
            </a:extLst>
          </p:cNvPr>
          <p:cNvSpPr>
            <a:spLocks noGrp="1"/>
          </p:cNvSpPr>
          <p:nvPr>
            <p:ph idx="1"/>
          </p:nvPr>
        </p:nvSpPr>
        <p:spPr>
          <a:xfrm>
            <a:off x="1667435" y="1201271"/>
            <a:ext cx="9493624" cy="4589930"/>
          </a:xfrm>
        </p:spPr>
        <p:txBody>
          <a:bodyPr/>
          <a:lstStyle/>
          <a:p>
            <a:pPr marL="0" indent="0">
              <a:buNone/>
            </a:pPr>
            <a:r>
              <a:rPr lang="en-IN" dirty="0">
                <a:latin typeface="Algerian" panose="04020705040A02060702" pitchFamily="82" charset="0"/>
              </a:rPr>
              <a:t>Almost more than 1000 restaurants were opened each year.</a:t>
            </a:r>
          </a:p>
        </p:txBody>
      </p:sp>
      <p:graphicFrame>
        <p:nvGraphicFramePr>
          <p:cNvPr id="4" name="Chart 3">
            <a:extLst>
              <a:ext uri="{FF2B5EF4-FFF2-40B4-BE49-F238E27FC236}">
                <a16:creationId xmlns:a16="http://schemas.microsoft.com/office/drawing/2014/main" id="{A9CD363A-18EE-4560-BB06-A9A68906526A}"/>
              </a:ext>
            </a:extLst>
          </p:cNvPr>
          <p:cNvGraphicFramePr>
            <a:graphicFrameLocks/>
          </p:cNvGraphicFramePr>
          <p:nvPr>
            <p:extLst>
              <p:ext uri="{D42A27DB-BD31-4B8C-83A1-F6EECF244321}">
                <p14:modId xmlns:p14="http://schemas.microsoft.com/office/powerpoint/2010/main" val="992819757"/>
              </p:ext>
            </p:extLst>
          </p:nvPr>
        </p:nvGraphicFramePr>
        <p:xfrm>
          <a:off x="2725272" y="2850776"/>
          <a:ext cx="7082116" cy="3702424"/>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2">
            <a:extLst>
              <a:ext uri="{FF2B5EF4-FFF2-40B4-BE49-F238E27FC236}">
                <a16:creationId xmlns:a16="http://schemas.microsoft.com/office/drawing/2014/main" id="{E8D41348-94A3-567C-416F-0B1046119B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8997" y="74667"/>
            <a:ext cx="951550" cy="9234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1E44F13-1C85-1656-973F-EEB47590C266}"/>
              </a:ext>
            </a:extLst>
          </p:cNvPr>
          <p:cNvSpPr txBox="1"/>
          <p:nvPr/>
        </p:nvSpPr>
        <p:spPr>
          <a:xfrm>
            <a:off x="9900823" y="301839"/>
            <a:ext cx="2545672" cy="369332"/>
          </a:xfrm>
          <a:prstGeom prst="rect">
            <a:avLst/>
          </a:prstGeom>
          <a:noFill/>
        </p:spPr>
        <p:txBody>
          <a:bodyPr wrap="square">
            <a:spAutoFit/>
          </a:bodyPr>
          <a:lstStyle/>
          <a:p>
            <a:r>
              <a:rPr lang="en-IN" sz="1800" b="1" i="0" u="none" strike="noStrike" dirty="0">
                <a:solidFill>
                  <a:srgbClr val="595959"/>
                </a:solidFill>
                <a:effectLst/>
                <a:latin typeface="Berlin Sans FB Demi" panose="020E0802020502020306" pitchFamily="34" charset="0"/>
              </a:rPr>
              <a:t>NEWTON SCHOOL</a:t>
            </a:r>
            <a:endParaRPr lang="en-IN" dirty="0"/>
          </a:p>
        </p:txBody>
      </p:sp>
    </p:spTree>
    <p:extLst>
      <p:ext uri="{BB962C8B-B14F-4D97-AF65-F5344CB8AC3E}">
        <p14:creationId xmlns:p14="http://schemas.microsoft.com/office/powerpoint/2010/main" val="2198313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4F110-1AA9-4641-AD06-CFD648AE5B2A}"/>
              </a:ext>
            </a:extLst>
          </p:cNvPr>
          <p:cNvSpPr>
            <a:spLocks noGrp="1"/>
          </p:cNvSpPr>
          <p:nvPr>
            <p:ph type="title"/>
          </p:nvPr>
        </p:nvSpPr>
        <p:spPr>
          <a:xfrm>
            <a:off x="913775" y="134471"/>
            <a:ext cx="10364451" cy="851647"/>
          </a:xfrm>
        </p:spPr>
        <p:txBody>
          <a:bodyPr/>
          <a:lstStyle/>
          <a:p>
            <a:r>
              <a:rPr lang="en-IN" dirty="0"/>
              <a:t>Customer View </a:t>
            </a:r>
          </a:p>
        </p:txBody>
      </p:sp>
      <p:sp>
        <p:nvSpPr>
          <p:cNvPr id="3" name="Content Placeholder 2">
            <a:extLst>
              <a:ext uri="{FF2B5EF4-FFF2-40B4-BE49-F238E27FC236}">
                <a16:creationId xmlns:a16="http://schemas.microsoft.com/office/drawing/2014/main" id="{E8D3C705-2FBE-4E53-8593-7A4DF523D69D}"/>
              </a:ext>
            </a:extLst>
          </p:cNvPr>
          <p:cNvSpPr>
            <a:spLocks noGrp="1"/>
          </p:cNvSpPr>
          <p:nvPr>
            <p:ph idx="1"/>
          </p:nvPr>
        </p:nvSpPr>
        <p:spPr>
          <a:xfrm>
            <a:off x="913775" y="4939552"/>
            <a:ext cx="10364452" cy="851648"/>
          </a:xfrm>
        </p:spPr>
        <p:txBody>
          <a:bodyPr>
            <a:normAutofit fontScale="92500" lnSpcReduction="10000"/>
          </a:bodyPr>
          <a:lstStyle/>
          <a:p>
            <a:r>
              <a:rPr lang="en-IN" cap="none" dirty="0"/>
              <a:t>Philippines defeating all countries in terms of ratings.</a:t>
            </a:r>
          </a:p>
          <a:p>
            <a:r>
              <a:rPr lang="en-IN" cap="none" dirty="0"/>
              <a:t>Whereas India is at the bottom of the list on scale of average ratings.</a:t>
            </a:r>
          </a:p>
        </p:txBody>
      </p:sp>
      <p:graphicFrame>
        <p:nvGraphicFramePr>
          <p:cNvPr id="4" name="Chart 3">
            <a:extLst>
              <a:ext uri="{FF2B5EF4-FFF2-40B4-BE49-F238E27FC236}">
                <a16:creationId xmlns:a16="http://schemas.microsoft.com/office/drawing/2014/main" id="{E93CCF65-9A1A-4AE1-A4D8-9DBAA6535D51}"/>
              </a:ext>
            </a:extLst>
          </p:cNvPr>
          <p:cNvGraphicFramePr>
            <a:graphicFrameLocks/>
          </p:cNvGraphicFramePr>
          <p:nvPr>
            <p:extLst>
              <p:ext uri="{D42A27DB-BD31-4B8C-83A1-F6EECF244321}">
                <p14:modId xmlns:p14="http://schemas.microsoft.com/office/powerpoint/2010/main" val="2225305851"/>
              </p:ext>
            </p:extLst>
          </p:nvPr>
        </p:nvGraphicFramePr>
        <p:xfrm>
          <a:off x="627529" y="1757082"/>
          <a:ext cx="10954871" cy="2967317"/>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2">
            <a:extLst>
              <a:ext uri="{FF2B5EF4-FFF2-40B4-BE49-F238E27FC236}">
                <a16:creationId xmlns:a16="http://schemas.microsoft.com/office/drawing/2014/main" id="{B9EA05F8-C520-074C-FCBD-B29C3B7FC2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1134" y="127933"/>
            <a:ext cx="951550" cy="9234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AE60745-D3F2-9DC5-1058-B4EB8D8ECFED}"/>
              </a:ext>
            </a:extLst>
          </p:cNvPr>
          <p:cNvSpPr txBox="1"/>
          <p:nvPr/>
        </p:nvSpPr>
        <p:spPr>
          <a:xfrm>
            <a:off x="9962960" y="355105"/>
            <a:ext cx="2545672" cy="369332"/>
          </a:xfrm>
          <a:prstGeom prst="rect">
            <a:avLst/>
          </a:prstGeom>
          <a:noFill/>
        </p:spPr>
        <p:txBody>
          <a:bodyPr wrap="square">
            <a:spAutoFit/>
          </a:bodyPr>
          <a:lstStyle/>
          <a:p>
            <a:r>
              <a:rPr lang="en-IN" sz="1800" b="1" i="0" u="none" strike="noStrike" dirty="0">
                <a:solidFill>
                  <a:srgbClr val="595959"/>
                </a:solidFill>
                <a:effectLst/>
                <a:latin typeface="Berlin Sans FB Demi" panose="020E0802020502020306" pitchFamily="34" charset="0"/>
              </a:rPr>
              <a:t>NEWTON SCHOOL</a:t>
            </a:r>
            <a:endParaRPr lang="en-IN" dirty="0"/>
          </a:p>
        </p:txBody>
      </p:sp>
    </p:spTree>
    <p:extLst>
      <p:ext uri="{BB962C8B-B14F-4D97-AF65-F5344CB8AC3E}">
        <p14:creationId xmlns:p14="http://schemas.microsoft.com/office/powerpoint/2010/main" val="1275573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A8BEC-9F97-4C4A-A2EE-3E5CA731261D}"/>
              </a:ext>
            </a:extLst>
          </p:cNvPr>
          <p:cNvSpPr>
            <a:spLocks noGrp="1"/>
          </p:cNvSpPr>
          <p:nvPr>
            <p:ph type="title"/>
          </p:nvPr>
        </p:nvSpPr>
        <p:spPr>
          <a:xfrm>
            <a:off x="913775" y="134471"/>
            <a:ext cx="10364451" cy="1057835"/>
          </a:xfrm>
        </p:spPr>
        <p:txBody>
          <a:bodyPr/>
          <a:lstStyle/>
          <a:p>
            <a:r>
              <a:rPr lang="en-GB" b="1" dirty="0"/>
              <a:t>Analysis of  Cuisines</a:t>
            </a:r>
            <a:endParaRPr lang="en-IN" b="1" dirty="0"/>
          </a:p>
        </p:txBody>
      </p:sp>
      <p:sp>
        <p:nvSpPr>
          <p:cNvPr id="3" name="Content Placeholder 2">
            <a:extLst>
              <a:ext uri="{FF2B5EF4-FFF2-40B4-BE49-F238E27FC236}">
                <a16:creationId xmlns:a16="http://schemas.microsoft.com/office/drawing/2014/main" id="{CAA0324A-AF44-4EB6-894E-FA5DEE17DE70}"/>
              </a:ext>
            </a:extLst>
          </p:cNvPr>
          <p:cNvSpPr>
            <a:spLocks noGrp="1"/>
          </p:cNvSpPr>
          <p:nvPr>
            <p:ph idx="1"/>
          </p:nvPr>
        </p:nvSpPr>
        <p:spPr>
          <a:xfrm>
            <a:off x="913775" y="5522258"/>
            <a:ext cx="10364452" cy="1057835"/>
          </a:xfrm>
        </p:spPr>
        <p:txBody>
          <a:bodyPr/>
          <a:lstStyle/>
          <a:p>
            <a:r>
              <a:rPr lang="en-GB" dirty="0"/>
              <a:t>North Indian cuisines are on top of the table on the basis of average cost of two in Indian rupees.</a:t>
            </a:r>
            <a:endParaRPr lang="en-IN" dirty="0"/>
          </a:p>
        </p:txBody>
      </p:sp>
      <p:graphicFrame>
        <p:nvGraphicFramePr>
          <p:cNvPr id="4" name="Chart 3">
            <a:extLst>
              <a:ext uri="{FF2B5EF4-FFF2-40B4-BE49-F238E27FC236}">
                <a16:creationId xmlns:a16="http://schemas.microsoft.com/office/drawing/2014/main" id="{7357344C-8ED9-49D5-B6D9-3F754029F21C}"/>
              </a:ext>
            </a:extLst>
          </p:cNvPr>
          <p:cNvGraphicFramePr>
            <a:graphicFrameLocks/>
          </p:cNvGraphicFramePr>
          <p:nvPr>
            <p:extLst>
              <p:ext uri="{D42A27DB-BD31-4B8C-83A1-F6EECF244321}">
                <p14:modId xmlns:p14="http://schemas.microsoft.com/office/powerpoint/2010/main" val="2464538356"/>
              </p:ext>
            </p:extLst>
          </p:nvPr>
        </p:nvGraphicFramePr>
        <p:xfrm>
          <a:off x="2212975" y="1622612"/>
          <a:ext cx="7766050" cy="3505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4189552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662</TotalTime>
  <Words>1082</Words>
  <Application>Microsoft Office PowerPoint</Application>
  <PresentationFormat>Widescreen</PresentationFormat>
  <Paragraphs>120</Paragraphs>
  <Slides>20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Algerian</vt:lpstr>
      <vt:lpstr>Arial</vt:lpstr>
      <vt:lpstr>Arial Black</vt:lpstr>
      <vt:lpstr>Arial Rounded MT Bold</vt:lpstr>
      <vt:lpstr>Bahnschrift Light</vt:lpstr>
      <vt:lpstr>Berlin Sans FB Demi</vt:lpstr>
      <vt:lpstr>Bodoni MT Black</vt:lpstr>
      <vt:lpstr>Bookman Old Style</vt:lpstr>
      <vt:lpstr>Cooper Black</vt:lpstr>
      <vt:lpstr>Tw Cen MT</vt:lpstr>
      <vt:lpstr>Droplet</vt:lpstr>
      <vt:lpstr>Zomato Data Analysis</vt:lpstr>
      <vt:lpstr>About Zomato </vt:lpstr>
      <vt:lpstr>Project Aim</vt:lpstr>
      <vt:lpstr>How Zomato Works</vt:lpstr>
      <vt:lpstr>Data overview and data cleaning</vt:lpstr>
      <vt:lpstr>Methodology </vt:lpstr>
      <vt:lpstr>Growth in market</vt:lpstr>
      <vt:lpstr>Customer View </vt:lpstr>
      <vt:lpstr>Analysis of  Cuisines</vt:lpstr>
      <vt:lpstr>Types of Bookings</vt:lpstr>
      <vt:lpstr>Analysis</vt:lpstr>
      <vt:lpstr>Countries Demanded on basis of votes</vt:lpstr>
      <vt:lpstr>Country selection for opening new restaurant  </vt:lpstr>
      <vt:lpstr>Distribution of number of restaurants among different price in all countries</vt:lpstr>
      <vt:lpstr>Country wise expenditure</vt:lpstr>
      <vt:lpstr>Recommendation for opening new restaurants</vt:lpstr>
      <vt:lpstr>Dashboard</vt:lpstr>
      <vt:lpstr>Recommendations</vt:lpstr>
      <vt:lpstr>Conclusion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Data Analysis</dc:title>
  <dc:creator>LALIT KAUSHIK</dc:creator>
  <cp:lastModifiedBy>Anirudh soliya</cp:lastModifiedBy>
  <cp:revision>52</cp:revision>
  <dcterms:created xsi:type="dcterms:W3CDTF">2024-08-07T13:00:46Z</dcterms:created>
  <dcterms:modified xsi:type="dcterms:W3CDTF">2024-09-15T06:40:57Z</dcterms:modified>
</cp:coreProperties>
</file>