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364" r:id="rId2"/>
    <p:sldId id="341" r:id="rId3"/>
    <p:sldId id="323" r:id="rId4"/>
    <p:sldId id="326" r:id="rId5"/>
    <p:sldId id="327" r:id="rId6"/>
    <p:sldId id="324" r:id="rId7"/>
    <p:sldId id="325" r:id="rId8"/>
    <p:sldId id="328" r:id="rId9"/>
    <p:sldId id="329" r:id="rId10"/>
    <p:sldId id="330" r:id="rId11"/>
    <p:sldId id="331" r:id="rId12"/>
    <p:sldId id="333" r:id="rId13"/>
    <p:sldId id="332" r:id="rId14"/>
    <p:sldId id="334" r:id="rId15"/>
    <p:sldId id="335" r:id="rId16"/>
    <p:sldId id="336" r:id="rId17"/>
    <p:sldId id="365" r:id="rId18"/>
    <p:sldId id="366" r:id="rId19"/>
    <p:sldId id="367" r:id="rId20"/>
    <p:sldId id="368" r:id="rId21"/>
    <p:sldId id="371" r:id="rId22"/>
    <p:sldId id="369" r:id="rId23"/>
    <p:sldId id="372" r:id="rId24"/>
    <p:sldId id="373" r:id="rId25"/>
    <p:sldId id="376" r:id="rId26"/>
    <p:sldId id="374" r:id="rId27"/>
    <p:sldId id="3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5339-DA39-4D2E-8D92-DB666EBE9B7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2CAF-5D9C-47ED-A0DF-5179822E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5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2CAF-5D9C-47ED-A0DF-5179822E257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6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7DF079-9636-4C0C-83E1-BFD130CB0DF5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5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DFFD-2BCF-4D0A-925B-B33F641FD588}" type="datetime1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03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CAD2-B432-4CA6-BB34-AA36A3DF9E2A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3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6F7A-87CC-4B62-B805-8C8F7F54D1A6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1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450E-F301-4A31-B64C-E5055277FAA7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3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CD8C-6930-492F-A2B5-54073ACCCAF7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4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6EF-931C-428A-B0FD-7CD59D3A55CC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45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AEC5-D64A-4816-96B4-1B70E201944D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49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597B-4938-450B-BB98-893348FB8747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2B5-97C6-43F4-AF97-F2F740FA9263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1112-43D1-48F4-A0E7-8362E7096BDE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7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A359-6652-48E6-8846-BD118DC91D35}" type="datetime1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4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75DA-B756-46BD-B808-32F00F81CA61}" type="datetime1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E83E-8AF1-491C-BFC4-95ABC60C3164}" type="datetime1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5601-FD10-43DD-B394-3B30514055D3}" type="datetime1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21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60D4-0E65-4669-BFBC-C9051C88B112}" type="datetime1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2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A2C0-2D9F-422B-BC27-7F620BE59586}" type="datetime1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872F68-946F-4E1D-9232-F6DF7EF4D276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ranyanair.m@vit.ac.in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34.gif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25.emf"/><Relationship Id="rId7" Type="http://schemas.openxmlformats.org/officeDocument/2006/relationships/image" Target="../media/image3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43.emf"/><Relationship Id="rId5" Type="http://schemas.openxmlformats.org/officeDocument/2006/relationships/image" Target="../media/image27.emf"/><Relationship Id="rId10" Type="http://schemas.openxmlformats.org/officeDocument/2006/relationships/image" Target="../media/image42.emf"/><Relationship Id="rId4" Type="http://schemas.openxmlformats.org/officeDocument/2006/relationships/image" Target="../media/image26.emf"/><Relationship Id="rId9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6" y="-241005"/>
            <a:ext cx="6815669" cy="1515533"/>
          </a:xfrm>
        </p:spPr>
        <p:txBody>
          <a:bodyPr/>
          <a:lstStyle/>
          <a:p>
            <a:r>
              <a:rPr lang="en-IN" sz="3600" b="1" dirty="0"/>
              <a:t>ELECTRONIC MATERIALS AND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077" y="1584099"/>
            <a:ext cx="7534140" cy="3721997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6" name="Picture 2" descr="EBOOK Semiconductor Physics and Devices: Basic Principles 4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339" y="2070546"/>
            <a:ext cx="2086243" cy="25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606678" y="231328"/>
          <a:ext cx="2282825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2684"/>
                <a:gridCol w="432034"/>
                <a:gridCol w="432034"/>
                <a:gridCol w="432034"/>
                <a:gridCol w="504039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L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T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P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J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C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0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788" y="2214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8788" y="225682"/>
          <a:ext cx="2563608" cy="827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Bitmap Image" r:id="rId5" imgW="9809524" imgH="2742857" progId="Paint.Picture">
                  <p:embed/>
                </p:oleObj>
              </mc:Choice>
              <mc:Fallback>
                <p:oleObj name="Bitmap Image" r:id="rId5" imgW="9809524" imgH="27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88" y="225682"/>
                        <a:ext cx="2563608" cy="827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Principles of Electronic Materials and Devices (IRWIN ELEC&amp;amp;COMPUTER  ENGINERING) : Kasap Prof., Safa O.: Amazon.in: Book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8" y="2070546"/>
            <a:ext cx="2090537" cy="25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692927" y="1976739"/>
            <a:ext cx="6815138" cy="251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Dr.</a:t>
            </a: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M. </a:t>
            </a:r>
            <a:r>
              <a:rPr lang="en-IN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Saranya</a:t>
            </a: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Nair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School of Electronics Engineering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VIT-Chennai Campus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E-mail : </a:t>
            </a: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8"/>
              </a:rPr>
              <a:t>saranyanair.m@vit.ac.in</a:t>
            </a:r>
            <a:endParaRPr lang="en-IN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IN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MODULE </a:t>
            </a:r>
            <a:r>
              <a:rPr lang="en-IN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IN" sz="31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endParaRPr lang="en-IN" sz="31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17470" y="5026696"/>
            <a:ext cx="5214635" cy="279400"/>
          </a:xfrm>
        </p:spPr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08" y="528118"/>
            <a:ext cx="10501648" cy="3318936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The diffusion of holes, from a region of high concentration </a:t>
            </a:r>
            <a:r>
              <a:rPr lang="en-IN" sz="2000" dirty="0" smtClean="0"/>
              <a:t>to a </a:t>
            </a:r>
            <a:r>
              <a:rPr lang="en-IN" sz="2000" dirty="0"/>
              <a:t>region of low concentration, produces a </a:t>
            </a:r>
            <a:r>
              <a:rPr lang="en-IN" sz="2000" dirty="0" smtClean="0"/>
              <a:t>flux </a:t>
            </a:r>
            <a:r>
              <a:rPr lang="en-IN" sz="2000" dirty="0"/>
              <a:t>of holes in the negative </a:t>
            </a:r>
            <a:r>
              <a:rPr lang="en-IN" sz="2000" i="1" dirty="0"/>
              <a:t>x </a:t>
            </a:r>
            <a:r>
              <a:rPr lang="en-IN" sz="2000" dirty="0"/>
              <a:t>direction.</a:t>
            </a:r>
          </a:p>
          <a:p>
            <a:pPr algn="just"/>
            <a:r>
              <a:rPr lang="en-IN" sz="2000" dirty="0"/>
              <a:t>Since holes are positively charged particles, the conventional diffusion current </a:t>
            </a:r>
            <a:r>
              <a:rPr lang="en-IN" sz="2000" dirty="0" smtClean="0"/>
              <a:t>density is </a:t>
            </a:r>
            <a:r>
              <a:rPr lang="en-IN" sz="2000" dirty="0"/>
              <a:t>also in the negative </a:t>
            </a:r>
            <a:r>
              <a:rPr lang="en-IN" sz="2000" i="1" dirty="0"/>
              <a:t>x </a:t>
            </a:r>
            <a:r>
              <a:rPr lang="en-IN" sz="2000" dirty="0"/>
              <a:t>direction. </a:t>
            </a:r>
            <a:endParaRPr lang="en-IN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168228" y="2142577"/>
            <a:ext cx="2721257" cy="1033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90" y="2142577"/>
            <a:ext cx="4367266" cy="718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898" y="2908859"/>
            <a:ext cx="4332572" cy="5707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82898" y="340330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diffusion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coefficient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mobility are not independent parameters.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relation between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mobility and diffusion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coefficient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 known as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Einstein relation.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2265167" y="4535722"/>
            <a:ext cx="2242437" cy="8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800" b="1" dirty="0"/>
              <a:t>Calculate the diffusion current density given a density gradient. </a:t>
            </a:r>
            <a:r>
              <a:rPr lang="en-IN" sz="1800" b="1" dirty="0" smtClean="0"/>
              <a:t>Assume </a:t>
            </a:r>
            <a:r>
              <a:rPr lang="en-IN" sz="1800" b="1" dirty="0"/>
              <a:t>that, in an n-type gallium arsenide semiconductor at </a:t>
            </a:r>
            <a:r>
              <a:rPr lang="en-IN" sz="1800" b="1" i="1" dirty="0"/>
              <a:t>T </a:t>
            </a:r>
            <a:r>
              <a:rPr lang="en-IN" sz="1800" b="1" i="1" dirty="0" smtClean="0"/>
              <a:t>= </a:t>
            </a:r>
            <a:r>
              <a:rPr lang="en-IN" sz="1800" b="1" dirty="0" smtClean="0"/>
              <a:t>300 </a:t>
            </a:r>
            <a:r>
              <a:rPr lang="en-IN" sz="1800" b="1" dirty="0"/>
              <a:t>K, the electron </a:t>
            </a:r>
            <a:r>
              <a:rPr lang="en-IN" sz="1800" b="1" dirty="0" smtClean="0"/>
              <a:t>concentration varies </a:t>
            </a:r>
            <a:r>
              <a:rPr lang="en-IN" sz="1800" b="1" dirty="0"/>
              <a:t>linearly from </a:t>
            </a:r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 smtClean="0"/>
              <a:t>1 x </a:t>
            </a:r>
            <a:r>
              <a:rPr lang="en-IN" sz="1800" b="1" dirty="0"/>
              <a:t>10</a:t>
            </a:r>
            <a:r>
              <a:rPr lang="en-IN" sz="1800" b="1" baseline="30000" dirty="0"/>
              <a:t>18</a:t>
            </a:r>
            <a:r>
              <a:rPr lang="en-IN" sz="1800" b="1" dirty="0"/>
              <a:t> to 7 </a:t>
            </a:r>
            <a:r>
              <a:rPr lang="en-IN" sz="1800" b="1" dirty="0" smtClean="0"/>
              <a:t>x 10</a:t>
            </a:r>
            <a:r>
              <a:rPr lang="en-IN" sz="1800" b="1" baseline="30000" dirty="0" smtClean="0"/>
              <a:t>17 </a:t>
            </a:r>
            <a:r>
              <a:rPr lang="en-IN" sz="1800" b="1" dirty="0" smtClean="0"/>
              <a:t>cm</a:t>
            </a:r>
            <a:r>
              <a:rPr lang="en-IN" sz="1800" b="1" baseline="30000" dirty="0" smtClean="0"/>
              <a:t>-3</a:t>
            </a:r>
            <a:r>
              <a:rPr lang="en-IN" sz="1800" b="1" dirty="0" smtClean="0"/>
              <a:t> </a:t>
            </a:r>
            <a:r>
              <a:rPr lang="en-IN" sz="1800" b="1" dirty="0"/>
              <a:t>over a distance of 0.10 cm. </a:t>
            </a:r>
            <a:r>
              <a:rPr lang="en-IN" sz="1800" b="1" dirty="0" smtClean="0"/>
              <a:t>Calculate the </a:t>
            </a:r>
            <a:r>
              <a:rPr lang="en-IN" sz="1800" b="1" dirty="0"/>
              <a:t>diffusion current density if the electron diffusion </a:t>
            </a:r>
            <a:r>
              <a:rPr lang="en-IN" sz="1800" b="1" dirty="0" smtClean="0"/>
              <a:t>coefficient </a:t>
            </a:r>
            <a:r>
              <a:rPr lang="en-IN" sz="1800" b="1" dirty="0"/>
              <a:t>is </a:t>
            </a:r>
            <a:r>
              <a:rPr lang="en-IN" sz="1800" b="1" i="1" dirty="0" err="1"/>
              <a:t>Dn</a:t>
            </a:r>
            <a:r>
              <a:rPr lang="en-IN" sz="1800" b="1" i="1" dirty="0"/>
              <a:t> </a:t>
            </a:r>
            <a:r>
              <a:rPr lang="en-IN" sz="1800" b="1" dirty="0"/>
              <a:t> </a:t>
            </a:r>
            <a:r>
              <a:rPr lang="en-IN" sz="1800" b="1" dirty="0" smtClean="0"/>
              <a:t>= 225 </a:t>
            </a:r>
            <a:r>
              <a:rPr lang="en-IN" sz="1800" b="1" dirty="0"/>
              <a:t>cm</a:t>
            </a:r>
            <a:r>
              <a:rPr lang="en-IN" sz="1800" b="1" baseline="30000" dirty="0"/>
              <a:t>2</a:t>
            </a:r>
            <a:r>
              <a:rPr lang="en-IN" sz="1800" b="1" dirty="0"/>
              <a:t>/s.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9950047" y="5599668"/>
            <a:ext cx="1255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-Roman"/>
              </a:rPr>
              <a:t>108 A /cm</a:t>
            </a:r>
            <a:r>
              <a:rPr lang="en-IN" sz="800" dirty="0">
                <a:latin typeface="Times-Roman"/>
              </a:rPr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9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1800" b="1" dirty="0"/>
              <a:t>Calculate the drift current density in a semiconductor for a given electric </a:t>
            </a:r>
            <a:r>
              <a:rPr lang="en-IN" sz="1800" b="1" dirty="0" smtClean="0"/>
              <a:t>field</a:t>
            </a:r>
            <a:r>
              <a:rPr lang="en-IN" sz="1800" b="1" dirty="0"/>
              <a:t>. Consider a gallium arsenide sample at </a:t>
            </a:r>
            <a:r>
              <a:rPr lang="en-IN" sz="1800" b="1" i="1" dirty="0"/>
              <a:t>T =</a:t>
            </a:r>
            <a:r>
              <a:rPr lang="en-IN" sz="1800" b="1" dirty="0"/>
              <a:t> 300 K with doping concentrations of </a:t>
            </a:r>
            <a:r>
              <a:rPr lang="en-IN" sz="1800" b="1" i="1" dirty="0"/>
              <a:t>Na =</a:t>
            </a:r>
            <a:r>
              <a:rPr lang="en-IN" sz="1800" b="1" dirty="0"/>
              <a:t> 0 and </a:t>
            </a:r>
            <a:r>
              <a:rPr lang="en-IN" sz="1800" b="1" i="1" dirty="0" err="1"/>
              <a:t>Nd</a:t>
            </a:r>
            <a:r>
              <a:rPr lang="en-IN" sz="1800" b="1" i="1" dirty="0"/>
              <a:t> </a:t>
            </a:r>
            <a:r>
              <a:rPr lang="en-IN" sz="1800" b="1" dirty="0"/>
              <a:t>= 10</a:t>
            </a:r>
            <a:r>
              <a:rPr lang="en-IN" sz="1800" b="1" baseline="30000" dirty="0"/>
              <a:t>16</a:t>
            </a:r>
            <a:r>
              <a:rPr lang="en-IN" sz="1800" b="1" dirty="0"/>
              <a:t> </a:t>
            </a:r>
            <a:r>
              <a:rPr lang="en-IN" sz="1800" b="1" dirty="0" smtClean="0"/>
              <a:t>/cm</a:t>
            </a:r>
            <a:r>
              <a:rPr lang="en-IN" sz="1800" b="1" baseline="30000" dirty="0" smtClean="0"/>
              <a:t>3</a:t>
            </a:r>
            <a:r>
              <a:rPr lang="en-IN" sz="1800" b="1" i="1" dirty="0"/>
              <a:t>. </a:t>
            </a:r>
            <a:br>
              <a:rPr lang="en-IN" sz="1800" b="1" i="1" dirty="0"/>
            </a:br>
            <a:r>
              <a:rPr lang="en-IN" sz="1800" b="1" dirty="0"/>
              <a:t>Assume </a:t>
            </a:r>
            <a:r>
              <a:rPr lang="en-IN" sz="1800" b="1" dirty="0" smtClean="0"/>
              <a:t>electron </a:t>
            </a:r>
            <a:r>
              <a:rPr lang="en-IN" sz="1800" b="1" dirty="0"/>
              <a:t>and hole </a:t>
            </a:r>
            <a:r>
              <a:rPr lang="en-IN" sz="1800" b="1" dirty="0" smtClean="0"/>
              <a:t>mobilities </a:t>
            </a:r>
            <a:r>
              <a:rPr lang="en-IN" sz="1800" b="1" dirty="0"/>
              <a:t>given </a:t>
            </a:r>
            <a:r>
              <a:rPr lang="en-IN" sz="1800" b="1" dirty="0" smtClean="0"/>
              <a:t>as 8500 &amp; 400 (cm</a:t>
            </a:r>
            <a:r>
              <a:rPr lang="en-IN" sz="1800" b="1" baseline="30000" dirty="0" smtClean="0"/>
              <a:t>2</a:t>
            </a:r>
            <a:r>
              <a:rPr lang="en-IN" sz="1800" b="1" dirty="0" smtClean="0"/>
              <a:t>/V-s). Calculate </a:t>
            </a:r>
            <a:r>
              <a:rPr lang="en-IN" sz="1800" b="1" dirty="0"/>
              <a:t>the drift current density if the applied electric field is E = 10 V/cm.</a:t>
            </a:r>
            <a:br>
              <a:rPr lang="en-IN" sz="1800" b="1" dirty="0"/>
            </a:br>
            <a:endParaRPr lang="en-IN" sz="1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268798" y="5599668"/>
            <a:ext cx="1255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-Roman"/>
              </a:rPr>
              <a:t>136 A /cm</a:t>
            </a:r>
            <a:r>
              <a:rPr lang="en-IN" sz="800" dirty="0">
                <a:latin typeface="Times-Roman"/>
              </a:rPr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9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1181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Mobility Effects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1745562"/>
            <a:ext cx="10702343" cy="422343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M</a:t>
            </a:r>
            <a:r>
              <a:rPr lang="en-IN" dirty="0" smtClean="0"/>
              <a:t>obility, relates </a:t>
            </a:r>
            <a:r>
              <a:rPr lang="en-IN" dirty="0"/>
              <a:t>the average drift </a:t>
            </a:r>
            <a:r>
              <a:rPr lang="en-IN" dirty="0" smtClean="0"/>
              <a:t>velocity of </a:t>
            </a:r>
            <a:r>
              <a:rPr lang="en-IN" dirty="0"/>
              <a:t>a carrier to the electric </a:t>
            </a:r>
            <a:r>
              <a:rPr lang="en-IN" dirty="0" smtClean="0"/>
              <a:t>field. </a:t>
            </a:r>
          </a:p>
          <a:p>
            <a:pPr algn="just"/>
            <a:r>
              <a:rPr lang="en-IN" dirty="0" smtClean="0"/>
              <a:t>Electron </a:t>
            </a:r>
            <a:r>
              <a:rPr lang="en-IN" dirty="0"/>
              <a:t>and hole mobilities are important </a:t>
            </a:r>
            <a:r>
              <a:rPr lang="en-IN" dirty="0" smtClean="0"/>
              <a:t>semiconductor parameters </a:t>
            </a:r>
            <a:r>
              <a:rPr lang="en-IN" dirty="0"/>
              <a:t>in the characterization of carrier </a:t>
            </a:r>
            <a:r>
              <a:rPr lang="en-IN" dirty="0" smtClean="0"/>
              <a:t>drift.</a:t>
            </a:r>
          </a:p>
          <a:p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describes how well a </a:t>
            </a:r>
            <a:r>
              <a:rPr lang="en-IN" dirty="0" smtClean="0"/>
              <a:t>particle </a:t>
            </a:r>
            <a:r>
              <a:rPr lang="en-IN" dirty="0"/>
              <a:t>will move due to an electric </a:t>
            </a:r>
            <a:r>
              <a:rPr lang="en-IN" dirty="0" smtClean="0"/>
              <a:t>field</a:t>
            </a:r>
            <a:r>
              <a:rPr lang="en-IN" dirty="0"/>
              <a:t>. The unit of mobility is usually expressed in </a:t>
            </a:r>
            <a:r>
              <a:rPr lang="en-IN" dirty="0" smtClean="0"/>
              <a:t>terms of cm</a:t>
            </a:r>
            <a:r>
              <a:rPr lang="en-IN" baseline="30000" dirty="0" smtClean="0"/>
              <a:t>2 </a:t>
            </a:r>
            <a:r>
              <a:rPr lang="en-IN" dirty="0" smtClean="0"/>
              <a:t>/V-s.</a:t>
            </a:r>
          </a:p>
          <a:p>
            <a:r>
              <a:rPr lang="en-IN" dirty="0"/>
              <a:t>The equation of motion of a positively charged hole in the presence of an </a:t>
            </a:r>
            <a:r>
              <a:rPr lang="en-IN" dirty="0" smtClean="0"/>
              <a:t>electric field is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937" y="4618560"/>
            <a:ext cx="2625797" cy="739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92" y="4618560"/>
            <a:ext cx="2682296" cy="7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47" y="1571968"/>
            <a:ext cx="10720588" cy="26862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charged </a:t>
            </a:r>
            <a:r>
              <a:rPr lang="en-IN" dirty="0">
                <a:solidFill>
                  <a:srgbClr val="FF0000"/>
                </a:solidFill>
              </a:rPr>
              <a:t>particles in a semiconductor are involved in collisions </a:t>
            </a:r>
            <a:r>
              <a:rPr lang="en-IN" dirty="0" smtClean="0">
                <a:solidFill>
                  <a:srgbClr val="FF0000"/>
                </a:solidFill>
              </a:rPr>
              <a:t>which alter </a:t>
            </a:r>
            <a:r>
              <a:rPr lang="en-IN" dirty="0">
                <a:solidFill>
                  <a:srgbClr val="FF0000"/>
                </a:solidFill>
              </a:rPr>
              <a:t>the velocity characteristics of the particle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As the hole accelerates in a crystal due to the electric </a:t>
            </a:r>
            <a:r>
              <a:rPr lang="en-IN" dirty="0" smtClean="0"/>
              <a:t>field</a:t>
            </a:r>
            <a:r>
              <a:rPr lang="en-IN" dirty="0"/>
              <a:t>, the velocity </a:t>
            </a:r>
            <a:r>
              <a:rPr lang="en-IN" dirty="0" smtClean="0"/>
              <a:t>increases. When </a:t>
            </a:r>
            <a:r>
              <a:rPr lang="en-IN" dirty="0"/>
              <a:t>the charged particle collides with an atom in the crystal, </a:t>
            </a:r>
            <a:r>
              <a:rPr lang="en-IN" dirty="0" smtClean="0"/>
              <a:t>the particle loses </a:t>
            </a:r>
            <a:r>
              <a:rPr lang="en-IN" dirty="0"/>
              <a:t>most, or all, of its energy. The particle will again begin to accelerate and </a:t>
            </a:r>
            <a:r>
              <a:rPr lang="en-IN" dirty="0" smtClean="0"/>
              <a:t>gain energy </a:t>
            </a:r>
            <a:r>
              <a:rPr lang="en-IN" dirty="0"/>
              <a:t>until it is again involved in a scattering process. This continues over and </a:t>
            </a:r>
            <a:r>
              <a:rPr lang="en-IN" dirty="0" smtClean="0"/>
              <a:t>over again</a:t>
            </a:r>
            <a:r>
              <a:rPr lang="en-IN" dirty="0"/>
              <a:t>. Throughout this process, the particle will gain an average drift velocity </a:t>
            </a:r>
            <a:r>
              <a:rPr lang="en-IN" dirty="0" smtClean="0"/>
              <a:t>which is </a:t>
            </a:r>
            <a:r>
              <a:rPr lang="en-IN" dirty="0"/>
              <a:t>directly proportional to the electric </a:t>
            </a:r>
            <a:r>
              <a:rPr lang="en-IN" dirty="0" smtClean="0"/>
              <a:t>field. </a:t>
            </a:r>
            <a:r>
              <a:rPr lang="en-IN" dirty="0"/>
              <a:t>There is a mean </a:t>
            </a:r>
            <a:r>
              <a:rPr lang="en-IN" dirty="0" smtClean="0"/>
              <a:t>time </a:t>
            </a:r>
            <a:r>
              <a:rPr lang="en-IN" dirty="0"/>
              <a:t>between collisions which may be denoted by </a:t>
            </a:r>
            <a:r>
              <a:rPr lang="en-IN" i="1" dirty="0" smtClean="0">
                <a:sym typeface="Symbol" panose="05050102010706020507" pitchFamily="18" charset="2"/>
              </a:rPr>
              <a:t></a:t>
            </a:r>
            <a:r>
              <a:rPr lang="en-IN" i="1" baseline="-25000" dirty="0" smtClean="0"/>
              <a:t>cp</a:t>
            </a:r>
            <a:r>
              <a:rPr lang="en-IN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5408" y="667431"/>
            <a:ext cx="10809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-Roman"/>
              </a:rPr>
              <a:t>If we assume that the </a:t>
            </a:r>
            <a:r>
              <a:rPr lang="en-IN" dirty="0" smtClean="0">
                <a:latin typeface="Times-Roman"/>
              </a:rPr>
              <a:t>effective </a:t>
            </a:r>
            <a:r>
              <a:rPr lang="en-IN" dirty="0">
                <a:latin typeface="Times-Roman"/>
              </a:rPr>
              <a:t>mass </a:t>
            </a:r>
            <a:r>
              <a:rPr lang="en-IN" dirty="0" smtClean="0">
                <a:latin typeface="Times-Roman"/>
              </a:rPr>
              <a:t>and electric field </a:t>
            </a:r>
            <a:r>
              <a:rPr lang="en-IN" dirty="0">
                <a:latin typeface="Times-Roman"/>
              </a:rPr>
              <a:t>are constants,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33" y="781965"/>
            <a:ext cx="1828829" cy="7401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02" y="4233504"/>
            <a:ext cx="4940894" cy="1784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003" y="5076981"/>
            <a:ext cx="2221803" cy="9561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867549" y="57867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200" b="1" dirty="0">
                <a:latin typeface="Times-Roman"/>
              </a:rPr>
              <a:t>Typical random </a:t>
            </a:r>
            <a:r>
              <a:rPr lang="en-IN" sz="1200" b="1" dirty="0" err="1">
                <a:latin typeface="Times-Roman"/>
              </a:rPr>
              <a:t>behavior</a:t>
            </a:r>
            <a:r>
              <a:rPr lang="en-IN" sz="1200" b="1" dirty="0">
                <a:latin typeface="Times-Roman"/>
              </a:rPr>
              <a:t> of a hole in a semiconductor (a) without an</a:t>
            </a:r>
          </a:p>
          <a:p>
            <a:pPr algn="ctr"/>
            <a:r>
              <a:rPr lang="en-IN" sz="1200" b="1" dirty="0">
                <a:latin typeface="Times-Roman"/>
              </a:rPr>
              <a:t>electric </a:t>
            </a:r>
            <a:r>
              <a:rPr lang="en-IN" sz="1200" b="1" dirty="0" smtClean="0">
                <a:latin typeface="Times-Roman"/>
              </a:rPr>
              <a:t>field </a:t>
            </a:r>
            <a:r>
              <a:rPr lang="en-IN" sz="1200" b="1" dirty="0">
                <a:latin typeface="Times-Roman"/>
              </a:rPr>
              <a:t>and (b) with an electric </a:t>
            </a:r>
            <a:r>
              <a:rPr lang="en-IN" sz="1200" b="1" dirty="0" smtClean="0">
                <a:latin typeface="Times-Roman"/>
              </a:rPr>
              <a:t>field</a:t>
            </a:r>
            <a:r>
              <a:rPr lang="en-IN" sz="1200" b="1" dirty="0">
                <a:latin typeface="Times-Roman"/>
              </a:rPr>
              <a:t>.</a:t>
            </a:r>
            <a:endParaRPr lang="en-IN" sz="1200" b="1" dirty="0"/>
          </a:p>
        </p:txBody>
      </p:sp>
      <p:pic>
        <p:nvPicPr>
          <p:cNvPr id="10" name="Picture 2" descr="Solid state: molecules: animated gif | Teaching chemistry, Chemistry,  States of matter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1" y="4134843"/>
            <a:ext cx="2021068" cy="17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200" y="4280056"/>
            <a:ext cx="2057417" cy="6843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24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519" y="2459270"/>
            <a:ext cx="10514526" cy="331893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There are two collision or scattering mechanisms that dominate in a </a:t>
            </a:r>
            <a:r>
              <a:rPr lang="en-IN" dirty="0" smtClean="0"/>
              <a:t>semiconductor and </a:t>
            </a:r>
            <a:r>
              <a:rPr lang="en-IN" dirty="0"/>
              <a:t>affect the carrier mobility: </a:t>
            </a:r>
            <a:r>
              <a:rPr lang="en-IN" dirty="0">
                <a:solidFill>
                  <a:srgbClr val="FF0000"/>
                </a:solidFill>
              </a:rPr>
              <a:t>phonon or lattice scattering, and ionized </a:t>
            </a:r>
            <a:r>
              <a:rPr lang="en-IN" dirty="0" smtClean="0">
                <a:solidFill>
                  <a:srgbClr val="FF0000"/>
                </a:solidFill>
              </a:rPr>
              <a:t>impurity scattering.</a:t>
            </a:r>
          </a:p>
          <a:p>
            <a:pPr algn="just"/>
            <a:r>
              <a:rPr lang="en-IN" dirty="0"/>
              <a:t>The atoms in a semiconductor crystal have a certain amount of thermal </a:t>
            </a:r>
            <a:r>
              <a:rPr lang="en-IN" dirty="0" smtClean="0"/>
              <a:t>energy at </a:t>
            </a:r>
            <a:r>
              <a:rPr lang="en-IN" dirty="0"/>
              <a:t>temperatures above absolute zero that causes the atoms to randomly vibrate </a:t>
            </a:r>
            <a:r>
              <a:rPr lang="en-IN" dirty="0" smtClean="0"/>
              <a:t>about their </a:t>
            </a:r>
            <a:r>
              <a:rPr lang="en-IN" dirty="0"/>
              <a:t>lattice position within the crystal. The lattice </a:t>
            </a:r>
            <a:r>
              <a:rPr lang="en-IN" dirty="0" smtClean="0"/>
              <a:t>/ thermal vibrations </a:t>
            </a:r>
            <a:r>
              <a:rPr lang="en-IN" dirty="0"/>
              <a:t>cause a disruption of the potential function, resulting in an </a:t>
            </a:r>
            <a:r>
              <a:rPr lang="en-IN" dirty="0" smtClean="0"/>
              <a:t>interaction between </a:t>
            </a:r>
            <a:r>
              <a:rPr lang="en-IN" dirty="0"/>
              <a:t>the electrons or holes and the vibrating lattice atoms. This </a:t>
            </a:r>
            <a:r>
              <a:rPr lang="en-IN" i="1" dirty="0"/>
              <a:t>lattice </a:t>
            </a:r>
            <a:r>
              <a:rPr lang="en-IN" i="1" dirty="0" smtClean="0"/>
              <a:t>scattering </a:t>
            </a:r>
            <a:r>
              <a:rPr lang="en-IN" dirty="0" smtClean="0"/>
              <a:t>is </a:t>
            </a:r>
            <a:r>
              <a:rPr lang="en-IN" dirty="0"/>
              <a:t>also referred to as </a:t>
            </a:r>
            <a:r>
              <a:rPr lang="en-IN" i="1" dirty="0"/>
              <a:t>phonon scattering.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97" y="808377"/>
            <a:ext cx="2592500" cy="762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351" y="813928"/>
            <a:ext cx="1351694" cy="8008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2" descr="Solid state: molecules: animated gif | Teaching chemistry, Chemistry,  States of matte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977" y="596839"/>
            <a:ext cx="2021068" cy="17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26" y="670717"/>
            <a:ext cx="10869035" cy="3318936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Since lattice scattering is related to the thermal motion of atoms, the rate </a:t>
            </a:r>
            <a:r>
              <a:rPr lang="en-IN" sz="2000" dirty="0" smtClean="0"/>
              <a:t>at which </a:t>
            </a:r>
            <a:r>
              <a:rPr lang="en-IN" sz="2000" dirty="0"/>
              <a:t>the scattering occurs is a function of </a:t>
            </a:r>
            <a:r>
              <a:rPr lang="en-IN" sz="2000" dirty="0" smtClean="0"/>
              <a:t>temperature. </a:t>
            </a:r>
            <a:r>
              <a:rPr lang="en-IN" sz="2000" dirty="0" smtClean="0">
                <a:solidFill>
                  <a:srgbClr val="FF0000"/>
                </a:solidFill>
              </a:rPr>
              <a:t>Mobility </a:t>
            </a:r>
            <a:r>
              <a:rPr lang="en-IN" sz="2000" dirty="0">
                <a:solidFill>
                  <a:srgbClr val="FF0000"/>
                </a:solidFill>
              </a:rPr>
              <a:t>that is due to lattice scattering </a:t>
            </a:r>
            <a:r>
              <a:rPr lang="en-IN" sz="2000" dirty="0" smtClean="0">
                <a:solidFill>
                  <a:srgbClr val="FF0000"/>
                </a:solidFill>
              </a:rPr>
              <a:t>decreases </a:t>
            </a:r>
            <a:r>
              <a:rPr lang="en-IN" sz="2000" dirty="0">
                <a:solidFill>
                  <a:srgbClr val="FF0000"/>
                </a:solidFill>
              </a:rPr>
              <a:t>as the temperature </a:t>
            </a:r>
            <a:r>
              <a:rPr lang="en-IN" sz="2000" dirty="0" smtClean="0">
                <a:solidFill>
                  <a:srgbClr val="FF0000"/>
                </a:solidFill>
              </a:rPr>
              <a:t>increases</a:t>
            </a:r>
            <a:r>
              <a:rPr lang="en-IN" sz="2000" dirty="0">
                <a:solidFill>
                  <a:srgbClr val="FF0000"/>
                </a:solidFill>
              </a:rPr>
              <a:t>. 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second interaction mechanism affecting carrier mobility is called </a:t>
            </a:r>
            <a:r>
              <a:rPr lang="en-IN" sz="2000" i="1" dirty="0">
                <a:solidFill>
                  <a:srgbClr val="FF0000"/>
                </a:solidFill>
              </a:rPr>
              <a:t>ionized </a:t>
            </a:r>
            <a:r>
              <a:rPr lang="en-IN" sz="2000" i="1" dirty="0" smtClean="0">
                <a:solidFill>
                  <a:srgbClr val="FF0000"/>
                </a:solidFill>
              </a:rPr>
              <a:t>impurity scattering</a:t>
            </a:r>
            <a:r>
              <a:rPr lang="en-IN" sz="2000" i="1" dirty="0"/>
              <a:t>. </a:t>
            </a:r>
            <a:r>
              <a:rPr lang="en-IN" sz="2000" i="1" dirty="0" smtClean="0"/>
              <a:t>I</a:t>
            </a:r>
            <a:r>
              <a:rPr lang="en-IN" sz="2000" dirty="0" smtClean="0"/>
              <a:t>mpurity </a:t>
            </a:r>
            <a:r>
              <a:rPr lang="en-IN" sz="2000" dirty="0"/>
              <a:t>atoms are added to the </a:t>
            </a:r>
            <a:r>
              <a:rPr lang="en-IN" sz="2000" dirty="0" smtClean="0"/>
              <a:t>semiconductor to </a:t>
            </a:r>
            <a:r>
              <a:rPr lang="en-IN" sz="2000" dirty="0"/>
              <a:t>control or alter its characteristics. These impurities are ionized at room </a:t>
            </a:r>
            <a:r>
              <a:rPr lang="en-IN" sz="2000" dirty="0" smtClean="0"/>
              <a:t>temperature so </a:t>
            </a:r>
            <a:r>
              <a:rPr lang="en-IN" sz="2000" dirty="0"/>
              <a:t>that a coulomb interaction exists between the electrons or holes and the ionized </a:t>
            </a:r>
            <a:r>
              <a:rPr lang="en-IN" sz="2000" dirty="0" smtClean="0"/>
              <a:t>impurities. </a:t>
            </a:r>
            <a:r>
              <a:rPr lang="en-IN" sz="2000" dirty="0" smtClean="0">
                <a:solidFill>
                  <a:srgbClr val="FF0000"/>
                </a:solidFill>
              </a:rPr>
              <a:t>This </a:t>
            </a:r>
            <a:r>
              <a:rPr lang="en-IN" sz="2000" dirty="0">
                <a:solidFill>
                  <a:srgbClr val="FF0000"/>
                </a:solidFill>
              </a:rPr>
              <a:t>coulomb interaction </a:t>
            </a:r>
            <a:r>
              <a:rPr lang="en-IN" sz="2000" dirty="0" smtClean="0">
                <a:solidFill>
                  <a:srgbClr val="FF0000"/>
                </a:solidFill>
              </a:rPr>
              <a:t>alters the velocity </a:t>
            </a:r>
            <a:r>
              <a:rPr lang="en-IN" sz="2000" dirty="0">
                <a:solidFill>
                  <a:srgbClr val="FF0000"/>
                </a:solidFill>
              </a:rPr>
              <a:t>characteristics of the charge carrier</a:t>
            </a:r>
            <a:r>
              <a:rPr lang="en-IN" sz="2000" dirty="0" smtClean="0">
                <a:solidFill>
                  <a:srgbClr val="FF0000"/>
                </a:solidFill>
              </a:rPr>
              <a:t>. </a:t>
            </a:r>
          </a:p>
          <a:p>
            <a:pPr algn="just"/>
            <a:r>
              <a:rPr lang="en-IN" sz="2000" dirty="0" smtClean="0"/>
              <a:t>If </a:t>
            </a:r>
            <a:r>
              <a:rPr lang="en-IN" sz="2000" dirty="0"/>
              <a:t>temperature increases, the random thermal velocity of a carrier increases, </a:t>
            </a:r>
            <a:r>
              <a:rPr lang="en-IN" sz="2000" dirty="0" smtClean="0"/>
              <a:t>reducing the </a:t>
            </a:r>
            <a:r>
              <a:rPr lang="en-IN" sz="2000" dirty="0"/>
              <a:t>time the carrier spends in the vicinity of the ionized impurity </a:t>
            </a:r>
            <a:r>
              <a:rPr lang="en-IN" sz="2000" dirty="0" err="1"/>
              <a:t>center</a:t>
            </a:r>
            <a:r>
              <a:rPr lang="en-IN" sz="2000" dirty="0"/>
              <a:t>. </a:t>
            </a:r>
            <a:r>
              <a:rPr lang="en-IN" sz="2000" dirty="0" smtClean="0">
                <a:solidFill>
                  <a:srgbClr val="FF0000"/>
                </a:solidFill>
              </a:rPr>
              <a:t>The less </a:t>
            </a:r>
            <a:r>
              <a:rPr lang="en-IN" sz="2000" dirty="0">
                <a:solidFill>
                  <a:srgbClr val="FF0000"/>
                </a:solidFill>
              </a:rPr>
              <a:t>time spent in the vicinity of a coulomb force, the smaller the scattering </a:t>
            </a:r>
            <a:r>
              <a:rPr lang="en-IN" sz="2000" dirty="0" smtClean="0">
                <a:solidFill>
                  <a:srgbClr val="FF0000"/>
                </a:solidFill>
              </a:rPr>
              <a:t>effect</a:t>
            </a:r>
            <a:r>
              <a:rPr lang="en-IN" sz="2000" dirty="0" smtClean="0"/>
              <a:t>. If </a:t>
            </a:r>
            <a:r>
              <a:rPr lang="en-IN" sz="2000" dirty="0"/>
              <a:t>the number of ionized impurity </a:t>
            </a:r>
            <a:r>
              <a:rPr lang="en-IN" sz="2000" dirty="0" err="1" smtClean="0"/>
              <a:t>centers</a:t>
            </a:r>
            <a:r>
              <a:rPr lang="en-IN" sz="2000" dirty="0"/>
              <a:t> </a:t>
            </a:r>
            <a:r>
              <a:rPr lang="en-IN" sz="2000" dirty="0" smtClean="0"/>
              <a:t>increases</a:t>
            </a:r>
            <a:r>
              <a:rPr lang="en-IN" sz="2000" dirty="0"/>
              <a:t>, then the probability of a carrier encountering an ionized impurity </a:t>
            </a:r>
            <a:r>
              <a:rPr lang="en-IN" sz="2000" dirty="0" err="1" smtClean="0"/>
              <a:t>center</a:t>
            </a:r>
            <a:r>
              <a:rPr lang="en-IN" sz="2000" dirty="0"/>
              <a:t> </a:t>
            </a:r>
            <a:r>
              <a:rPr lang="en-IN" sz="2000" dirty="0" smtClean="0"/>
              <a:t>increases</a:t>
            </a:r>
            <a:r>
              <a:rPr lang="en-IN" sz="2000" dirty="0"/>
              <a:t>, implying a smaller value of </a:t>
            </a:r>
            <a:r>
              <a:rPr lang="en-IN" sz="2000" i="1" dirty="0"/>
              <a:t>I</a:t>
            </a:r>
            <a:r>
              <a:rPr lang="en-IN" sz="2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2050" name="Picture 2" descr="Ionization energy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0"/>
          <a:stretch/>
        </p:blipFill>
        <p:spPr bwMode="auto">
          <a:xfrm>
            <a:off x="7547020" y="4095745"/>
            <a:ext cx="3395730" cy="21526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2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473648" y="764604"/>
            <a:ext cx="5399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-Bold"/>
              </a:rPr>
              <a:t>CARRIER GENERATION AND RECOMBINATION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43915" y="1550033"/>
            <a:ext cx="10631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i="1" dirty="0" smtClean="0">
                <a:latin typeface="Times-Italic"/>
              </a:rPr>
              <a:t>Generation </a:t>
            </a:r>
            <a:r>
              <a:rPr lang="en-IN" dirty="0">
                <a:latin typeface="Times-Roman"/>
              </a:rPr>
              <a:t>is the process whereby electrons and holes are </a:t>
            </a:r>
            <a:r>
              <a:rPr lang="en-IN" dirty="0" smtClean="0">
                <a:latin typeface="Times-Roman"/>
              </a:rPr>
              <a:t>created, and </a:t>
            </a:r>
            <a:r>
              <a:rPr lang="en-IN" i="1" dirty="0">
                <a:latin typeface="Times-Italic"/>
              </a:rPr>
              <a:t>recombination </a:t>
            </a:r>
            <a:r>
              <a:rPr lang="en-IN" dirty="0">
                <a:latin typeface="Times-Roman"/>
              </a:rPr>
              <a:t>is the process whereby electrons and holes are </a:t>
            </a:r>
            <a:r>
              <a:rPr lang="en-IN" dirty="0" smtClean="0">
                <a:latin typeface="Times-Roman"/>
              </a:rPr>
              <a:t>annihilated.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58273" y="2427810"/>
            <a:ext cx="102031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-Roman"/>
              </a:rPr>
              <a:t>Any deviation from thermal equilibrium will tend to change the electron </a:t>
            </a:r>
            <a:r>
              <a:rPr lang="en-IN" dirty="0" smtClean="0">
                <a:latin typeface="Times-Roman"/>
              </a:rPr>
              <a:t>and hole </a:t>
            </a:r>
            <a:r>
              <a:rPr lang="en-IN" dirty="0">
                <a:latin typeface="Times-Roman"/>
              </a:rPr>
              <a:t>concentrations in a semiconductor. </a:t>
            </a:r>
            <a:endParaRPr lang="en-IN" dirty="0" smtClean="0">
              <a:latin typeface="Times-Roman"/>
            </a:endParaRPr>
          </a:p>
          <a:p>
            <a:pPr algn="just"/>
            <a:endParaRPr lang="en-IN" dirty="0" smtClean="0">
              <a:latin typeface="Times-Roman"/>
            </a:endParaRPr>
          </a:p>
          <a:p>
            <a:pPr algn="just"/>
            <a:r>
              <a:rPr lang="en-IN" dirty="0" smtClean="0">
                <a:latin typeface="Times-Roman"/>
              </a:rPr>
              <a:t>A </a:t>
            </a:r>
            <a:r>
              <a:rPr lang="en-IN" dirty="0">
                <a:latin typeface="Times-Roman"/>
              </a:rPr>
              <a:t>sudden increase in temperature, for </a:t>
            </a:r>
            <a:r>
              <a:rPr lang="en-IN" dirty="0" smtClean="0">
                <a:latin typeface="Times-Roman"/>
              </a:rPr>
              <a:t>example, will </a:t>
            </a:r>
            <a:r>
              <a:rPr lang="en-IN" dirty="0">
                <a:latin typeface="Times-Roman"/>
              </a:rPr>
              <a:t>increase the rate at which electrons and holes are thermally </a:t>
            </a:r>
            <a:r>
              <a:rPr lang="en-IN" dirty="0" smtClean="0">
                <a:latin typeface="Times-Roman"/>
              </a:rPr>
              <a:t>generated so </a:t>
            </a:r>
            <a:r>
              <a:rPr lang="en-IN" dirty="0">
                <a:latin typeface="Times-Roman"/>
              </a:rPr>
              <a:t>that their concentrations will change with time until new equilibrium values </a:t>
            </a:r>
            <a:r>
              <a:rPr lang="en-IN" dirty="0" smtClean="0">
                <a:latin typeface="Times-Roman"/>
              </a:rPr>
              <a:t>are reached</a:t>
            </a:r>
            <a:r>
              <a:rPr lang="en-IN" dirty="0">
                <a:latin typeface="Times-Roman"/>
              </a:rPr>
              <a:t>. </a:t>
            </a:r>
            <a:endParaRPr lang="en-IN" dirty="0" smtClean="0">
              <a:latin typeface="Times-Roman"/>
            </a:endParaRPr>
          </a:p>
          <a:p>
            <a:pPr algn="just"/>
            <a:endParaRPr lang="en-IN" dirty="0" smtClean="0">
              <a:latin typeface="Times-Roman"/>
            </a:endParaRPr>
          </a:p>
          <a:p>
            <a:pPr algn="just"/>
            <a:r>
              <a:rPr lang="en-IN" dirty="0" smtClean="0">
                <a:latin typeface="Times-Roman"/>
              </a:rPr>
              <a:t>An </a:t>
            </a:r>
            <a:r>
              <a:rPr lang="en-IN" dirty="0">
                <a:latin typeface="Times-Roman"/>
              </a:rPr>
              <a:t>external excitation, such as light (a </a:t>
            </a:r>
            <a:r>
              <a:rPr lang="en-IN" dirty="0" smtClean="0">
                <a:latin typeface="Times-Roman"/>
              </a:rPr>
              <a:t>flux </a:t>
            </a:r>
            <a:r>
              <a:rPr lang="en-IN" dirty="0">
                <a:latin typeface="Times-Roman"/>
              </a:rPr>
              <a:t>of photons), can also </a:t>
            </a:r>
            <a:r>
              <a:rPr lang="en-IN" dirty="0" smtClean="0">
                <a:latin typeface="Times-Roman"/>
              </a:rPr>
              <a:t>generate electrons </a:t>
            </a:r>
            <a:r>
              <a:rPr lang="en-IN" dirty="0">
                <a:latin typeface="Times-Roman"/>
              </a:rPr>
              <a:t>and holes, creating a </a:t>
            </a:r>
            <a:r>
              <a:rPr lang="en-IN" dirty="0" smtClean="0">
                <a:latin typeface="Times-Roman"/>
              </a:rPr>
              <a:t>non equilibrium </a:t>
            </a:r>
            <a:r>
              <a:rPr lang="en-IN" dirty="0">
                <a:latin typeface="Times-Roman"/>
              </a:rPr>
              <a:t>condition.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6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7664"/>
            <a:ext cx="9601196" cy="39721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The Semiconductor in Equilibrium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459" y="1317068"/>
            <a:ext cx="6345264" cy="3318936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In thermal equilibrium, these </a:t>
            </a:r>
            <a:r>
              <a:rPr lang="en-IN" sz="2000" dirty="0" smtClean="0"/>
              <a:t>concentrations are </a:t>
            </a:r>
            <a:r>
              <a:rPr lang="en-IN" sz="2000" dirty="0"/>
              <a:t>independent of time. However, electrons are continually being </a:t>
            </a:r>
            <a:r>
              <a:rPr lang="en-IN" sz="2000" dirty="0" smtClean="0"/>
              <a:t>thermally excited </a:t>
            </a:r>
            <a:r>
              <a:rPr lang="en-IN" sz="2000" dirty="0"/>
              <a:t>from the valence band into the conduction band by the random </a:t>
            </a:r>
            <a:r>
              <a:rPr lang="en-IN" sz="2000" dirty="0" smtClean="0"/>
              <a:t>nature of </a:t>
            </a:r>
            <a:r>
              <a:rPr lang="en-IN" sz="2000" dirty="0"/>
              <a:t>the thermal process. At the same time, electrons moving randomly through </a:t>
            </a:r>
            <a:r>
              <a:rPr lang="en-IN" sz="2000" dirty="0" smtClean="0"/>
              <a:t>the crystal </a:t>
            </a:r>
            <a:r>
              <a:rPr lang="en-IN" sz="2000" dirty="0"/>
              <a:t>in the conduction band may come in close proximity to holes and “fall” </a:t>
            </a:r>
            <a:r>
              <a:rPr lang="en-IN" sz="2000" dirty="0" smtClean="0"/>
              <a:t>into the </a:t>
            </a:r>
            <a:r>
              <a:rPr lang="en-IN" sz="2000" dirty="0"/>
              <a:t>empty states in the valence band. This recombination process annihilates </a:t>
            </a:r>
            <a:r>
              <a:rPr lang="en-IN" sz="2000" dirty="0" smtClean="0"/>
              <a:t>both the </a:t>
            </a:r>
            <a:r>
              <a:rPr lang="en-IN" sz="2000" dirty="0"/>
              <a:t>electron and hole. </a:t>
            </a:r>
            <a:endParaRPr lang="en-IN" sz="2000" dirty="0" smtClean="0"/>
          </a:p>
          <a:p>
            <a:pPr algn="just"/>
            <a:r>
              <a:rPr lang="en-IN" sz="2000" dirty="0" smtClean="0"/>
              <a:t>Since </a:t>
            </a:r>
            <a:r>
              <a:rPr lang="en-IN" sz="2000" dirty="0"/>
              <a:t>the net carrier concentrations are independent of time </a:t>
            </a:r>
            <a:r>
              <a:rPr lang="en-IN" sz="2000" dirty="0" smtClean="0"/>
              <a:t>in thermal </a:t>
            </a:r>
            <a:r>
              <a:rPr lang="en-IN" sz="2000" dirty="0"/>
              <a:t>equilibrium, the rate at which electrons and holes are generated and the </a:t>
            </a:r>
            <a:r>
              <a:rPr lang="en-IN" sz="2000" dirty="0" smtClean="0"/>
              <a:t>rate at </a:t>
            </a:r>
            <a:r>
              <a:rPr lang="en-IN" sz="2000" dirty="0"/>
              <a:t>which they recombine must be equal.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lum bright="-40000" contrast="40000"/>
          </a:blip>
          <a:stretch>
            <a:fillRect/>
          </a:stretch>
        </p:blipFill>
        <p:spPr>
          <a:xfrm>
            <a:off x="7113722" y="1395208"/>
            <a:ext cx="4881965" cy="32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9" y="692955"/>
            <a:ext cx="10752142" cy="52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6" y="-241005"/>
            <a:ext cx="6815669" cy="1515533"/>
          </a:xfrm>
        </p:spPr>
        <p:txBody>
          <a:bodyPr/>
          <a:lstStyle/>
          <a:p>
            <a:r>
              <a:rPr lang="en-IN" sz="3600" b="1" dirty="0"/>
              <a:t>ELECTRONIC MATERIALS AND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8930" y="1595067"/>
            <a:ext cx="7534140" cy="967830"/>
          </a:xfrm>
        </p:spPr>
        <p:txBody>
          <a:bodyPr>
            <a:normAutofit fontScale="77500" lnSpcReduction="20000"/>
          </a:bodyPr>
          <a:lstStyle/>
          <a:p>
            <a:r>
              <a:rPr lang="en-IN" sz="3600" b="1" dirty="0"/>
              <a:t>MODULE 3</a:t>
            </a:r>
          </a:p>
          <a:p>
            <a:r>
              <a:rPr lang="en-IN" sz="3600" b="1" dirty="0" smtClean="0"/>
              <a:t> </a:t>
            </a:r>
            <a:r>
              <a:rPr lang="en-IN" sz="3600" b="1" dirty="0"/>
              <a:t>Carrier Transport Mechanism </a:t>
            </a:r>
            <a:r>
              <a:rPr lang="en-IN" b="1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599741" y="2562897"/>
            <a:ext cx="6992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Charge carriers in semiconductors – Drift and Diffusion of carriers – Mobility – Generation, Recombination and injection of carriers – Carrier transport equations – Excess carrier lifetime.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6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Excess Carrier Generation and Recombination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32" y="2468031"/>
            <a:ext cx="10341736" cy="3318936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Electrons in the valence band may be excited into the conduction band when, </a:t>
            </a:r>
            <a:r>
              <a:rPr lang="en-IN" sz="2000" dirty="0" smtClean="0"/>
              <a:t>for example</a:t>
            </a:r>
            <a:r>
              <a:rPr lang="en-IN" sz="2000" dirty="0"/>
              <a:t>, </a:t>
            </a:r>
            <a:r>
              <a:rPr lang="en-IN" sz="2000" b="1" dirty="0">
                <a:solidFill>
                  <a:srgbClr val="FF0000"/>
                </a:solidFill>
              </a:rPr>
              <a:t>high-energy photons are incident on a semiconductor. 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algn="just"/>
            <a:r>
              <a:rPr lang="en-IN" sz="2000" dirty="0" smtClean="0"/>
              <a:t>When </a:t>
            </a:r>
            <a:r>
              <a:rPr lang="en-IN" sz="2000" dirty="0"/>
              <a:t>this </a:t>
            </a:r>
            <a:r>
              <a:rPr lang="en-IN" sz="2000" dirty="0" smtClean="0"/>
              <a:t>happens, not </a:t>
            </a:r>
            <a:r>
              <a:rPr lang="en-IN" sz="2000" dirty="0"/>
              <a:t>only is an electron created in the conduction band, but a hole is created in </a:t>
            </a:r>
            <a:r>
              <a:rPr lang="en-IN" sz="2000" dirty="0" smtClean="0"/>
              <a:t>the valence </a:t>
            </a:r>
            <a:r>
              <a:rPr lang="en-IN" sz="2000" dirty="0"/>
              <a:t>band; thus, an electron–hole pair is generated. The additional electrons </a:t>
            </a:r>
            <a:r>
              <a:rPr lang="en-IN" sz="2000" dirty="0" smtClean="0"/>
              <a:t>and holes </a:t>
            </a:r>
            <a:r>
              <a:rPr lang="en-IN" sz="2000" dirty="0"/>
              <a:t>created are called </a:t>
            </a:r>
            <a:r>
              <a:rPr lang="en-IN" sz="2000" i="1" dirty="0"/>
              <a:t>excess electrons </a:t>
            </a:r>
            <a:r>
              <a:rPr lang="en-IN" sz="2000" dirty="0"/>
              <a:t>and </a:t>
            </a:r>
            <a:r>
              <a:rPr lang="en-IN" sz="2000" i="1" dirty="0"/>
              <a:t>excess holes</a:t>
            </a:r>
            <a:r>
              <a:rPr lang="en-IN" sz="2000" i="1" dirty="0" smtClean="0"/>
              <a:t>.</a:t>
            </a:r>
            <a:endParaRPr lang="en-IN" sz="2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5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55729" y="746417"/>
            <a:ext cx="103905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Low-level injection puts limits on the magnitude of the excess carrier </a:t>
            </a:r>
            <a:r>
              <a:rPr lang="en-IN" sz="2000" dirty="0" smtClean="0"/>
              <a:t>concentration compared </a:t>
            </a:r>
            <a:r>
              <a:rPr lang="en-IN" sz="2000" dirty="0"/>
              <a:t>with the thermal-equilibrium carrier concentrations. </a:t>
            </a:r>
            <a:endParaRPr lang="en-IN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smtClean="0"/>
              <a:t>In </a:t>
            </a:r>
            <a:r>
              <a:rPr lang="en-IN" sz="2000" dirty="0"/>
              <a:t>an </a:t>
            </a:r>
            <a:r>
              <a:rPr lang="en-IN" sz="2000" dirty="0" smtClean="0"/>
              <a:t>extrinsic n-type </a:t>
            </a:r>
            <a:r>
              <a:rPr lang="en-IN" sz="2000" dirty="0"/>
              <a:t>material, we generally have </a:t>
            </a:r>
            <a:r>
              <a:rPr lang="en-IN" sz="2000" i="1" dirty="0"/>
              <a:t>n</a:t>
            </a:r>
            <a:r>
              <a:rPr lang="en-IN" sz="2000" dirty="0"/>
              <a:t>0 &gt;</a:t>
            </a:r>
            <a:r>
              <a:rPr lang="en-IN" sz="2000" dirty="0" smtClean="0"/>
              <a:t> </a:t>
            </a:r>
            <a:r>
              <a:rPr lang="en-IN" sz="2000" i="1" dirty="0"/>
              <a:t>p</a:t>
            </a:r>
            <a:r>
              <a:rPr lang="en-IN" sz="2000" dirty="0"/>
              <a:t>0 and, in an extrinsic p-type material, we </a:t>
            </a:r>
            <a:r>
              <a:rPr lang="en-IN" sz="2000" dirty="0" smtClean="0"/>
              <a:t>generally have </a:t>
            </a:r>
            <a:r>
              <a:rPr lang="en-IN" sz="2000" i="1" dirty="0"/>
              <a:t>p</a:t>
            </a:r>
            <a:r>
              <a:rPr lang="en-IN" sz="2000" dirty="0"/>
              <a:t>0 </a:t>
            </a:r>
            <a:r>
              <a:rPr lang="en-IN" sz="2000" dirty="0" smtClean="0"/>
              <a:t>&gt; </a:t>
            </a:r>
            <a:r>
              <a:rPr lang="en-IN" sz="2000" i="1" dirty="0"/>
              <a:t>n</a:t>
            </a:r>
            <a:r>
              <a:rPr lang="en-IN" sz="2000" dirty="0"/>
              <a:t>0. </a:t>
            </a:r>
            <a:endParaRPr lang="en-IN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smtClean="0"/>
              <a:t>Low-level </a:t>
            </a:r>
            <a:r>
              <a:rPr lang="en-IN" sz="2000" dirty="0"/>
              <a:t>injection means that the excess </a:t>
            </a:r>
            <a:r>
              <a:rPr lang="en-IN" sz="2000" dirty="0" smtClean="0"/>
              <a:t>carrier concentration is </a:t>
            </a:r>
            <a:r>
              <a:rPr lang="en-IN" sz="2000" dirty="0"/>
              <a:t>much less than the thermal-equilibrium majority carrier concentration. </a:t>
            </a:r>
            <a:endParaRPr lang="en-IN" sz="2000" dirty="0" smtClean="0"/>
          </a:p>
          <a:p>
            <a:pPr algn="just"/>
            <a:endParaRPr lang="en-IN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 smtClean="0"/>
              <a:t>Conversely, high-level </a:t>
            </a:r>
            <a:r>
              <a:rPr lang="en-IN" sz="2000" dirty="0"/>
              <a:t>injection occurs when the excess </a:t>
            </a:r>
            <a:r>
              <a:rPr lang="en-IN" sz="2000" dirty="0" smtClean="0"/>
              <a:t>carrier </a:t>
            </a:r>
            <a:r>
              <a:rPr lang="en-IN" sz="2000" dirty="0"/>
              <a:t>concentration becomes </a:t>
            </a:r>
            <a:r>
              <a:rPr lang="en-IN" sz="2000" dirty="0" smtClean="0"/>
              <a:t>comparable to </a:t>
            </a:r>
            <a:r>
              <a:rPr lang="en-IN" sz="2000" dirty="0"/>
              <a:t>or greater than the thermal-equilibrium majority carrier concentrations.</a:t>
            </a:r>
          </a:p>
        </p:txBody>
      </p:sp>
    </p:spTree>
    <p:extLst>
      <p:ext uri="{BB962C8B-B14F-4D97-AF65-F5344CB8AC3E}">
        <p14:creationId xmlns:p14="http://schemas.microsoft.com/office/powerpoint/2010/main" val="20538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38" y="822607"/>
            <a:ext cx="10527922" cy="45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60" y="1097172"/>
            <a:ext cx="3951107" cy="8236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89656" y="2420141"/>
            <a:ext cx="8710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where </a:t>
            </a:r>
            <a:r>
              <a:rPr lang="en-IN" dirty="0" smtClean="0">
                <a:sym typeface="Symbol" panose="05050102010706020507" pitchFamily="18" charset="2"/>
              </a:rPr>
              <a:t> </a:t>
            </a:r>
            <a:r>
              <a:rPr lang="en-IN" dirty="0" smtClean="0"/>
              <a:t>is </a:t>
            </a:r>
            <a:r>
              <a:rPr lang="en-IN" dirty="0"/>
              <a:t>a constant for the low-level </a:t>
            </a:r>
            <a:r>
              <a:rPr lang="en-IN" dirty="0" smtClean="0"/>
              <a:t>injection, describes </a:t>
            </a:r>
            <a:r>
              <a:rPr lang="en-IN" dirty="0"/>
              <a:t>the decay of excess minority carrier electrons so </a:t>
            </a:r>
            <a:r>
              <a:rPr lang="en-IN" dirty="0" smtClean="0"/>
              <a:t>that, </a:t>
            </a:r>
            <a:r>
              <a:rPr lang="en-IN" sz="800" dirty="0" smtClean="0"/>
              <a:t> </a:t>
            </a:r>
            <a:r>
              <a:rPr lang="en-IN" dirty="0"/>
              <a:t>is often referred </a:t>
            </a:r>
            <a:r>
              <a:rPr lang="en-IN" dirty="0" smtClean="0"/>
              <a:t>to as </a:t>
            </a:r>
            <a:r>
              <a:rPr lang="en-IN" dirty="0"/>
              <a:t>the </a:t>
            </a:r>
            <a:r>
              <a:rPr lang="en-IN" i="1" dirty="0"/>
              <a:t>excess minority carrier lifetime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35" y="3501702"/>
            <a:ext cx="2696011" cy="1016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959" y="3500029"/>
            <a:ext cx="2572977" cy="10802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862" y="1097172"/>
            <a:ext cx="3938765" cy="8236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r="2107" b="294"/>
          <a:stretch/>
        </p:blipFill>
        <p:spPr>
          <a:xfrm>
            <a:off x="10046727" y="1267399"/>
            <a:ext cx="1196530" cy="4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2" y="776173"/>
            <a:ext cx="10624325" cy="1144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31" y="2062397"/>
            <a:ext cx="9967790" cy="7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921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GRADED IMPURITY DISTRIBUTION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55560" y="1674255"/>
            <a:ext cx="10577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Consider a semiconductor that is </a:t>
            </a:r>
            <a:r>
              <a:rPr lang="en-IN" dirty="0" smtClean="0"/>
              <a:t>non uniformly </a:t>
            </a:r>
            <a:r>
              <a:rPr lang="en-IN" dirty="0"/>
              <a:t>doped with donor impurity atoms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There will be a diffusion of majority carrier electrons from the region of high </a:t>
            </a:r>
            <a:r>
              <a:rPr lang="en-IN" dirty="0" smtClean="0"/>
              <a:t>concentration to </a:t>
            </a:r>
            <a:r>
              <a:rPr lang="en-IN" dirty="0"/>
              <a:t>the region of low </a:t>
            </a:r>
            <a:r>
              <a:rPr lang="en-IN" dirty="0" smtClean="0"/>
              <a:t>concentration. </a:t>
            </a:r>
          </a:p>
          <a:p>
            <a:pPr algn="just"/>
            <a:r>
              <a:rPr lang="en-IN" dirty="0" smtClean="0"/>
              <a:t>The flow of </a:t>
            </a:r>
            <a:r>
              <a:rPr lang="en-IN" dirty="0"/>
              <a:t>negative electrons leaves behind positively charged donor ions. The separation </a:t>
            </a:r>
            <a:r>
              <a:rPr lang="en-IN" dirty="0" smtClean="0"/>
              <a:t>of </a:t>
            </a:r>
            <a:r>
              <a:rPr lang="en-IN" dirty="0"/>
              <a:t>positive and negative charge induces an electric </a:t>
            </a:r>
            <a:r>
              <a:rPr lang="en-IN" dirty="0" smtClean="0"/>
              <a:t>field </a:t>
            </a:r>
            <a:r>
              <a:rPr lang="en-IN" dirty="0"/>
              <a:t>that is in a direction to </a:t>
            </a:r>
            <a:r>
              <a:rPr lang="en-IN" dirty="0" smtClean="0"/>
              <a:t>oppose the </a:t>
            </a:r>
            <a:r>
              <a:rPr lang="en-IN" dirty="0"/>
              <a:t>diffusion process.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09" y="3355099"/>
            <a:ext cx="1470977" cy="792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86" y="3257290"/>
            <a:ext cx="2935197" cy="674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702" y="4120703"/>
            <a:ext cx="3358000" cy="673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5560" y="4634586"/>
            <a:ext cx="2600974" cy="850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854" y="3536502"/>
            <a:ext cx="3914533" cy="11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5401" y="554566"/>
            <a:ext cx="9601196" cy="849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1" dirty="0" smtClean="0">
                <a:solidFill>
                  <a:srgbClr val="FF0000"/>
                </a:solidFill>
              </a:rPr>
              <a:t>Module III</a:t>
            </a:r>
            <a:br>
              <a:rPr lang="en-IN" sz="2800" b="1" dirty="0" smtClean="0">
                <a:solidFill>
                  <a:srgbClr val="FF0000"/>
                </a:solidFill>
              </a:rPr>
            </a:br>
            <a:r>
              <a:rPr lang="en-IN" sz="2800" b="1" dirty="0" smtClean="0">
                <a:solidFill>
                  <a:srgbClr val="FF0000"/>
                </a:solidFill>
              </a:rPr>
              <a:t>Mathematical Relations for Problems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74" y="1469710"/>
            <a:ext cx="3663261" cy="6889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60" y="2317992"/>
            <a:ext cx="4052491" cy="59954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354" y="1964626"/>
            <a:ext cx="4461801" cy="7067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085" y="3015334"/>
            <a:ext cx="3338110" cy="9517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786" y="4411686"/>
            <a:ext cx="1668599" cy="9019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128" y="4470829"/>
            <a:ext cx="2844451" cy="77079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92047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35" y="1661597"/>
            <a:ext cx="1998435" cy="7768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944735" y="786880"/>
            <a:ext cx="1998435" cy="7591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341" y="961732"/>
            <a:ext cx="4367266" cy="7186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41" y="1764611"/>
            <a:ext cx="4332572" cy="5707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lum bright="-20000" contrast="40000"/>
          </a:blip>
          <a:stretch>
            <a:fillRect/>
          </a:stretch>
        </p:blipFill>
        <p:spPr>
          <a:xfrm>
            <a:off x="8543276" y="1232866"/>
            <a:ext cx="2242437" cy="8148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3952" y="2879613"/>
            <a:ext cx="2592500" cy="7628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6630" y="2868286"/>
            <a:ext cx="1351694" cy="7741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6630" y="4422857"/>
            <a:ext cx="3951107" cy="82366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5164" y="4938210"/>
            <a:ext cx="2696011" cy="10160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5164" y="3882729"/>
            <a:ext cx="2696011" cy="10802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5066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24" y="660162"/>
            <a:ext cx="10637949" cy="57621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Carrier Transport Phenomena in Semiconductors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48741" y="1390920"/>
            <a:ext cx="102945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The </a:t>
            </a:r>
            <a:r>
              <a:rPr lang="en-IN" sz="2800" dirty="0" smtClean="0"/>
              <a:t>process </a:t>
            </a:r>
            <a:r>
              <a:rPr lang="en-IN" sz="2800" dirty="0"/>
              <a:t>by which </a:t>
            </a:r>
            <a:r>
              <a:rPr lang="en-IN" sz="2800" dirty="0" smtClean="0"/>
              <a:t>the </a:t>
            </a:r>
            <a:r>
              <a:rPr lang="en-IN" sz="2800" dirty="0"/>
              <a:t>charged particles move is called </a:t>
            </a:r>
            <a:r>
              <a:rPr lang="en-IN" sz="2800" i="1" dirty="0"/>
              <a:t>transport</a:t>
            </a:r>
            <a:r>
              <a:rPr lang="en-IN" sz="2800" dirty="0"/>
              <a:t>. </a:t>
            </a:r>
            <a:endParaRPr lang="en-IN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Two </a:t>
            </a:r>
            <a:r>
              <a:rPr lang="en-IN" sz="2800" dirty="0"/>
              <a:t>basic transport mechanisms in a semiconductor crystal: </a:t>
            </a:r>
            <a:endParaRPr lang="en-IN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Drift - the </a:t>
            </a:r>
            <a:r>
              <a:rPr lang="en-IN" sz="2800" dirty="0"/>
              <a:t>movement of charge due to electric </a:t>
            </a:r>
            <a:r>
              <a:rPr lang="en-IN" sz="2800" dirty="0" smtClean="0"/>
              <a:t>fields</a:t>
            </a:r>
            <a:r>
              <a:rPr lang="en-IN" sz="2800" dirty="0"/>
              <a:t>, and </a:t>
            </a:r>
            <a:endParaRPr lang="en-IN" sz="2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Diffusion - the flow </a:t>
            </a:r>
            <a:r>
              <a:rPr lang="en-IN" sz="2800" dirty="0"/>
              <a:t>of charge </a:t>
            </a:r>
            <a:r>
              <a:rPr lang="en-IN" sz="2800" dirty="0" smtClean="0"/>
              <a:t>due to </a:t>
            </a:r>
            <a:r>
              <a:rPr lang="en-IN" sz="2800" dirty="0"/>
              <a:t>density gradients.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The </a:t>
            </a:r>
            <a:r>
              <a:rPr lang="en-IN" sz="2800" dirty="0">
                <a:solidFill>
                  <a:srgbClr val="FF0000"/>
                </a:solidFill>
              </a:rPr>
              <a:t>carrier transport phenomena are the foundation for </a:t>
            </a:r>
            <a:r>
              <a:rPr lang="en-IN" sz="2800" dirty="0" smtClean="0">
                <a:solidFill>
                  <a:srgbClr val="FF0000"/>
                </a:solidFill>
              </a:rPr>
              <a:t>finally </a:t>
            </a:r>
            <a:r>
              <a:rPr lang="en-IN" sz="2800" dirty="0">
                <a:solidFill>
                  <a:srgbClr val="FF0000"/>
                </a:solidFill>
              </a:rPr>
              <a:t>determining </a:t>
            </a:r>
            <a:r>
              <a:rPr lang="en-IN" sz="2800" dirty="0" smtClean="0">
                <a:solidFill>
                  <a:srgbClr val="FF0000"/>
                </a:solidFill>
              </a:rPr>
              <a:t>the current–voltage </a:t>
            </a:r>
            <a:r>
              <a:rPr lang="en-IN" sz="2800" dirty="0">
                <a:solidFill>
                  <a:srgbClr val="FF0000"/>
                </a:solidFill>
              </a:rPr>
              <a:t>characteristics</a:t>
            </a:r>
            <a:r>
              <a:rPr lang="en-IN" sz="2800" dirty="0"/>
              <a:t> of semiconductor devices.</a:t>
            </a:r>
          </a:p>
        </p:txBody>
      </p:sp>
    </p:spTree>
    <p:extLst>
      <p:ext uri="{BB962C8B-B14F-4D97-AF65-F5344CB8AC3E}">
        <p14:creationId xmlns:p14="http://schemas.microsoft.com/office/powerpoint/2010/main" val="42899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28341"/>
            <a:ext cx="9601196" cy="1303867"/>
          </a:xfrm>
        </p:spPr>
        <p:txBody>
          <a:bodyPr/>
          <a:lstStyle/>
          <a:p>
            <a:r>
              <a:rPr lang="en-IN" b="1" dirty="0"/>
              <a:t>CARRIER DRIFT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672" y="1732208"/>
            <a:ext cx="10501646" cy="331893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An electric </a:t>
            </a:r>
            <a:r>
              <a:rPr lang="en-IN" dirty="0" smtClean="0"/>
              <a:t>field </a:t>
            </a:r>
            <a:r>
              <a:rPr lang="en-IN" dirty="0"/>
              <a:t>applied to a semiconductor will produce a force on electrons </a:t>
            </a:r>
            <a:r>
              <a:rPr lang="en-IN" dirty="0" smtClean="0"/>
              <a:t>/ holes </a:t>
            </a:r>
            <a:r>
              <a:rPr lang="en-IN" dirty="0"/>
              <a:t>so that they will experience a net acceleration and net </a:t>
            </a:r>
            <a:r>
              <a:rPr lang="en-IN" dirty="0" smtClean="0"/>
              <a:t>movement. This </a:t>
            </a:r>
            <a:r>
              <a:rPr lang="en-IN" dirty="0"/>
              <a:t>net </a:t>
            </a:r>
            <a:r>
              <a:rPr lang="en-IN" dirty="0" smtClean="0"/>
              <a:t>movement of </a:t>
            </a:r>
            <a:r>
              <a:rPr lang="en-IN" dirty="0"/>
              <a:t>charge due to an electric </a:t>
            </a:r>
            <a:r>
              <a:rPr lang="en-IN" dirty="0" smtClean="0"/>
              <a:t>field </a:t>
            </a:r>
            <a:r>
              <a:rPr lang="en-IN" dirty="0"/>
              <a:t>is called </a:t>
            </a:r>
            <a:r>
              <a:rPr lang="en-IN" i="1" dirty="0"/>
              <a:t>drift. </a:t>
            </a:r>
            <a:r>
              <a:rPr lang="en-IN" dirty="0"/>
              <a:t>The net drift of charge </a:t>
            </a:r>
            <a:r>
              <a:rPr lang="en-IN" dirty="0" smtClean="0"/>
              <a:t>gives rise </a:t>
            </a:r>
            <a:r>
              <a:rPr lang="en-IN" dirty="0"/>
              <a:t>to a </a:t>
            </a:r>
            <a:r>
              <a:rPr lang="en-IN" i="1" dirty="0"/>
              <a:t>drift </a:t>
            </a:r>
            <a:r>
              <a:rPr lang="en-IN" i="1" dirty="0" smtClean="0"/>
              <a:t>current.</a:t>
            </a:r>
          </a:p>
          <a:p>
            <a:pPr algn="just"/>
            <a:r>
              <a:rPr lang="en-IN" dirty="0"/>
              <a:t>If we have a positive volume charge density </a:t>
            </a:r>
            <a:r>
              <a:rPr lang="en-IN" dirty="0" smtClean="0"/>
              <a:t>moving </a:t>
            </a:r>
            <a:r>
              <a:rPr lang="en-IN" dirty="0"/>
              <a:t>at an average drift velocity </a:t>
            </a:r>
            <a:r>
              <a:rPr lang="en-IN" i="1" dirty="0" err="1" smtClean="0"/>
              <a:t>v</a:t>
            </a:r>
            <a:r>
              <a:rPr lang="en-IN" i="1" baseline="-25000" dirty="0" err="1" smtClean="0"/>
              <a:t>d</a:t>
            </a:r>
            <a:r>
              <a:rPr lang="en-IN" dirty="0" smtClean="0"/>
              <a:t>, the </a:t>
            </a:r>
            <a:r>
              <a:rPr lang="en-IN" dirty="0"/>
              <a:t>drift current density is given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451853" y="4324544"/>
            <a:ext cx="2369148" cy="1010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087159" y="4302124"/>
            <a:ext cx="6490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If the volume charge density is due to positively charged holes, then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6865182" y="5051144"/>
            <a:ext cx="2539954" cy="770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88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28341"/>
            <a:ext cx="9601196" cy="1303867"/>
          </a:xfrm>
        </p:spPr>
        <p:txBody>
          <a:bodyPr/>
          <a:lstStyle/>
          <a:p>
            <a:r>
              <a:rPr lang="en-IN" b="1" dirty="0"/>
              <a:t>CARRIER DRIFT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421543" y="1500681"/>
            <a:ext cx="2369148" cy="10109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228826" y="1556240"/>
            <a:ext cx="6490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If the volume charge density is due to </a:t>
            </a:r>
            <a:r>
              <a:rPr lang="en-IN" b="1" dirty="0" smtClean="0"/>
              <a:t>electrons, </a:t>
            </a:r>
            <a:r>
              <a:rPr lang="en-IN" b="1" dirty="0"/>
              <a:t>then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336140" y="2742779"/>
            <a:ext cx="2539954" cy="770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577408" y="3714291"/>
            <a:ext cx="2057417" cy="684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789531" y="4599509"/>
            <a:ext cx="4052491" cy="762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6295793" y="2099497"/>
            <a:ext cx="3865453" cy="824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6990382" y="3220186"/>
            <a:ext cx="2244456" cy="746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biLevel thresh="75000"/>
          </a:blip>
          <a:stretch>
            <a:fillRect/>
          </a:stretch>
        </p:blipFill>
        <p:spPr>
          <a:xfrm>
            <a:off x="5714097" y="4244507"/>
            <a:ext cx="5361756" cy="7932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23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63193"/>
            <a:ext cx="9601196" cy="37015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CARRIER </a:t>
            </a:r>
            <a:r>
              <a:rPr lang="en-IN" b="1" dirty="0"/>
              <a:t>DRIFT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328041" y="4411200"/>
            <a:ext cx="3101445" cy="997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65029" y="1397571"/>
            <a:ext cx="104619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conventional drift current due to electrons is also in the same direction as </a:t>
            </a:r>
            <a:r>
              <a:rPr lang="en-IN" sz="2000" dirty="0" smtClean="0"/>
              <a:t>the applied </a:t>
            </a:r>
            <a:r>
              <a:rPr lang="en-IN" sz="2000" dirty="0"/>
              <a:t>electric </a:t>
            </a:r>
            <a:r>
              <a:rPr lang="en-IN" sz="2000" dirty="0" smtClean="0"/>
              <a:t>field </a:t>
            </a:r>
            <a:r>
              <a:rPr lang="en-IN" sz="2000" dirty="0"/>
              <a:t>even though the electron movement is in the opposite direction</a:t>
            </a:r>
            <a:r>
              <a:rPr lang="en-IN" sz="20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Electron and hole mobilities are </a:t>
            </a:r>
            <a:r>
              <a:rPr lang="en-IN" sz="2000" dirty="0" smtClean="0"/>
              <a:t>also functions </a:t>
            </a:r>
            <a:r>
              <a:rPr lang="en-IN" sz="2000" dirty="0"/>
              <a:t>of </a:t>
            </a:r>
            <a:r>
              <a:rPr lang="en-IN" sz="2000" dirty="0">
                <a:solidFill>
                  <a:srgbClr val="FF0000"/>
                </a:solidFill>
              </a:rPr>
              <a:t>temperature and doping </a:t>
            </a:r>
            <a:r>
              <a:rPr lang="en-IN" sz="2000" dirty="0" smtClean="0"/>
              <a:t>concentrations.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1109728" y="3360120"/>
            <a:ext cx="9959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Since both electrons and holes contribute to the drift current, the total </a:t>
            </a:r>
            <a:r>
              <a:rPr lang="en-IN" b="1" i="1" dirty="0"/>
              <a:t>drift </a:t>
            </a:r>
            <a:r>
              <a:rPr lang="en-IN" b="1" i="1" dirty="0" smtClean="0"/>
              <a:t>current density </a:t>
            </a:r>
            <a:r>
              <a:rPr lang="en-IN" b="1" dirty="0"/>
              <a:t>is the sum of the individual electron and hole drift current densities</a:t>
            </a:r>
          </a:p>
        </p:txBody>
      </p:sp>
    </p:spTree>
    <p:extLst>
      <p:ext uri="{BB962C8B-B14F-4D97-AF65-F5344CB8AC3E}">
        <p14:creationId xmlns:p14="http://schemas.microsoft.com/office/powerpoint/2010/main" val="26628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54635" y="1674311"/>
            <a:ext cx="3495540" cy="553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940446" y="2670887"/>
            <a:ext cx="3338110" cy="9517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95401" y="951895"/>
            <a:ext cx="2134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Conductivity</a:t>
            </a:r>
            <a:endParaRPr lang="en-IN" sz="2800" dirty="0"/>
          </a:p>
        </p:txBody>
      </p:sp>
      <p:pic>
        <p:nvPicPr>
          <p:cNvPr id="2050" name="Picture 2" descr="Solved: bar of p-type silicon, such as shown in Figure 5.5, has a ... |  Chegg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08" y="840707"/>
            <a:ext cx="3009986" cy="227598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0445" y="3622626"/>
            <a:ext cx="10199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we have a bar of semiconductor material as shown in Figure </a:t>
            </a:r>
            <a:r>
              <a:rPr lang="en-IN" dirty="0" smtClean="0"/>
              <a:t>with </a:t>
            </a:r>
            <a:r>
              <a:rPr lang="en-IN" dirty="0"/>
              <a:t>a </a:t>
            </a:r>
            <a:r>
              <a:rPr lang="en-IN" dirty="0" smtClean="0"/>
              <a:t>voltage applied </a:t>
            </a:r>
            <a:r>
              <a:rPr lang="en-IN" dirty="0"/>
              <a:t>that produces a current </a:t>
            </a:r>
            <a:r>
              <a:rPr lang="en-IN" i="1" dirty="0"/>
              <a:t>I</a:t>
            </a:r>
            <a:r>
              <a:rPr lang="en-IN" dirty="0"/>
              <a:t>, then we can </a:t>
            </a:r>
            <a:r>
              <a:rPr lang="en-IN" dirty="0" smtClean="0"/>
              <a:t>write </a:t>
            </a:r>
            <a:r>
              <a:rPr lang="en-IN" i="1" dirty="0" smtClean="0"/>
              <a:t>J </a:t>
            </a:r>
            <a:r>
              <a:rPr lang="en-IN" dirty="0" smtClean="0"/>
              <a:t> </a:t>
            </a:r>
            <a:r>
              <a:rPr lang="en-IN" sz="1400" dirty="0" smtClean="0"/>
              <a:t>= </a:t>
            </a:r>
            <a:r>
              <a:rPr lang="en-IN" i="1" dirty="0" smtClean="0"/>
              <a:t>I /A </a:t>
            </a:r>
            <a:r>
              <a:rPr lang="en-IN" dirty="0" smtClean="0"/>
              <a:t>and E = </a:t>
            </a:r>
            <a:r>
              <a:rPr lang="en-IN" i="1" dirty="0"/>
              <a:t>V </a:t>
            </a:r>
            <a:r>
              <a:rPr lang="en-IN" i="1" dirty="0" smtClean="0"/>
              <a:t>/L</a:t>
            </a:r>
            <a:endParaRPr lang="en-IN" i="1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654150" y="4328809"/>
            <a:ext cx="1668599" cy="901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3878321" y="4377452"/>
            <a:ext cx="2844451" cy="7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CARRIER DIFFUSION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There is a second mechanism, in addition to drift, that can induce a current in </a:t>
            </a:r>
            <a:r>
              <a:rPr lang="en-IN" dirty="0" smtClean="0"/>
              <a:t>a semiconductor.</a:t>
            </a:r>
          </a:p>
          <a:p>
            <a:pPr algn="just"/>
            <a:r>
              <a:rPr lang="en-IN" i="1" dirty="0"/>
              <a:t>Diffusion </a:t>
            </a:r>
            <a:r>
              <a:rPr lang="en-IN" dirty="0"/>
              <a:t>is </a:t>
            </a:r>
            <a:r>
              <a:rPr lang="en-IN" dirty="0" smtClean="0"/>
              <a:t>the process </a:t>
            </a:r>
            <a:r>
              <a:rPr lang="en-IN" dirty="0"/>
              <a:t>whereby particles </a:t>
            </a:r>
            <a:r>
              <a:rPr lang="en-IN" dirty="0" smtClean="0"/>
              <a:t>flow </a:t>
            </a:r>
            <a:r>
              <a:rPr lang="en-IN" dirty="0"/>
              <a:t>from a region of </a:t>
            </a:r>
            <a:r>
              <a:rPr lang="en-IN" dirty="0" smtClean="0"/>
              <a:t>high concentration </a:t>
            </a:r>
            <a:r>
              <a:rPr lang="en-IN" dirty="0"/>
              <a:t>toward a </a:t>
            </a:r>
            <a:r>
              <a:rPr lang="en-IN" dirty="0" smtClean="0"/>
              <a:t>region of </a:t>
            </a:r>
            <a:r>
              <a:rPr lang="en-IN" dirty="0"/>
              <a:t>low concentration. </a:t>
            </a:r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 smtClean="0"/>
              <a:t>particles </a:t>
            </a:r>
            <a:r>
              <a:rPr lang="en-IN" dirty="0"/>
              <a:t>were electrically charged, the net </a:t>
            </a:r>
            <a:r>
              <a:rPr lang="en-IN" dirty="0" smtClean="0"/>
              <a:t>flow of charge </a:t>
            </a:r>
            <a:r>
              <a:rPr lang="en-IN" dirty="0"/>
              <a:t>would result in a </a:t>
            </a:r>
            <a:r>
              <a:rPr lang="en-IN" i="1" dirty="0"/>
              <a:t>diffusion current.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3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Diffusion Current Density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diffusion of electrons from a region of high concentration to a </a:t>
            </a:r>
            <a:r>
              <a:rPr lang="en-IN" dirty="0" smtClean="0"/>
              <a:t>region of low concentration </a:t>
            </a:r>
            <a:r>
              <a:rPr lang="en-IN" dirty="0"/>
              <a:t>produces a </a:t>
            </a:r>
            <a:r>
              <a:rPr lang="en-IN" dirty="0" smtClean="0"/>
              <a:t>flux </a:t>
            </a:r>
            <a:r>
              <a:rPr lang="en-IN" dirty="0"/>
              <a:t>of electrons </a:t>
            </a:r>
            <a:r>
              <a:rPr lang="en-IN" dirty="0" smtClean="0"/>
              <a:t>flowing </a:t>
            </a:r>
            <a:r>
              <a:rPr lang="en-IN" dirty="0"/>
              <a:t>in the negative </a:t>
            </a:r>
            <a:r>
              <a:rPr lang="en-IN" i="1" dirty="0"/>
              <a:t>x </a:t>
            </a:r>
            <a:r>
              <a:rPr lang="en-IN" dirty="0" smtClean="0"/>
              <a:t>direction </a:t>
            </a:r>
            <a:r>
              <a:rPr lang="en-IN" dirty="0" smtClean="0">
                <a:solidFill>
                  <a:srgbClr val="FF0000"/>
                </a:solidFill>
              </a:rPr>
              <a:t>for this example</a:t>
            </a:r>
            <a:r>
              <a:rPr lang="en-IN" dirty="0" smtClean="0"/>
              <a:t>. </a:t>
            </a:r>
            <a:r>
              <a:rPr lang="en-IN" dirty="0"/>
              <a:t>Since electrons have a negative charge, the conventional current </a:t>
            </a:r>
            <a:r>
              <a:rPr lang="en-IN" dirty="0" smtClean="0"/>
              <a:t>direction is </a:t>
            </a:r>
            <a:r>
              <a:rPr lang="en-IN" dirty="0"/>
              <a:t>in the positive </a:t>
            </a:r>
            <a:r>
              <a:rPr lang="en-IN" i="1" dirty="0"/>
              <a:t>x </a:t>
            </a:r>
            <a:r>
              <a:rPr lang="en-IN" dirty="0"/>
              <a:t>direction.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9946"/>
          <a:stretch/>
        </p:blipFill>
        <p:spPr>
          <a:xfrm>
            <a:off x="9387177" y="0"/>
            <a:ext cx="2804823" cy="2657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688008" y="4290676"/>
            <a:ext cx="2240048" cy="8707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7784" y="4290676"/>
            <a:ext cx="7141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err="1" smtClean="0"/>
              <a:t>D</a:t>
            </a:r>
            <a:r>
              <a:rPr lang="en-IN" sz="1400" i="1" baseline="-25000" dirty="0" err="1" smtClean="0"/>
              <a:t>n</a:t>
            </a:r>
            <a:r>
              <a:rPr lang="en-IN" sz="1400" i="1" dirty="0" smtClean="0"/>
              <a:t> </a:t>
            </a:r>
            <a:r>
              <a:rPr lang="en-IN" sz="800" i="1" dirty="0" smtClean="0"/>
              <a:t> </a:t>
            </a:r>
            <a:r>
              <a:rPr lang="en-IN" dirty="0"/>
              <a:t>is called the </a:t>
            </a:r>
            <a:r>
              <a:rPr lang="en-IN" i="1" dirty="0"/>
              <a:t>electron diffusion </a:t>
            </a:r>
            <a:r>
              <a:rPr lang="en-IN" i="1" dirty="0" smtClean="0"/>
              <a:t>coefficient</a:t>
            </a:r>
            <a:r>
              <a:rPr lang="en-IN" i="1" dirty="0"/>
              <a:t>, </a:t>
            </a:r>
            <a:r>
              <a:rPr lang="en-IN" dirty="0"/>
              <a:t>has units of cm</a:t>
            </a:r>
            <a:r>
              <a:rPr lang="en-IN" sz="1400" baseline="30000" dirty="0"/>
              <a:t>2</a:t>
            </a:r>
            <a:r>
              <a:rPr lang="en-IN" dirty="0"/>
              <a:t>/s, and is a </a:t>
            </a:r>
            <a:r>
              <a:rPr lang="en-IN" dirty="0" smtClean="0"/>
              <a:t>positive quantity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5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13453</TotalTime>
  <Words>1804</Words>
  <Application>Microsoft Office PowerPoint</Application>
  <PresentationFormat>Widescreen</PresentationFormat>
  <Paragraphs>127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Garamond</vt:lpstr>
      <vt:lpstr>Shruti</vt:lpstr>
      <vt:lpstr>Symbol</vt:lpstr>
      <vt:lpstr>Times New Roman</vt:lpstr>
      <vt:lpstr>Times-Bold</vt:lpstr>
      <vt:lpstr>Times-Italic</vt:lpstr>
      <vt:lpstr>Times-Roman</vt:lpstr>
      <vt:lpstr>Organic</vt:lpstr>
      <vt:lpstr>Bitmap Image</vt:lpstr>
      <vt:lpstr>ELECTRONIC MATERIALS AND DEVICES</vt:lpstr>
      <vt:lpstr>ELECTRONIC MATERIALS AND DEVICES</vt:lpstr>
      <vt:lpstr>Carrier Transport Phenomena in Semiconductors</vt:lpstr>
      <vt:lpstr>CARRIER DRIFT</vt:lpstr>
      <vt:lpstr>CARRIER DRIFT</vt:lpstr>
      <vt:lpstr>CARRIER DRIFT</vt:lpstr>
      <vt:lpstr>PowerPoint Presentation</vt:lpstr>
      <vt:lpstr>CARRIER DIFFUSION</vt:lpstr>
      <vt:lpstr>Diffusion Current Density</vt:lpstr>
      <vt:lpstr>PowerPoint Presentation</vt:lpstr>
      <vt:lpstr>Calculate the diffusion current density given a density gradient. Assume that, in an n-type gallium arsenide semiconductor at T = 300 K, the electron concentration varies linearly from  1 x 1018 to 7 x 1017 cm-3 over a distance of 0.10 cm. Calculate the diffusion current density if the electron diffusion coefficient is Dn  = 225 cm2/s.</vt:lpstr>
      <vt:lpstr>Calculate the drift current density in a semiconductor for a given electric field. Consider a gallium arsenide sample at T = 300 K with doping concentrations of Na = 0 and Nd = 1016 /cm3.  Assume electron and hole mobilities given as 8500 &amp; 400 (cm2/V-s). Calculate the drift current density if the applied electric field is E = 10 V/cm. </vt:lpstr>
      <vt:lpstr>Mobility Effects </vt:lpstr>
      <vt:lpstr>PowerPoint Presentation</vt:lpstr>
      <vt:lpstr>PowerPoint Presentation</vt:lpstr>
      <vt:lpstr>PowerPoint Presentation</vt:lpstr>
      <vt:lpstr>PowerPoint Presentation</vt:lpstr>
      <vt:lpstr>The Semiconductor in Equilibrium</vt:lpstr>
      <vt:lpstr>PowerPoint Presentation</vt:lpstr>
      <vt:lpstr>Excess Carrier Generation and Recombination</vt:lpstr>
      <vt:lpstr>PowerPoint Presentation</vt:lpstr>
      <vt:lpstr>PowerPoint Presentation</vt:lpstr>
      <vt:lpstr>PowerPoint Presentation</vt:lpstr>
      <vt:lpstr>PowerPoint Presentation</vt:lpstr>
      <vt:lpstr>GRADED IMPURITY DISTRIBUTION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MATERIALS AND DEVICES</dc:title>
  <dc:creator>HP</dc:creator>
  <cp:lastModifiedBy>HP</cp:lastModifiedBy>
  <cp:revision>205</cp:revision>
  <dcterms:created xsi:type="dcterms:W3CDTF">2022-02-09T19:41:17Z</dcterms:created>
  <dcterms:modified xsi:type="dcterms:W3CDTF">2023-06-16T00:52:34Z</dcterms:modified>
</cp:coreProperties>
</file>